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FF04-D64D-43A9-AC22-3857F510278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4D36C-14CF-4D5B-8817-E1A699237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4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5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1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4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8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9541-191F-43AF-BF16-18192904A7E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DAD9-6FB0-4AA6-93C7-4C278E79B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D:\THCS%20L&#202;%20H&#7890;NG%20PHONG\2021-2022\LI%207\Th&#237;%20nghi&#7879;m%20&#273;&#7883;nh%20lu&#7853;t%20ph&#7843;n%20x&#7841;%20&#225;nh%20s&#225;ng.webm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148325" y="1444174"/>
            <a:ext cx="10185863" cy="1752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phía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cản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ánh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nguồn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truyền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tới</a:t>
            </a:r>
            <a:endParaRPr lang="en-US" altLang="en-US" sz="2400" b="1" i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phía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cản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ánh</a:t>
            </a:r>
            <a:r>
              <a:rPr lang="en-US" altLang="en-US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nguồn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truyền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tới</a:t>
            </a:r>
            <a:endParaRPr lang="en-US" altLang="en-US" sz="2400" b="1" i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1" y="228601"/>
            <a:ext cx="3338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KIỂM TRA BÀI CŨ</a:t>
            </a:r>
            <a:endParaRPr lang="en-US" altLang="zh-CN" sz="2800">
              <a:solidFill>
                <a:srgbClr val="C00000"/>
              </a:solidFill>
              <a:ea typeface="SimSun" panose="02010600030101010101" pitchFamily="2" charset="-122"/>
            </a:endParaRPr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994072" y="838200"/>
            <a:ext cx="1016979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nl-N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1. Thế nào là vùng bóng tối? Thế nào là vùng </a:t>
            </a:r>
            <a:r>
              <a:rPr lang="nl-NL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 nửa </a:t>
            </a:r>
            <a:r>
              <a:rPr lang="nl-N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tối?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4072" y="3350310"/>
            <a:ext cx="803562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nl-NL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Giải thích hiện tượng nhật thực và nguyệt </a:t>
            </a:r>
            <a:r>
              <a:rPr lang="nl-NL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thực?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94071" y="3812273"/>
            <a:ext cx="101697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Nhật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thực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xảy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ra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khi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Mặt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Trời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,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Mặt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Trăng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và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Trái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Đất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thẳng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hàng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.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Đứng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ở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vùng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bóng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tối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(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bóng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nửa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tối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)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của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Mặt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Trăng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ta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quan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sát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được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nhất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thực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toàn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phần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(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một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zh-CN" sz="2400" b="1" i="1" dirty="0" err="1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phần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ea typeface="SimSun" charset="-122"/>
              </a:rPr>
              <a:t>)</a:t>
            </a:r>
            <a:endParaRPr lang="en-US" altLang="zh-CN" sz="2400" b="1" i="1" dirty="0">
              <a:solidFill>
                <a:srgbClr val="002060"/>
              </a:solidFill>
              <a:latin typeface="Times New Roman" pitchFamily="18" charset="0"/>
              <a:ea typeface="SimSun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8161" y="4994057"/>
            <a:ext cx="9978729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Nguyệt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xảy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Trái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Trăng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thẳng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0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II. ĐỊNH LUẬT PHẢN XẠ ÁNH SÁNG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" y="1409367"/>
            <a:ext cx="1970411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038" y="2316961"/>
            <a:ext cx="10927949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………..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………….………………...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………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323527" y="2316961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18178" y="2316961"/>
            <a:ext cx="3244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3054" y="2778626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03718" y="2740097"/>
            <a:ext cx="98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8966" y="1850609"/>
            <a:ext cx="157767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08308" y="3339320"/>
            <a:ext cx="1118267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1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altLang="en-US" sz="2400" b="1" i="1" u="sng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Tia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tuyến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II. ĐỊNH LUẬT PHẢN XẠ ÁNH SÁNG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" y="1409367"/>
            <a:ext cx="1970411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8966" y="1850609"/>
            <a:ext cx="157767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294" y="2760886"/>
            <a:ext cx="706475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nl-NL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Biểu diễn gương phẳng và các tia sáng trên hình vẽ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2294" y="2281320"/>
            <a:ext cx="4078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27810" y="5053333"/>
            <a:ext cx="137160" cy="1388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293504" y="5185633"/>
            <a:ext cx="3370217" cy="161271"/>
            <a:chOff x="7119257" y="5018199"/>
            <a:chExt cx="3370217" cy="16127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7119257" y="5042263"/>
              <a:ext cx="33702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119257" y="5029200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36971" y="5024731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546949" y="5035732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764663" y="5031263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982377" y="5022668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200091" y="5018199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410069" y="5029200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627783" y="5024731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837761" y="5022668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055475" y="5018199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265453" y="5029200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483167" y="5024731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700881" y="5029784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918595" y="5025315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128573" y="5022668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346287" y="5018199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4293504" y="3740813"/>
            <a:ext cx="1718504" cy="14448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293504" y="3736344"/>
            <a:ext cx="708057" cy="6060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24040" y="3415961"/>
            <a:ext cx="0" cy="333274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017984" y="3788853"/>
            <a:ext cx="1651308" cy="14087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024040" y="4554163"/>
            <a:ext cx="750940" cy="6374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20796" y="3499020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4772" y="5271126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08920" y="3521295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43099" y="3196514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91904" y="6287043"/>
            <a:ext cx="53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5843000" y="4899976"/>
            <a:ext cx="345614" cy="30339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6200000">
            <a:off x="5823280" y="4873825"/>
            <a:ext cx="345614" cy="30339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697434" y="4396994"/>
            <a:ext cx="21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4341" y="4426637"/>
            <a:ext cx="365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1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9" grpId="0"/>
      <p:bldP spid="40" grpId="0"/>
      <p:bldP spid="41" grpId="0"/>
      <p:bldP spid="42" grpId="0"/>
      <p:bldP spid="43" grpId="0"/>
      <p:bldP spid="47" grpId="0" animBg="1"/>
      <p:bldP spid="48" grpId="0" animBg="1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III.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777" y="1426832"/>
            <a:ext cx="10813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4.4.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SI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M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Giữ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SI.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thu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" name="Text Box 155"/>
          <p:cNvSpPr txBox="1">
            <a:spLocks noChangeArrowheads="1"/>
          </p:cNvSpPr>
          <p:nvPr/>
        </p:nvSpPr>
        <p:spPr bwMode="auto">
          <a:xfrm>
            <a:off x="1489170" y="3314603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grpSp>
        <p:nvGrpSpPr>
          <p:cNvPr id="114" name="Group 156"/>
          <p:cNvGrpSpPr>
            <a:grpSpLocks/>
          </p:cNvGrpSpPr>
          <p:nvPr/>
        </p:nvGrpSpPr>
        <p:grpSpPr bwMode="auto">
          <a:xfrm>
            <a:off x="1673320" y="4559203"/>
            <a:ext cx="1417638" cy="1333500"/>
            <a:chOff x="2928" y="3072"/>
            <a:chExt cx="1110" cy="816"/>
          </a:xfrm>
        </p:grpSpPr>
        <p:sp>
          <p:nvSpPr>
            <p:cNvPr id="115" name="Line 157"/>
            <p:cNvSpPr>
              <a:spLocks noChangeShapeType="1"/>
            </p:cNvSpPr>
            <p:nvPr/>
          </p:nvSpPr>
          <p:spPr bwMode="auto">
            <a:xfrm rot="600000" flipV="1">
              <a:off x="2928" y="3072"/>
              <a:ext cx="1104" cy="8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58"/>
            <p:cNvSpPr>
              <a:spLocks noChangeShapeType="1"/>
            </p:cNvSpPr>
            <p:nvPr/>
          </p:nvSpPr>
          <p:spPr bwMode="auto">
            <a:xfrm rot="600000" flipH="1">
              <a:off x="3449" y="3123"/>
              <a:ext cx="589" cy="4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7" name="Group 159"/>
          <p:cNvGrpSpPr>
            <a:grpSpLocks/>
          </p:cNvGrpSpPr>
          <p:nvPr/>
        </p:nvGrpSpPr>
        <p:grpSpPr bwMode="auto">
          <a:xfrm rot="600000">
            <a:off x="1347883" y="3727353"/>
            <a:ext cx="1903412" cy="795338"/>
            <a:chOff x="2832" y="2748"/>
            <a:chExt cx="1248" cy="432"/>
          </a:xfrm>
        </p:grpSpPr>
        <p:sp>
          <p:nvSpPr>
            <p:cNvPr id="118" name="Line 160"/>
            <p:cNvSpPr>
              <a:spLocks noChangeShapeType="1"/>
            </p:cNvSpPr>
            <p:nvPr/>
          </p:nvSpPr>
          <p:spPr bwMode="auto">
            <a:xfrm>
              <a:off x="2832" y="2748"/>
              <a:ext cx="1248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61"/>
            <p:cNvSpPr>
              <a:spLocks noChangeShapeType="1"/>
            </p:cNvSpPr>
            <p:nvPr/>
          </p:nvSpPr>
          <p:spPr bwMode="auto">
            <a:xfrm>
              <a:off x="2928" y="2784"/>
              <a:ext cx="624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" name="Group 162"/>
          <p:cNvGrpSpPr>
            <a:grpSpLocks/>
          </p:cNvGrpSpPr>
          <p:nvPr/>
        </p:nvGrpSpPr>
        <p:grpSpPr bwMode="auto">
          <a:xfrm rot="-5400000">
            <a:off x="862107" y="3941666"/>
            <a:ext cx="3287713" cy="1443038"/>
            <a:chOff x="1920" y="720"/>
            <a:chExt cx="2071" cy="985"/>
          </a:xfrm>
        </p:grpSpPr>
        <p:sp>
          <p:nvSpPr>
            <p:cNvPr id="121" name="Line 163"/>
            <p:cNvSpPr>
              <a:spLocks noChangeShapeType="1"/>
            </p:cNvSpPr>
            <p:nvPr/>
          </p:nvSpPr>
          <p:spPr bwMode="auto">
            <a:xfrm>
              <a:off x="2928" y="1026"/>
              <a:ext cx="0" cy="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64"/>
            <p:cNvSpPr>
              <a:spLocks noChangeShapeType="1"/>
            </p:cNvSpPr>
            <p:nvPr/>
          </p:nvSpPr>
          <p:spPr bwMode="auto">
            <a:xfrm rot="21589138" flipH="1">
              <a:off x="3801" y="1518"/>
              <a:ext cx="86" cy="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65"/>
            <p:cNvSpPr>
              <a:spLocks noChangeShapeType="1"/>
            </p:cNvSpPr>
            <p:nvPr/>
          </p:nvSpPr>
          <p:spPr bwMode="auto">
            <a:xfrm rot="21589138" flipH="1">
              <a:off x="3754" y="1371"/>
              <a:ext cx="91" cy="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166"/>
            <p:cNvSpPr>
              <a:spLocks noChangeShapeType="1"/>
            </p:cNvSpPr>
            <p:nvPr/>
          </p:nvSpPr>
          <p:spPr bwMode="auto">
            <a:xfrm rot="21589138" flipH="1">
              <a:off x="3681" y="1221"/>
              <a:ext cx="103" cy="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AutoShape 167"/>
            <p:cNvSpPr>
              <a:spLocks noChangeAspect="1" noChangeArrowheads="1" noTextEdit="1"/>
            </p:cNvSpPr>
            <p:nvPr/>
          </p:nvSpPr>
          <p:spPr bwMode="auto">
            <a:xfrm rot="-10862">
              <a:off x="1920" y="720"/>
              <a:ext cx="2071" cy="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68"/>
            <p:cNvSpPr>
              <a:spLocks noChangeShapeType="1"/>
            </p:cNvSpPr>
            <p:nvPr/>
          </p:nvSpPr>
          <p:spPr bwMode="auto">
            <a:xfrm rot="21589138" flipH="1">
              <a:off x="3600" y="1089"/>
              <a:ext cx="89" cy="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69"/>
            <p:cNvSpPr>
              <a:spLocks noChangeShapeType="1"/>
            </p:cNvSpPr>
            <p:nvPr/>
          </p:nvSpPr>
          <p:spPr bwMode="auto">
            <a:xfrm rot="21589138" flipH="1">
              <a:off x="3488" y="978"/>
              <a:ext cx="81" cy="8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70"/>
            <p:cNvSpPr>
              <a:spLocks noChangeShapeType="1"/>
            </p:cNvSpPr>
            <p:nvPr/>
          </p:nvSpPr>
          <p:spPr bwMode="auto">
            <a:xfrm rot="21589138" flipH="1">
              <a:off x="3360" y="883"/>
              <a:ext cx="64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71"/>
            <p:cNvSpPr>
              <a:spLocks noChangeShapeType="1"/>
            </p:cNvSpPr>
            <p:nvPr/>
          </p:nvSpPr>
          <p:spPr bwMode="auto">
            <a:xfrm rot="21589138" flipH="1">
              <a:off x="3217" y="812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72"/>
            <p:cNvSpPr>
              <a:spLocks noChangeShapeType="1"/>
            </p:cNvSpPr>
            <p:nvPr/>
          </p:nvSpPr>
          <p:spPr bwMode="auto">
            <a:xfrm rot="21589138" flipH="1">
              <a:off x="3072" y="771"/>
              <a:ext cx="21" cy="1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73"/>
            <p:cNvSpPr>
              <a:spLocks noChangeShapeType="1"/>
            </p:cNvSpPr>
            <p:nvPr/>
          </p:nvSpPr>
          <p:spPr bwMode="auto">
            <a:xfrm rot="-10862">
              <a:off x="2929" y="763"/>
              <a:ext cx="0" cy="10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74"/>
            <p:cNvSpPr>
              <a:spLocks noChangeShapeType="1"/>
            </p:cNvSpPr>
            <p:nvPr/>
          </p:nvSpPr>
          <p:spPr bwMode="auto">
            <a:xfrm rot="-10862">
              <a:off x="2761" y="771"/>
              <a:ext cx="18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75"/>
            <p:cNvSpPr>
              <a:spLocks noChangeShapeType="1"/>
            </p:cNvSpPr>
            <p:nvPr/>
          </p:nvSpPr>
          <p:spPr bwMode="auto">
            <a:xfrm rot="-10862">
              <a:off x="2601" y="807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76"/>
            <p:cNvSpPr>
              <a:spLocks noChangeShapeType="1"/>
            </p:cNvSpPr>
            <p:nvPr/>
          </p:nvSpPr>
          <p:spPr bwMode="auto">
            <a:xfrm rot="-10862">
              <a:off x="2456" y="867"/>
              <a:ext cx="56" cy="9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77"/>
            <p:cNvSpPr>
              <a:spLocks noChangeShapeType="1"/>
            </p:cNvSpPr>
            <p:nvPr/>
          </p:nvSpPr>
          <p:spPr bwMode="auto">
            <a:xfrm rot="-10862">
              <a:off x="2326" y="959"/>
              <a:ext cx="69" cy="7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78"/>
            <p:cNvSpPr>
              <a:spLocks noChangeShapeType="1"/>
            </p:cNvSpPr>
            <p:nvPr/>
          </p:nvSpPr>
          <p:spPr bwMode="auto">
            <a:xfrm rot="-10862">
              <a:off x="2205" y="1055"/>
              <a:ext cx="89" cy="7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79"/>
            <p:cNvSpPr>
              <a:spLocks noChangeShapeType="1"/>
            </p:cNvSpPr>
            <p:nvPr/>
          </p:nvSpPr>
          <p:spPr bwMode="auto">
            <a:xfrm rot="-10862">
              <a:off x="2111" y="1180"/>
              <a:ext cx="103" cy="5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80"/>
            <p:cNvSpPr>
              <a:spLocks noChangeShapeType="1"/>
            </p:cNvSpPr>
            <p:nvPr/>
          </p:nvSpPr>
          <p:spPr bwMode="auto">
            <a:xfrm rot="-10862">
              <a:off x="2044" y="1316"/>
              <a:ext cx="11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81"/>
            <p:cNvSpPr>
              <a:spLocks noChangeShapeType="1"/>
            </p:cNvSpPr>
            <p:nvPr/>
          </p:nvSpPr>
          <p:spPr bwMode="auto">
            <a:xfrm rot="-10862">
              <a:off x="1979" y="1618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Arc 182"/>
            <p:cNvSpPr>
              <a:spLocks/>
            </p:cNvSpPr>
            <p:nvPr/>
          </p:nvSpPr>
          <p:spPr bwMode="auto">
            <a:xfrm rot="-10862">
              <a:off x="1973" y="765"/>
              <a:ext cx="1917" cy="888"/>
            </a:xfrm>
            <a:custGeom>
              <a:avLst/>
              <a:gdLst>
                <a:gd name="T0" fmla="*/ 0 w 43199"/>
                <a:gd name="T1" fmla="*/ 35 h 21892"/>
                <a:gd name="T2" fmla="*/ 85 w 43199"/>
                <a:gd name="T3" fmla="*/ 36 h 21892"/>
                <a:gd name="T4" fmla="*/ 43 w 43199"/>
                <a:gd name="T5" fmla="*/ 36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1" name="Line 183"/>
            <p:cNvSpPr>
              <a:spLocks noChangeShapeType="1"/>
            </p:cNvSpPr>
            <p:nvPr/>
          </p:nvSpPr>
          <p:spPr bwMode="auto">
            <a:xfrm rot="-10862">
              <a:off x="1992" y="1618"/>
              <a:ext cx="12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84"/>
            <p:cNvSpPr>
              <a:spLocks noChangeShapeType="1"/>
            </p:cNvSpPr>
            <p:nvPr/>
          </p:nvSpPr>
          <p:spPr bwMode="auto">
            <a:xfrm rot="-10862">
              <a:off x="2005" y="1465"/>
              <a:ext cx="116" cy="2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185"/>
            <p:cNvSpPr>
              <a:spLocks noChangeShapeType="1"/>
            </p:cNvSpPr>
            <p:nvPr/>
          </p:nvSpPr>
          <p:spPr bwMode="auto">
            <a:xfrm rot="-10862">
              <a:off x="1992" y="1618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86"/>
            <p:cNvSpPr>
              <a:spLocks noChangeArrowheads="1"/>
            </p:cNvSpPr>
            <p:nvPr/>
          </p:nvSpPr>
          <p:spPr bwMode="auto">
            <a:xfrm rot="-10862">
              <a:off x="2114" y="1565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0</a:t>
              </a:r>
            </a:p>
          </p:txBody>
        </p:sp>
        <p:sp>
          <p:nvSpPr>
            <p:cNvPr id="145" name="Rectangle 187"/>
            <p:cNvSpPr>
              <a:spLocks noChangeArrowheads="1"/>
            </p:cNvSpPr>
            <p:nvPr/>
          </p:nvSpPr>
          <p:spPr bwMode="auto">
            <a:xfrm rot="-10862">
              <a:off x="3667" y="1493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146" name="Rectangle 188"/>
            <p:cNvSpPr>
              <a:spLocks noChangeArrowheads="1"/>
            </p:cNvSpPr>
            <p:nvPr/>
          </p:nvSpPr>
          <p:spPr bwMode="auto">
            <a:xfrm rot="-10862">
              <a:off x="3626" y="137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160</a:t>
              </a:r>
            </a:p>
          </p:txBody>
        </p:sp>
        <p:sp>
          <p:nvSpPr>
            <p:cNvPr id="147" name="Rectangle 189"/>
            <p:cNvSpPr>
              <a:spLocks noChangeArrowheads="1"/>
            </p:cNvSpPr>
            <p:nvPr/>
          </p:nvSpPr>
          <p:spPr bwMode="auto">
            <a:xfrm rot="-10862">
              <a:off x="3557" y="1256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solidFill>
                    <a:srgbClr val="FF0000"/>
                  </a:solidFill>
                </a:rPr>
                <a:t>150</a:t>
              </a:r>
            </a:p>
          </p:txBody>
        </p:sp>
        <p:sp>
          <p:nvSpPr>
            <p:cNvPr id="148" name="Rectangle 190"/>
            <p:cNvSpPr>
              <a:spLocks noChangeArrowheads="1"/>
            </p:cNvSpPr>
            <p:nvPr/>
          </p:nvSpPr>
          <p:spPr bwMode="auto">
            <a:xfrm rot="-10862">
              <a:off x="3493" y="114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49" name="Rectangle 191"/>
            <p:cNvSpPr>
              <a:spLocks noChangeArrowheads="1"/>
            </p:cNvSpPr>
            <p:nvPr/>
          </p:nvSpPr>
          <p:spPr bwMode="auto">
            <a:xfrm rot="-10862">
              <a:off x="3407" y="106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130</a:t>
              </a:r>
            </a:p>
          </p:txBody>
        </p:sp>
        <p:sp>
          <p:nvSpPr>
            <p:cNvPr id="150" name="Rectangle 192"/>
            <p:cNvSpPr>
              <a:spLocks noChangeArrowheads="1"/>
            </p:cNvSpPr>
            <p:nvPr/>
          </p:nvSpPr>
          <p:spPr bwMode="auto">
            <a:xfrm rot="-10862">
              <a:off x="3278" y="9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120</a:t>
              </a:r>
            </a:p>
          </p:txBody>
        </p:sp>
        <p:sp>
          <p:nvSpPr>
            <p:cNvPr id="151" name="Rectangle 193"/>
            <p:cNvSpPr>
              <a:spLocks noChangeArrowheads="1"/>
            </p:cNvSpPr>
            <p:nvPr/>
          </p:nvSpPr>
          <p:spPr bwMode="auto">
            <a:xfrm rot="-10862">
              <a:off x="3147" y="908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110</a:t>
              </a:r>
            </a:p>
          </p:txBody>
        </p:sp>
        <p:sp>
          <p:nvSpPr>
            <p:cNvPr id="152" name="Rectangle 194"/>
            <p:cNvSpPr>
              <a:spLocks noChangeArrowheads="1"/>
            </p:cNvSpPr>
            <p:nvPr/>
          </p:nvSpPr>
          <p:spPr bwMode="auto">
            <a:xfrm rot="-10862">
              <a:off x="3014" y="8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53" name="Rectangle 195"/>
            <p:cNvSpPr>
              <a:spLocks noChangeArrowheads="1"/>
            </p:cNvSpPr>
            <p:nvPr/>
          </p:nvSpPr>
          <p:spPr bwMode="auto">
            <a:xfrm rot="-10862">
              <a:off x="2888" y="84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90</a:t>
              </a:r>
            </a:p>
          </p:txBody>
        </p:sp>
        <p:sp>
          <p:nvSpPr>
            <p:cNvPr id="154" name="Rectangle 196"/>
            <p:cNvSpPr>
              <a:spLocks noChangeArrowheads="1"/>
            </p:cNvSpPr>
            <p:nvPr/>
          </p:nvSpPr>
          <p:spPr bwMode="auto">
            <a:xfrm rot="-10862">
              <a:off x="2756" y="854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80</a:t>
              </a:r>
            </a:p>
          </p:txBody>
        </p:sp>
        <p:sp>
          <p:nvSpPr>
            <p:cNvPr id="155" name="Rectangle 197"/>
            <p:cNvSpPr>
              <a:spLocks noChangeArrowheads="1"/>
            </p:cNvSpPr>
            <p:nvPr/>
          </p:nvSpPr>
          <p:spPr bwMode="auto">
            <a:xfrm rot="-10862">
              <a:off x="2614" y="895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70</a:t>
              </a:r>
            </a:p>
          </p:txBody>
        </p:sp>
        <p:sp>
          <p:nvSpPr>
            <p:cNvPr id="156" name="Rectangle 198"/>
            <p:cNvSpPr>
              <a:spLocks noChangeArrowheads="1"/>
            </p:cNvSpPr>
            <p:nvPr/>
          </p:nvSpPr>
          <p:spPr bwMode="auto">
            <a:xfrm rot="-10862">
              <a:off x="2488" y="94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60</a:t>
              </a:r>
            </a:p>
          </p:txBody>
        </p:sp>
        <p:sp>
          <p:nvSpPr>
            <p:cNvPr id="157" name="Rectangle 199"/>
            <p:cNvSpPr>
              <a:spLocks noChangeArrowheads="1"/>
            </p:cNvSpPr>
            <p:nvPr/>
          </p:nvSpPr>
          <p:spPr bwMode="auto">
            <a:xfrm rot="-10862">
              <a:off x="2364" y="102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58" name="Rectangle 200"/>
            <p:cNvSpPr>
              <a:spLocks noChangeArrowheads="1"/>
            </p:cNvSpPr>
            <p:nvPr/>
          </p:nvSpPr>
          <p:spPr bwMode="auto">
            <a:xfrm rot="-10862">
              <a:off x="2272" y="111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59" name="Rectangle 201"/>
            <p:cNvSpPr>
              <a:spLocks noChangeArrowheads="1"/>
            </p:cNvSpPr>
            <p:nvPr/>
          </p:nvSpPr>
          <p:spPr bwMode="auto">
            <a:xfrm rot="-10862">
              <a:off x="2199" y="121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160" name="Rectangle 202"/>
            <p:cNvSpPr>
              <a:spLocks noChangeArrowheads="1"/>
            </p:cNvSpPr>
            <p:nvPr/>
          </p:nvSpPr>
          <p:spPr bwMode="auto">
            <a:xfrm rot="-10862">
              <a:off x="2131" y="133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61" name="Rectangle 203"/>
            <p:cNvSpPr>
              <a:spLocks noChangeArrowheads="1"/>
            </p:cNvSpPr>
            <p:nvPr/>
          </p:nvSpPr>
          <p:spPr bwMode="auto">
            <a:xfrm rot="-10862">
              <a:off x="2118" y="1463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62" name="Oval 204"/>
            <p:cNvSpPr>
              <a:spLocks noChangeArrowheads="1"/>
            </p:cNvSpPr>
            <p:nvPr/>
          </p:nvSpPr>
          <p:spPr bwMode="auto">
            <a:xfrm rot="-10862">
              <a:off x="2935" y="1638"/>
              <a:ext cx="21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" name="Line 205"/>
            <p:cNvSpPr>
              <a:spLocks noChangeShapeType="1"/>
            </p:cNvSpPr>
            <p:nvPr/>
          </p:nvSpPr>
          <p:spPr bwMode="auto">
            <a:xfrm>
              <a:off x="1962" y="1648"/>
              <a:ext cx="1941" cy="0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206"/>
            <p:cNvSpPr>
              <a:spLocks noChangeShapeType="1"/>
            </p:cNvSpPr>
            <p:nvPr/>
          </p:nvSpPr>
          <p:spPr bwMode="auto">
            <a:xfrm rot="-10862">
              <a:off x="3791" y="1647"/>
              <a:ext cx="107" cy="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207"/>
            <p:cNvSpPr>
              <a:spLocks noChangeArrowheads="1"/>
            </p:cNvSpPr>
            <p:nvPr/>
          </p:nvSpPr>
          <p:spPr bwMode="auto">
            <a:xfrm rot="-10862">
              <a:off x="3680" y="1577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180</a:t>
              </a:r>
            </a:p>
          </p:txBody>
        </p:sp>
        <p:sp>
          <p:nvSpPr>
            <p:cNvPr id="166" name="Oval 208"/>
            <p:cNvSpPr>
              <a:spLocks noChangeArrowheads="1"/>
            </p:cNvSpPr>
            <p:nvPr/>
          </p:nvSpPr>
          <p:spPr bwMode="auto">
            <a:xfrm>
              <a:off x="2911" y="1632"/>
              <a:ext cx="35" cy="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68" name="Rectangle 210" descr="Light downward diagonal"/>
          <p:cNvSpPr>
            <a:spLocks noChangeArrowheads="1"/>
          </p:cNvSpPr>
          <p:nvPr/>
        </p:nvSpPr>
        <p:spPr bwMode="auto">
          <a:xfrm>
            <a:off x="3181859" y="3540593"/>
            <a:ext cx="91440" cy="2418049"/>
          </a:xfrm>
          <a:prstGeom prst="rect">
            <a:avLst/>
          </a:prstGeom>
          <a:pattFill prst="ltDnDiag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9" name="Line 211"/>
          <p:cNvSpPr>
            <a:spLocks noChangeShapeType="1"/>
          </p:cNvSpPr>
          <p:nvPr/>
        </p:nvSpPr>
        <p:spPr bwMode="auto">
          <a:xfrm rot="18990810" flipH="1">
            <a:off x="2294630" y="3880397"/>
            <a:ext cx="1708174" cy="17794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212"/>
          <p:cNvSpPr>
            <a:spLocks noChangeShapeType="1"/>
          </p:cNvSpPr>
          <p:nvPr/>
        </p:nvSpPr>
        <p:spPr bwMode="auto">
          <a:xfrm flipV="1">
            <a:off x="1417732" y="4693319"/>
            <a:ext cx="2690243" cy="119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1" name="Group 213"/>
          <p:cNvGrpSpPr>
            <a:grpSpLocks/>
          </p:cNvGrpSpPr>
          <p:nvPr/>
        </p:nvGrpSpPr>
        <p:grpSpPr bwMode="auto">
          <a:xfrm>
            <a:off x="2806795" y="4714778"/>
            <a:ext cx="88900" cy="152400"/>
            <a:chOff x="3828" y="3186"/>
            <a:chExt cx="60" cy="96"/>
          </a:xfrm>
        </p:grpSpPr>
        <p:sp>
          <p:nvSpPr>
            <p:cNvPr id="172" name="Freeform 214"/>
            <p:cNvSpPr>
              <a:spLocks/>
            </p:cNvSpPr>
            <p:nvPr/>
          </p:nvSpPr>
          <p:spPr bwMode="auto">
            <a:xfrm rot="-4620485">
              <a:off x="3816" y="3210"/>
              <a:ext cx="96" cy="48"/>
            </a:xfrm>
            <a:custGeom>
              <a:avLst/>
              <a:gdLst>
                <a:gd name="T0" fmla="*/ 96 w 144"/>
                <a:gd name="T1" fmla="*/ 0 h 144"/>
                <a:gd name="T2" fmla="*/ 32 w 144"/>
                <a:gd name="T3" fmla="*/ 16 h 144"/>
                <a:gd name="T4" fmla="*/ 0 w 144"/>
                <a:gd name="T5" fmla="*/ 48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3" name="Freeform 215"/>
            <p:cNvSpPr>
              <a:spLocks/>
            </p:cNvSpPr>
            <p:nvPr/>
          </p:nvSpPr>
          <p:spPr bwMode="auto">
            <a:xfrm rot="-4620485">
              <a:off x="3804" y="3210"/>
              <a:ext cx="96" cy="48"/>
            </a:xfrm>
            <a:custGeom>
              <a:avLst/>
              <a:gdLst>
                <a:gd name="T0" fmla="*/ 96 w 144"/>
                <a:gd name="T1" fmla="*/ 0 h 144"/>
                <a:gd name="T2" fmla="*/ 32 w 144"/>
                <a:gd name="T3" fmla="*/ 16 h 144"/>
                <a:gd name="T4" fmla="*/ 0 w 144"/>
                <a:gd name="T5" fmla="*/ 48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4" name="Group 216"/>
          <p:cNvGrpSpPr>
            <a:grpSpLocks/>
          </p:cNvGrpSpPr>
          <p:nvPr/>
        </p:nvGrpSpPr>
        <p:grpSpPr bwMode="auto">
          <a:xfrm>
            <a:off x="2806795" y="4533803"/>
            <a:ext cx="87313" cy="160338"/>
            <a:chOff x="3828" y="3072"/>
            <a:chExt cx="59" cy="101"/>
          </a:xfrm>
        </p:grpSpPr>
        <p:sp>
          <p:nvSpPr>
            <p:cNvPr id="175" name="Freeform 217"/>
            <p:cNvSpPr>
              <a:spLocks/>
            </p:cNvSpPr>
            <p:nvPr/>
          </p:nvSpPr>
          <p:spPr bwMode="auto">
            <a:xfrm rot="-3153848">
              <a:off x="3815" y="3101"/>
              <a:ext cx="96" cy="48"/>
            </a:xfrm>
            <a:custGeom>
              <a:avLst/>
              <a:gdLst>
                <a:gd name="T0" fmla="*/ 96 w 144"/>
                <a:gd name="T1" fmla="*/ 0 h 144"/>
                <a:gd name="T2" fmla="*/ 32 w 144"/>
                <a:gd name="T3" fmla="*/ 16 h 144"/>
                <a:gd name="T4" fmla="*/ 0 w 144"/>
                <a:gd name="T5" fmla="*/ 48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6" name="Freeform 218"/>
            <p:cNvSpPr>
              <a:spLocks/>
            </p:cNvSpPr>
            <p:nvPr/>
          </p:nvSpPr>
          <p:spPr bwMode="auto">
            <a:xfrm rot="-3153848">
              <a:off x="3804" y="3096"/>
              <a:ext cx="96" cy="48"/>
            </a:xfrm>
            <a:custGeom>
              <a:avLst/>
              <a:gdLst>
                <a:gd name="T0" fmla="*/ 96 w 144"/>
                <a:gd name="T1" fmla="*/ 0 h 144"/>
                <a:gd name="T2" fmla="*/ 32 w 144"/>
                <a:gd name="T3" fmla="*/ 16 h 144"/>
                <a:gd name="T4" fmla="*/ 0 w 144"/>
                <a:gd name="T5" fmla="*/ 48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7" name="Text Box 219"/>
          <p:cNvSpPr txBox="1">
            <a:spLocks noChangeArrowheads="1"/>
          </p:cNvSpPr>
          <p:nvPr/>
        </p:nvSpPr>
        <p:spPr bwMode="auto">
          <a:xfrm>
            <a:off x="3229070" y="5562503"/>
            <a:ext cx="563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78" name="Text Box 220"/>
          <p:cNvSpPr txBox="1">
            <a:spLocks noChangeArrowheads="1"/>
          </p:cNvSpPr>
          <p:nvPr/>
        </p:nvSpPr>
        <p:spPr bwMode="auto">
          <a:xfrm>
            <a:off x="3246533" y="4457603"/>
            <a:ext cx="56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79" name="Text Box 221"/>
          <p:cNvSpPr txBox="1">
            <a:spLocks noChangeArrowheads="1"/>
          </p:cNvSpPr>
          <p:nvPr/>
        </p:nvSpPr>
        <p:spPr bwMode="auto">
          <a:xfrm>
            <a:off x="1382808" y="4324253"/>
            <a:ext cx="56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0" name="Text Box 222"/>
          <p:cNvSpPr txBox="1">
            <a:spLocks noChangeArrowheads="1"/>
          </p:cNvSpPr>
          <p:nvPr/>
        </p:nvSpPr>
        <p:spPr bwMode="auto">
          <a:xfrm>
            <a:off x="1330420" y="5181503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81" name="Text Box 111"/>
          <p:cNvSpPr txBox="1">
            <a:spLocks noChangeArrowheads="1"/>
          </p:cNvSpPr>
          <p:nvPr/>
        </p:nvSpPr>
        <p:spPr bwMode="auto">
          <a:xfrm>
            <a:off x="4619178" y="3130212"/>
            <a:ext cx="613525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7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7" grpId="0"/>
      <p:bldP spid="178" grpId="0"/>
      <p:bldP spid="179" grpId="0"/>
      <p:bldP spid="180" grpId="0"/>
      <p:bldP spid="1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III.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777" y="1426832"/>
            <a:ext cx="10813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4.4.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SI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M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Giữ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SI.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thu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xạ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1" name="Text Box 111"/>
          <p:cNvSpPr txBox="1">
            <a:spLocks noChangeArrowheads="1"/>
          </p:cNvSpPr>
          <p:nvPr/>
        </p:nvSpPr>
        <p:spPr bwMode="auto">
          <a:xfrm>
            <a:off x="4619178" y="3130212"/>
            <a:ext cx="613525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(IR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" name="Group 25"/>
          <p:cNvGrpSpPr>
            <a:grpSpLocks/>
          </p:cNvGrpSpPr>
          <p:nvPr/>
        </p:nvGrpSpPr>
        <p:grpSpPr bwMode="auto">
          <a:xfrm>
            <a:off x="659998" y="3742898"/>
            <a:ext cx="3173412" cy="2174875"/>
            <a:chOff x="2742" y="2613"/>
            <a:chExt cx="2165" cy="1370"/>
          </a:xfrm>
        </p:grpSpPr>
        <p:sp>
          <p:nvSpPr>
            <p:cNvPr id="74" name="Line 26"/>
            <p:cNvSpPr>
              <a:spLocks noChangeShapeType="1"/>
            </p:cNvSpPr>
            <p:nvPr/>
          </p:nvSpPr>
          <p:spPr bwMode="auto">
            <a:xfrm rot="-1946332">
              <a:off x="3765" y="2942"/>
              <a:ext cx="0" cy="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7"/>
            <p:cNvSpPr>
              <a:spLocks noChangeShapeType="1"/>
            </p:cNvSpPr>
            <p:nvPr/>
          </p:nvSpPr>
          <p:spPr bwMode="auto">
            <a:xfrm rot="19642804" flipH="1">
              <a:off x="4597" y="2912"/>
              <a:ext cx="86" cy="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8"/>
            <p:cNvSpPr>
              <a:spLocks noChangeShapeType="1"/>
            </p:cNvSpPr>
            <p:nvPr/>
          </p:nvSpPr>
          <p:spPr bwMode="auto">
            <a:xfrm rot="19642804" flipH="1">
              <a:off x="4483" y="2811"/>
              <a:ext cx="91" cy="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9"/>
            <p:cNvSpPr>
              <a:spLocks noChangeShapeType="1"/>
            </p:cNvSpPr>
            <p:nvPr/>
          </p:nvSpPr>
          <p:spPr bwMode="auto">
            <a:xfrm rot="19642804" flipH="1">
              <a:off x="4345" y="2718"/>
              <a:ext cx="103" cy="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30"/>
            <p:cNvSpPr>
              <a:spLocks noChangeShapeType="1"/>
            </p:cNvSpPr>
            <p:nvPr/>
          </p:nvSpPr>
          <p:spPr bwMode="auto">
            <a:xfrm rot="19642804" flipH="1">
              <a:off x="4211" y="2653"/>
              <a:ext cx="89" cy="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 rot="19642804" flipH="1">
              <a:off x="4062" y="2620"/>
              <a:ext cx="81" cy="8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32"/>
            <p:cNvSpPr>
              <a:spLocks noChangeShapeType="1"/>
            </p:cNvSpPr>
            <p:nvPr/>
          </p:nvSpPr>
          <p:spPr bwMode="auto">
            <a:xfrm rot="19642804" flipH="1">
              <a:off x="3914" y="2613"/>
              <a:ext cx="64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33"/>
            <p:cNvSpPr>
              <a:spLocks noChangeShapeType="1"/>
            </p:cNvSpPr>
            <p:nvPr/>
          </p:nvSpPr>
          <p:spPr bwMode="auto">
            <a:xfrm rot="19642804" flipH="1">
              <a:off x="3753" y="2634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34"/>
            <p:cNvSpPr>
              <a:spLocks noChangeShapeType="1"/>
            </p:cNvSpPr>
            <p:nvPr/>
          </p:nvSpPr>
          <p:spPr bwMode="auto">
            <a:xfrm rot="19642804" flipH="1">
              <a:off x="3611" y="2683"/>
              <a:ext cx="21" cy="1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35"/>
            <p:cNvSpPr>
              <a:spLocks noChangeShapeType="1"/>
            </p:cNvSpPr>
            <p:nvPr/>
          </p:nvSpPr>
          <p:spPr bwMode="auto">
            <a:xfrm rot="-1957196">
              <a:off x="3489" y="2759"/>
              <a:ext cx="0" cy="10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36"/>
            <p:cNvSpPr>
              <a:spLocks noChangeShapeType="1"/>
            </p:cNvSpPr>
            <p:nvPr/>
          </p:nvSpPr>
          <p:spPr bwMode="auto">
            <a:xfrm rot="-1957196">
              <a:off x="3346" y="2852"/>
              <a:ext cx="18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37"/>
            <p:cNvSpPr>
              <a:spLocks noChangeShapeType="1"/>
            </p:cNvSpPr>
            <p:nvPr/>
          </p:nvSpPr>
          <p:spPr bwMode="auto">
            <a:xfrm rot="-1957196">
              <a:off x="3230" y="2961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38"/>
            <p:cNvSpPr>
              <a:spLocks noChangeShapeType="1"/>
            </p:cNvSpPr>
            <p:nvPr/>
          </p:nvSpPr>
          <p:spPr bwMode="auto">
            <a:xfrm rot="-1957196">
              <a:off x="3137" y="3086"/>
              <a:ext cx="56" cy="9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39"/>
            <p:cNvSpPr>
              <a:spLocks noChangeShapeType="1"/>
            </p:cNvSpPr>
            <p:nvPr/>
          </p:nvSpPr>
          <p:spPr bwMode="auto">
            <a:xfrm rot="-1957196">
              <a:off x="3071" y="3231"/>
              <a:ext cx="69" cy="7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 rot="-1957196">
              <a:off x="3018" y="3372"/>
              <a:ext cx="89" cy="7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1"/>
            <p:cNvSpPr>
              <a:spLocks noChangeShapeType="1"/>
            </p:cNvSpPr>
            <p:nvPr/>
          </p:nvSpPr>
          <p:spPr bwMode="auto">
            <a:xfrm rot="-1957196">
              <a:off x="3001" y="3525"/>
              <a:ext cx="103" cy="5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 rot="-1957196">
              <a:off x="3011" y="3675"/>
              <a:ext cx="11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43"/>
            <p:cNvSpPr>
              <a:spLocks noChangeShapeType="1"/>
            </p:cNvSpPr>
            <p:nvPr/>
          </p:nvSpPr>
          <p:spPr bwMode="auto">
            <a:xfrm rot="-1957196">
              <a:off x="3112" y="3983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rc 44"/>
            <p:cNvSpPr>
              <a:spLocks/>
            </p:cNvSpPr>
            <p:nvPr/>
          </p:nvSpPr>
          <p:spPr bwMode="auto">
            <a:xfrm rot="-1957196">
              <a:off x="2742" y="2698"/>
              <a:ext cx="1917" cy="888"/>
            </a:xfrm>
            <a:custGeom>
              <a:avLst/>
              <a:gdLst>
                <a:gd name="T0" fmla="*/ 0 w 43199"/>
                <a:gd name="T1" fmla="*/ 35 h 21892"/>
                <a:gd name="T2" fmla="*/ 85 w 43199"/>
                <a:gd name="T3" fmla="*/ 36 h 21892"/>
                <a:gd name="T4" fmla="*/ 43 w 43199"/>
                <a:gd name="T5" fmla="*/ 36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Line 45"/>
            <p:cNvSpPr>
              <a:spLocks noChangeShapeType="1"/>
            </p:cNvSpPr>
            <p:nvPr/>
          </p:nvSpPr>
          <p:spPr bwMode="auto">
            <a:xfrm rot="-1957196">
              <a:off x="3118" y="3959"/>
              <a:ext cx="12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46"/>
            <p:cNvSpPr>
              <a:spLocks noChangeShapeType="1"/>
            </p:cNvSpPr>
            <p:nvPr/>
          </p:nvSpPr>
          <p:spPr bwMode="auto">
            <a:xfrm rot="-1957196">
              <a:off x="3052" y="3823"/>
              <a:ext cx="116" cy="2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 rot="-1957196">
              <a:off x="3118" y="3959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 rot="-1957196">
              <a:off x="3224" y="3862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0</a:t>
              </a: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 rot="-1957196">
              <a:off x="4489" y="2945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 rot="-1957196">
              <a:off x="4390" y="28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160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 rot="-1957196">
              <a:off x="4269" y="280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150</a:t>
              </a: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 rot="-1957196">
              <a:off x="4154" y="274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 rot="-1957196">
              <a:off x="4039" y="2720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130</a:t>
              </a: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 rot="-1957196">
              <a:off x="3877" y="2707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120</a:t>
              </a:r>
            </a:p>
          </p:txBody>
        </p:sp>
        <p:sp>
          <p:nvSpPr>
            <p:cNvPr id="103" name="Rectangle 55"/>
            <p:cNvSpPr>
              <a:spLocks noChangeArrowheads="1"/>
            </p:cNvSpPr>
            <p:nvPr/>
          </p:nvSpPr>
          <p:spPr bwMode="auto">
            <a:xfrm rot="-1957196">
              <a:off x="3737" y="2730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110</a:t>
              </a:r>
            </a:p>
          </p:txBody>
        </p:sp>
        <p:sp>
          <p:nvSpPr>
            <p:cNvPr id="104" name="Rectangle 56"/>
            <p:cNvSpPr>
              <a:spLocks noChangeArrowheads="1"/>
            </p:cNvSpPr>
            <p:nvPr/>
          </p:nvSpPr>
          <p:spPr bwMode="auto">
            <a:xfrm rot="-1957196">
              <a:off x="3601" y="27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05" name="Rectangle 57"/>
            <p:cNvSpPr>
              <a:spLocks noChangeArrowheads="1"/>
            </p:cNvSpPr>
            <p:nvPr/>
          </p:nvSpPr>
          <p:spPr bwMode="auto">
            <a:xfrm rot="-1957196">
              <a:off x="3490" y="2831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90</a:t>
              </a:r>
            </a:p>
          </p:txBody>
        </p:sp>
        <p:sp>
          <p:nvSpPr>
            <p:cNvPr id="106" name="Rectangle 58"/>
            <p:cNvSpPr>
              <a:spLocks noChangeArrowheads="1"/>
            </p:cNvSpPr>
            <p:nvPr/>
          </p:nvSpPr>
          <p:spPr bwMode="auto">
            <a:xfrm rot="-1957196">
              <a:off x="3381" y="290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80</a:t>
              </a:r>
            </a:p>
          </p:txBody>
        </p:sp>
        <p:sp>
          <p:nvSpPr>
            <p:cNvPr id="107" name="Rectangle 59"/>
            <p:cNvSpPr>
              <a:spLocks noChangeArrowheads="1"/>
            </p:cNvSpPr>
            <p:nvPr/>
          </p:nvSpPr>
          <p:spPr bwMode="auto">
            <a:xfrm rot="-1957196">
              <a:off x="3283" y="301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70</a:t>
              </a:r>
            </a:p>
          </p:txBody>
        </p:sp>
        <p:sp>
          <p:nvSpPr>
            <p:cNvPr id="108" name="Rectangle 60"/>
            <p:cNvSpPr>
              <a:spLocks noChangeArrowheads="1"/>
            </p:cNvSpPr>
            <p:nvPr/>
          </p:nvSpPr>
          <p:spPr bwMode="auto">
            <a:xfrm rot="-1957196">
              <a:off x="3206" y="313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60</a:t>
              </a:r>
            </a:p>
          </p:txBody>
        </p:sp>
        <p:sp>
          <p:nvSpPr>
            <p:cNvPr id="109" name="Rectangle 61"/>
            <p:cNvSpPr>
              <a:spLocks noChangeArrowheads="1"/>
            </p:cNvSpPr>
            <p:nvPr/>
          </p:nvSpPr>
          <p:spPr bwMode="auto">
            <a:xfrm rot="-1957196">
              <a:off x="3139" y="325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10" name="Rectangle 62"/>
            <p:cNvSpPr>
              <a:spLocks noChangeArrowheads="1"/>
            </p:cNvSpPr>
            <p:nvPr/>
          </p:nvSpPr>
          <p:spPr bwMode="auto">
            <a:xfrm rot="-1957196">
              <a:off x="3113" y="338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11" name="Rectangle 63"/>
            <p:cNvSpPr>
              <a:spLocks noChangeArrowheads="1"/>
            </p:cNvSpPr>
            <p:nvPr/>
          </p:nvSpPr>
          <p:spPr bwMode="auto">
            <a:xfrm rot="-1957196">
              <a:off x="3107" y="3513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112" name="Rectangle 64"/>
            <p:cNvSpPr>
              <a:spLocks noChangeArrowheads="1"/>
            </p:cNvSpPr>
            <p:nvPr/>
          </p:nvSpPr>
          <p:spPr bwMode="auto">
            <a:xfrm rot="-1957196">
              <a:off x="3112" y="364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 rot="-1957196">
              <a:off x="3169" y="3762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82" name="Oval 66"/>
            <p:cNvSpPr>
              <a:spLocks noChangeArrowheads="1"/>
            </p:cNvSpPr>
            <p:nvPr/>
          </p:nvSpPr>
          <p:spPr bwMode="auto">
            <a:xfrm rot="-1957196">
              <a:off x="3937" y="3495"/>
              <a:ext cx="21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3" name="Line 67"/>
            <p:cNvSpPr>
              <a:spLocks noChangeShapeType="1"/>
            </p:cNvSpPr>
            <p:nvPr/>
          </p:nvSpPr>
          <p:spPr bwMode="auto">
            <a:xfrm rot="-1946332">
              <a:off x="2966" y="3512"/>
              <a:ext cx="1941" cy="0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68"/>
            <p:cNvSpPr>
              <a:spLocks noChangeShapeType="1"/>
            </p:cNvSpPr>
            <p:nvPr/>
          </p:nvSpPr>
          <p:spPr bwMode="auto">
            <a:xfrm rot="-1957196">
              <a:off x="4653" y="3022"/>
              <a:ext cx="107" cy="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69"/>
            <p:cNvSpPr>
              <a:spLocks noChangeArrowheads="1"/>
            </p:cNvSpPr>
            <p:nvPr/>
          </p:nvSpPr>
          <p:spPr bwMode="auto">
            <a:xfrm rot="-1957196">
              <a:off x="4545" y="3008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180</a:t>
              </a:r>
            </a:p>
          </p:txBody>
        </p:sp>
        <p:sp>
          <p:nvSpPr>
            <p:cNvPr id="186" name="Oval 70"/>
            <p:cNvSpPr>
              <a:spLocks noChangeArrowheads="1"/>
            </p:cNvSpPr>
            <p:nvPr/>
          </p:nvSpPr>
          <p:spPr bwMode="auto">
            <a:xfrm rot="-1946332">
              <a:off x="3917" y="3498"/>
              <a:ext cx="35" cy="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7" name="Freeform 71"/>
          <p:cNvSpPr>
            <a:spLocks/>
          </p:cNvSpPr>
          <p:nvPr/>
        </p:nvSpPr>
        <p:spPr bwMode="auto">
          <a:xfrm>
            <a:off x="2255435" y="4950986"/>
            <a:ext cx="177800" cy="152400"/>
          </a:xfrm>
          <a:custGeom>
            <a:avLst/>
            <a:gdLst>
              <a:gd name="T0" fmla="*/ 177800 w 144"/>
              <a:gd name="T1" fmla="*/ 0 h 144"/>
              <a:gd name="T2" fmla="*/ 59267 w 144"/>
              <a:gd name="T3" fmla="*/ 50800 h 144"/>
              <a:gd name="T4" fmla="*/ 0 w 144"/>
              <a:gd name="T5" fmla="*/ 15240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8" y="128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8" name="Freeform 72"/>
          <p:cNvSpPr>
            <a:spLocks/>
          </p:cNvSpPr>
          <p:nvPr/>
        </p:nvSpPr>
        <p:spPr bwMode="auto">
          <a:xfrm>
            <a:off x="2201460" y="4954161"/>
            <a:ext cx="100013" cy="136525"/>
          </a:xfrm>
          <a:custGeom>
            <a:avLst/>
            <a:gdLst>
              <a:gd name="T0" fmla="*/ 100013 w 144"/>
              <a:gd name="T1" fmla="*/ 0 h 144"/>
              <a:gd name="T2" fmla="*/ 33338 w 144"/>
              <a:gd name="T3" fmla="*/ 45508 h 144"/>
              <a:gd name="T4" fmla="*/ 0 w 144"/>
              <a:gd name="T5" fmla="*/ 136525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8" y="128"/>
                  <a:pt x="0" y="144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9" name="Freeform 73"/>
          <p:cNvSpPr>
            <a:spLocks/>
          </p:cNvSpPr>
          <p:nvPr/>
        </p:nvSpPr>
        <p:spPr bwMode="auto">
          <a:xfrm>
            <a:off x="2304648" y="4860498"/>
            <a:ext cx="128587" cy="100013"/>
          </a:xfrm>
          <a:custGeom>
            <a:avLst/>
            <a:gdLst>
              <a:gd name="T0" fmla="*/ 128587 w 144"/>
              <a:gd name="T1" fmla="*/ 0 h 144"/>
              <a:gd name="T2" fmla="*/ 42862 w 144"/>
              <a:gd name="T3" fmla="*/ 33338 h 144"/>
              <a:gd name="T4" fmla="*/ 0 w 144"/>
              <a:gd name="T5" fmla="*/ 100013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8" y="128"/>
                  <a:pt x="0" y="144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0" name="Line 77"/>
          <p:cNvSpPr>
            <a:spLocks noChangeShapeType="1"/>
          </p:cNvSpPr>
          <p:nvPr/>
        </p:nvSpPr>
        <p:spPr bwMode="auto">
          <a:xfrm rot="600000">
            <a:off x="1182285" y="3487311"/>
            <a:ext cx="1406525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1" name="Group 78"/>
          <p:cNvGrpSpPr>
            <a:grpSpLocks/>
          </p:cNvGrpSpPr>
          <p:nvPr/>
        </p:nvGrpSpPr>
        <p:grpSpPr bwMode="auto">
          <a:xfrm rot="600000">
            <a:off x="547285" y="4352498"/>
            <a:ext cx="1963738" cy="677863"/>
            <a:chOff x="2832" y="2748"/>
            <a:chExt cx="1248" cy="432"/>
          </a:xfrm>
        </p:grpSpPr>
        <p:sp>
          <p:nvSpPr>
            <p:cNvPr id="192" name="Line 79"/>
            <p:cNvSpPr>
              <a:spLocks noChangeShapeType="1"/>
            </p:cNvSpPr>
            <p:nvPr/>
          </p:nvSpPr>
          <p:spPr bwMode="auto">
            <a:xfrm>
              <a:off x="2832" y="2748"/>
              <a:ext cx="1248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80"/>
            <p:cNvSpPr>
              <a:spLocks noChangeShapeType="1"/>
            </p:cNvSpPr>
            <p:nvPr/>
          </p:nvSpPr>
          <p:spPr bwMode="auto">
            <a:xfrm>
              <a:off x="2928" y="2784"/>
              <a:ext cx="624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" name="Text Box 84"/>
          <p:cNvSpPr txBox="1">
            <a:spLocks noChangeArrowheads="1"/>
          </p:cNvSpPr>
          <p:nvPr/>
        </p:nvSpPr>
        <p:spPr bwMode="auto">
          <a:xfrm>
            <a:off x="642535" y="3857198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98" name="Text Box 85"/>
          <p:cNvSpPr txBox="1">
            <a:spLocks noChangeArrowheads="1"/>
          </p:cNvSpPr>
          <p:nvPr/>
        </p:nvSpPr>
        <p:spPr bwMode="auto">
          <a:xfrm>
            <a:off x="2436410" y="5152598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99" name="Text Box 86"/>
          <p:cNvSpPr txBox="1">
            <a:spLocks noChangeArrowheads="1"/>
          </p:cNvSpPr>
          <p:nvPr/>
        </p:nvSpPr>
        <p:spPr bwMode="auto">
          <a:xfrm>
            <a:off x="2384023" y="3304748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200" name="Text Box 87"/>
          <p:cNvSpPr txBox="1">
            <a:spLocks noChangeArrowheads="1"/>
          </p:cNvSpPr>
          <p:nvPr/>
        </p:nvSpPr>
        <p:spPr bwMode="auto">
          <a:xfrm>
            <a:off x="1469623" y="3323798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201" name="Group 74"/>
          <p:cNvGrpSpPr>
            <a:grpSpLocks/>
          </p:cNvGrpSpPr>
          <p:nvPr/>
        </p:nvGrpSpPr>
        <p:grpSpPr bwMode="auto">
          <a:xfrm rot="757646">
            <a:off x="1482054" y="4373884"/>
            <a:ext cx="2039938" cy="1528763"/>
            <a:chOff x="3634" y="2040"/>
            <a:chExt cx="1392" cy="963"/>
          </a:xfrm>
        </p:grpSpPr>
        <p:sp>
          <p:nvSpPr>
            <p:cNvPr id="202" name="Rectangle 75" descr="Light downward diagonal"/>
            <p:cNvSpPr>
              <a:spLocks noChangeArrowheads="1"/>
            </p:cNvSpPr>
            <p:nvPr/>
          </p:nvSpPr>
          <p:spPr bwMode="auto">
            <a:xfrm rot="2700000">
              <a:off x="4306" y="1868"/>
              <a:ext cx="48" cy="1392"/>
            </a:xfrm>
            <a:prstGeom prst="rect">
              <a:avLst/>
            </a:prstGeom>
            <a:pattFill prst="ltDnDiag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3" name="Line 76"/>
            <p:cNvSpPr>
              <a:spLocks noChangeShapeType="1"/>
            </p:cNvSpPr>
            <p:nvPr/>
          </p:nvSpPr>
          <p:spPr bwMode="auto">
            <a:xfrm flipH="1">
              <a:off x="3784" y="2040"/>
              <a:ext cx="1040" cy="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" name="Line 212"/>
          <p:cNvSpPr>
            <a:spLocks noChangeShapeType="1"/>
          </p:cNvSpPr>
          <p:nvPr/>
        </p:nvSpPr>
        <p:spPr bwMode="auto">
          <a:xfrm>
            <a:off x="271392" y="5182784"/>
            <a:ext cx="4150484" cy="434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 rot="19733345">
            <a:off x="2370579" y="4965843"/>
            <a:ext cx="145868" cy="1480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Group 81"/>
          <p:cNvGrpSpPr>
            <a:grpSpLocks/>
          </p:cNvGrpSpPr>
          <p:nvPr/>
        </p:nvGrpSpPr>
        <p:grpSpPr bwMode="auto">
          <a:xfrm rot="600000">
            <a:off x="2260198" y="3247598"/>
            <a:ext cx="352425" cy="1938338"/>
            <a:chOff x="3848" y="1786"/>
            <a:chExt cx="240" cy="1392"/>
          </a:xfrm>
        </p:grpSpPr>
        <p:sp>
          <p:nvSpPr>
            <p:cNvPr id="195" name="Line 82"/>
            <p:cNvSpPr>
              <a:spLocks noChangeShapeType="1"/>
            </p:cNvSpPr>
            <p:nvPr/>
          </p:nvSpPr>
          <p:spPr bwMode="auto">
            <a:xfrm>
              <a:off x="3848" y="1786"/>
              <a:ext cx="240" cy="13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83"/>
            <p:cNvSpPr>
              <a:spLocks noChangeShapeType="1"/>
            </p:cNvSpPr>
            <p:nvPr/>
          </p:nvSpPr>
          <p:spPr bwMode="auto">
            <a:xfrm flipH="1" flipV="1">
              <a:off x="3952" y="2400"/>
              <a:ext cx="128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88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7" grpId="0"/>
      <p:bldP spid="198" grpId="0"/>
      <p:bldP spid="199" grpId="0"/>
      <p:bldP spid="200" grpId="0"/>
      <p:bldP spid="204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+9999 Hình Nền Powerpoint Đẹp Nhất của năm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B590-7360-4773-B511-A84F8A50DD97}" type="slidenum">
              <a:rPr lang="en-US" smtClean="0"/>
              <a:t>14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24501" y="2116346"/>
            <a:ext cx="79429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Cảm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ơn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các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bạn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học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sinh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đã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chú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ý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lắng</a:t>
            </a:r>
            <a:r>
              <a:rPr lang="en-US" sz="6600" dirty="0" smtClean="0">
                <a:solidFill>
                  <a:srgbClr val="00B050"/>
                </a:solidFill>
                <a:latin typeface="Amazone" panose="03020702060507090A04" pitchFamily="66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Amazone" panose="03020702060507090A04" pitchFamily="66" charset="0"/>
              </a:rPr>
              <a:t>nghe</a:t>
            </a:r>
            <a:endParaRPr lang="en-US" sz="6600" dirty="0">
              <a:solidFill>
                <a:srgbClr val="00B050"/>
              </a:solidFill>
              <a:latin typeface="Amazone" panose="03020702060507090A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Kiều My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B590-7360-4773-B511-A84F8A50DD97}" type="slidenum">
              <a:rPr lang="en-US" smtClean="0"/>
              <a:t>2</a:t>
            </a:fld>
            <a:endParaRPr lang="en-US"/>
          </a:p>
        </p:txBody>
      </p:sp>
      <p:sp>
        <p:nvSpPr>
          <p:cNvPr id="11" name="Freeform 4"/>
          <p:cNvSpPr>
            <a:spLocks/>
          </p:cNvSpPr>
          <p:nvPr/>
        </p:nvSpPr>
        <p:spPr bwMode="auto">
          <a:xfrm>
            <a:off x="7124700" y="1562100"/>
            <a:ext cx="1924050" cy="5181600"/>
          </a:xfrm>
          <a:custGeom>
            <a:avLst/>
            <a:gdLst>
              <a:gd name="T0" fmla="*/ 19050 w 1212"/>
              <a:gd name="T1" fmla="*/ 139700 h 3264"/>
              <a:gd name="T2" fmla="*/ 0 w 1212"/>
              <a:gd name="T3" fmla="*/ 2952750 h 3264"/>
              <a:gd name="T4" fmla="*/ 1924050 w 1212"/>
              <a:gd name="T5" fmla="*/ 5181600 h 3264"/>
              <a:gd name="T6" fmla="*/ 1905000 w 1212"/>
              <a:gd name="T7" fmla="*/ 1752600 h 3264"/>
              <a:gd name="T8" fmla="*/ 19050 w 1212"/>
              <a:gd name="T9" fmla="*/ 0 h 3264"/>
              <a:gd name="T10" fmla="*/ 19050 w 1212"/>
              <a:gd name="T11" fmla="*/ 139700 h 3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12"/>
              <a:gd name="T19" fmla="*/ 0 h 3264"/>
              <a:gd name="T20" fmla="*/ 1212 w 1212"/>
              <a:gd name="T21" fmla="*/ 3264 h 3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2" h="3264">
                <a:moveTo>
                  <a:pt x="12" y="88"/>
                </a:moveTo>
                <a:lnTo>
                  <a:pt x="0" y="1860"/>
                </a:lnTo>
                <a:lnTo>
                  <a:pt x="1212" y="3264"/>
                </a:lnTo>
                <a:lnTo>
                  <a:pt x="1200" y="1104"/>
                </a:lnTo>
                <a:lnTo>
                  <a:pt x="12" y="0"/>
                </a:lnTo>
                <a:lnTo>
                  <a:pt x="12" y="88"/>
                </a:lnTo>
                <a:close/>
              </a:path>
            </a:pathLst>
          </a:custGeom>
          <a:gradFill rotWithShape="1">
            <a:gsLst>
              <a:gs pos="0">
                <a:srgbClr val="CCFFCC"/>
              </a:gs>
              <a:gs pos="100000">
                <a:srgbClr val="F4FFF4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16200000">
            <a:off x="6858000" y="2743200"/>
            <a:ext cx="2362200" cy="1143000"/>
          </a:xfrm>
          <a:prstGeom prst="parallelogram">
            <a:avLst>
              <a:gd name="adj" fmla="val 92636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2647950" y="1562100"/>
            <a:ext cx="4495800" cy="2971800"/>
          </a:xfrm>
          <a:custGeom>
            <a:avLst/>
            <a:gdLst>
              <a:gd name="T0" fmla="*/ 0 w 3420"/>
              <a:gd name="T1" fmla="*/ 16510 h 2160"/>
              <a:gd name="T2" fmla="*/ 4495800 w 3420"/>
              <a:gd name="T3" fmla="*/ 0 h 2160"/>
              <a:gd name="T4" fmla="*/ 4495800 w 3420"/>
              <a:gd name="T5" fmla="*/ 2971800 h 2160"/>
              <a:gd name="T6" fmla="*/ 15775 w 3420"/>
              <a:gd name="T7" fmla="*/ 2971800 h 2160"/>
              <a:gd name="T8" fmla="*/ 0 w 3420"/>
              <a:gd name="T9" fmla="*/ 16510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0"/>
              <a:gd name="T16" fmla="*/ 0 h 2160"/>
              <a:gd name="T17" fmla="*/ 3420 w 3420"/>
              <a:gd name="T18" fmla="*/ 2160 h 2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0" h="2160">
                <a:moveTo>
                  <a:pt x="0" y="12"/>
                </a:moveTo>
                <a:lnTo>
                  <a:pt x="3420" y="0"/>
                </a:lnTo>
                <a:lnTo>
                  <a:pt x="3420" y="2160"/>
                </a:lnTo>
                <a:lnTo>
                  <a:pt x="12" y="2160"/>
                </a:lnTo>
                <a:lnTo>
                  <a:pt x="0" y="1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CC">
                  <a:alpha val="68999"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6" descr="Blue tissue paper"/>
          <p:cNvSpPr>
            <a:spLocks/>
          </p:cNvSpPr>
          <p:nvPr/>
        </p:nvSpPr>
        <p:spPr bwMode="auto">
          <a:xfrm>
            <a:off x="2667000" y="4514850"/>
            <a:ext cx="6400800" cy="2228850"/>
          </a:xfrm>
          <a:custGeom>
            <a:avLst/>
            <a:gdLst>
              <a:gd name="T0" fmla="*/ 0 w 4032"/>
              <a:gd name="T1" fmla="*/ 0 h 1404"/>
              <a:gd name="T2" fmla="*/ 4484688 w 4032"/>
              <a:gd name="T3" fmla="*/ 0 h 1404"/>
              <a:gd name="T4" fmla="*/ 6400800 w 4032"/>
              <a:gd name="T5" fmla="*/ 2228850 h 1404"/>
              <a:gd name="T6" fmla="*/ 1866900 w 4032"/>
              <a:gd name="T7" fmla="*/ 2190750 h 1404"/>
              <a:gd name="T8" fmla="*/ 0 w 4032"/>
              <a:gd name="T9" fmla="*/ 0 h 1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2"/>
              <a:gd name="T16" fmla="*/ 0 h 1404"/>
              <a:gd name="T17" fmla="*/ 4032 w 4032"/>
              <a:gd name="T18" fmla="*/ 1404 h 1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2" h="1404">
                <a:moveTo>
                  <a:pt x="0" y="0"/>
                </a:moveTo>
                <a:lnTo>
                  <a:pt x="2825" y="0"/>
                </a:lnTo>
                <a:lnTo>
                  <a:pt x="4032" y="1404"/>
                </a:lnTo>
                <a:lnTo>
                  <a:pt x="1176" y="138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alphaModFix amt="72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 flipV="1">
            <a:off x="4038600" y="5029200"/>
            <a:ext cx="3657600" cy="1066800"/>
          </a:xfrm>
          <a:prstGeom prst="parallelogram">
            <a:avLst>
              <a:gd name="adj" fmla="val 85556"/>
            </a:avLst>
          </a:prstGeom>
          <a:solidFill>
            <a:schemeClr val="bg1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" name="Picture 8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"/>
          <a:stretch>
            <a:fillRect/>
          </a:stretch>
        </p:blipFill>
        <p:spPr bwMode="auto">
          <a:xfrm rot="14011438">
            <a:off x="3126581" y="2759869"/>
            <a:ext cx="1493838" cy="736600"/>
          </a:xfrm>
          <a:prstGeom prst="rect">
            <a:avLst/>
          </a:prstGeom>
          <a:blipFill dpi="0" rotWithShape="1">
            <a:blip r:embed="rId4"/>
            <a:srcRect b="16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reeform 9"/>
          <p:cNvSpPr>
            <a:spLocks/>
          </p:cNvSpPr>
          <p:nvPr/>
        </p:nvSpPr>
        <p:spPr bwMode="auto">
          <a:xfrm>
            <a:off x="4171950" y="3562350"/>
            <a:ext cx="1828800" cy="2133600"/>
          </a:xfrm>
          <a:custGeom>
            <a:avLst/>
            <a:gdLst>
              <a:gd name="T0" fmla="*/ 381000 w 1152"/>
              <a:gd name="T1" fmla="*/ 0 h 1344"/>
              <a:gd name="T2" fmla="*/ 1828800 w 1152"/>
              <a:gd name="T3" fmla="*/ 2095500 h 1344"/>
              <a:gd name="T4" fmla="*/ 1524000 w 1152"/>
              <a:gd name="T5" fmla="*/ 2133600 h 1344"/>
              <a:gd name="T6" fmla="*/ 0 w 1152"/>
              <a:gd name="T7" fmla="*/ 285750 h 1344"/>
              <a:gd name="T8" fmla="*/ 381000 w 1152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1344"/>
              <a:gd name="T17" fmla="*/ 1152 w 115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1344">
                <a:moveTo>
                  <a:pt x="240" y="0"/>
                </a:moveTo>
                <a:lnTo>
                  <a:pt x="1152" y="1320"/>
                </a:lnTo>
                <a:lnTo>
                  <a:pt x="960" y="1344"/>
                </a:lnTo>
                <a:lnTo>
                  <a:pt x="0" y="180"/>
                </a:lnTo>
                <a:lnTo>
                  <a:pt x="240" y="0"/>
                </a:lnTo>
                <a:close/>
              </a:path>
            </a:pathLst>
          </a:custGeom>
          <a:solidFill>
            <a:srgbClr val="FFFF66">
              <a:alpha val="64706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5676900" y="3067050"/>
            <a:ext cx="2247900" cy="2628900"/>
          </a:xfrm>
          <a:custGeom>
            <a:avLst/>
            <a:gdLst>
              <a:gd name="T0" fmla="*/ 0 w 1416"/>
              <a:gd name="T1" fmla="*/ 2628900 h 1656"/>
              <a:gd name="T2" fmla="*/ 2152650 w 1416"/>
              <a:gd name="T3" fmla="*/ 0 h 1656"/>
              <a:gd name="T4" fmla="*/ 2247900 w 1416"/>
              <a:gd name="T5" fmla="*/ 0 h 1656"/>
              <a:gd name="T6" fmla="*/ 323850 w 1416"/>
              <a:gd name="T7" fmla="*/ 2590800 h 1656"/>
              <a:gd name="T8" fmla="*/ 0 w 1416"/>
              <a:gd name="T9" fmla="*/ 2628900 h 1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6"/>
              <a:gd name="T16" fmla="*/ 0 h 1656"/>
              <a:gd name="T17" fmla="*/ 1416 w 1416"/>
              <a:gd name="T18" fmla="*/ 1656 h 1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6" h="1656">
                <a:moveTo>
                  <a:pt x="0" y="1656"/>
                </a:moveTo>
                <a:lnTo>
                  <a:pt x="1356" y="0"/>
                </a:lnTo>
                <a:lnTo>
                  <a:pt x="1416" y="0"/>
                </a:lnTo>
                <a:lnTo>
                  <a:pt x="204" y="1632"/>
                </a:lnTo>
                <a:lnTo>
                  <a:pt x="0" y="1656"/>
                </a:lnTo>
                <a:close/>
              </a:path>
            </a:pathLst>
          </a:custGeom>
          <a:solidFill>
            <a:srgbClr val="FFFF66">
              <a:alpha val="59999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737690" y="28614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ym typeface="Wingdings 2" panose="05020102010507070707" pitchFamily="18" charset="2"/>
              </a:rPr>
              <a:t> A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8700" y="250666"/>
            <a:ext cx="10420618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hắt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5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Dạy học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1854736"/>
            <a:ext cx="86417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4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LUẬT PHẢN XẠ ÁNH SÁNG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Kiều 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B590-7360-4773-B511-A84F8A50DD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ương treo tường GD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859" y="1533614"/>
            <a:ext cx="4957336" cy="495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355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I. GƯƠNG PHẲNG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355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I. GƯƠNG PHẲNG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2682" y="1420301"/>
            <a:ext cx="10204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nhẵn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42682" y="1928132"/>
            <a:ext cx="10346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bởi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97042" y="3579551"/>
            <a:ext cx="10907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sổ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ốp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gạch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men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kim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nhẵn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…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64148" y="2748554"/>
            <a:ext cx="10826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C1: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bề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nhẵn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dùng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soi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9" name="Picture 66" descr="question_pop_up_from_box_rotate_hg_clr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9" y="2886760"/>
            <a:ext cx="51517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Mặt hồ tĩnh lặng – Viet Hu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2" y="3757617"/>
            <a:ext cx="4256522" cy="239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Đơn vị lắp đặt Cửa nhôm Xingfa tại Bạc Liêu uy tín hàng đầ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731" y="3757617"/>
            <a:ext cx="2881195" cy="239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àn văn phòng khung sắt mặt gỗ GHB-7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755" y="3757616"/>
            <a:ext cx="3188524" cy="239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hia sẻ kinh nghiệm chọn mua màn hình vi tính cho người mù công nghệ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07" y="3732470"/>
            <a:ext cx="4849557" cy="277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ác chất liệu cửa tủ lạnh phổ biến hiện nay trên thị trườ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702" y="3732470"/>
            <a:ext cx="4323027" cy="277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33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II. ĐỊNH LUẬT PHẢN XẠ ÁNH SÁNG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1064" y="1409367"/>
            <a:ext cx="1970411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063" y="1870262"/>
            <a:ext cx="6737145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đục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gỗ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993" y="3512318"/>
            <a:ext cx="6404368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hắt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auto">
          <a:xfrm>
            <a:off x="10276910" y="476056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8600510" y="645601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AutoShape 58"/>
          <p:cNvSpPr>
            <a:spLocks noChangeArrowheads="1"/>
          </p:cNvSpPr>
          <p:nvPr/>
        </p:nvSpPr>
        <p:spPr bwMode="auto">
          <a:xfrm>
            <a:off x="6428810" y="645601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6428810" y="4627219"/>
            <a:ext cx="4140200" cy="1906588"/>
          </a:xfrm>
          <a:prstGeom prst="cube">
            <a:avLst>
              <a:gd name="adj" fmla="val 92236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3" name="AutoShape 50"/>
          <p:cNvSpPr>
            <a:spLocks noChangeArrowheads="1"/>
          </p:cNvSpPr>
          <p:nvPr/>
        </p:nvSpPr>
        <p:spPr bwMode="auto">
          <a:xfrm rot="16200000" flipV="1">
            <a:off x="8837842" y="4497838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AutoShape 47"/>
          <p:cNvSpPr>
            <a:spLocks noChangeArrowheads="1"/>
          </p:cNvSpPr>
          <p:nvPr/>
        </p:nvSpPr>
        <p:spPr bwMode="auto">
          <a:xfrm>
            <a:off x="9108510" y="2950819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9"/>
          <p:cNvSpPr>
            <a:spLocks noChangeArrowheads="1"/>
          </p:cNvSpPr>
          <p:nvPr/>
        </p:nvSpPr>
        <p:spPr bwMode="auto">
          <a:xfrm rot="-1216311">
            <a:off x="7728973" y="5019333"/>
            <a:ext cx="1600200" cy="8794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Freeform 38"/>
          <p:cNvSpPr>
            <a:spLocks/>
          </p:cNvSpPr>
          <p:nvPr/>
        </p:nvSpPr>
        <p:spPr bwMode="auto">
          <a:xfrm>
            <a:off x="7686111" y="706095"/>
            <a:ext cx="1522413" cy="3292475"/>
          </a:xfrm>
          <a:custGeom>
            <a:avLst/>
            <a:gdLst>
              <a:gd name="T0" fmla="*/ 0 w 1200"/>
              <a:gd name="T1" fmla="*/ 3292475 h 2736"/>
              <a:gd name="T2" fmla="*/ 1522413 w 1200"/>
              <a:gd name="T3" fmla="*/ 1807492 h 2736"/>
              <a:gd name="T4" fmla="*/ 1522413 w 1200"/>
              <a:gd name="T5" fmla="*/ 0 h 2736"/>
              <a:gd name="T6" fmla="*/ 0 w 1200"/>
              <a:gd name="T7" fmla="*/ 1184136 h 2736"/>
              <a:gd name="T8" fmla="*/ 0 w 1200"/>
              <a:gd name="T9" fmla="*/ 3292475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2736"/>
              <a:gd name="T17" fmla="*/ 1200 w 1200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2736">
                <a:moveTo>
                  <a:pt x="0" y="2736"/>
                </a:moveTo>
                <a:lnTo>
                  <a:pt x="1200" y="1502"/>
                </a:lnTo>
                <a:lnTo>
                  <a:pt x="1200" y="0"/>
                </a:lnTo>
                <a:lnTo>
                  <a:pt x="0" y="984"/>
                </a:lnTo>
                <a:lnTo>
                  <a:pt x="0" y="2736"/>
                </a:lnTo>
                <a:close/>
              </a:path>
            </a:pathLst>
          </a:custGeom>
          <a:solidFill>
            <a:schemeClr val="bg1">
              <a:alpha val="63136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7800410" y="5408269"/>
            <a:ext cx="1447800" cy="76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" name="Group 55"/>
          <p:cNvGrpSpPr>
            <a:grpSpLocks/>
          </p:cNvGrpSpPr>
          <p:nvPr/>
        </p:nvGrpSpPr>
        <p:grpSpPr bwMode="auto">
          <a:xfrm rot="-313555">
            <a:off x="8498911" y="4800257"/>
            <a:ext cx="2435225" cy="520700"/>
            <a:chOff x="3080" y="3061"/>
            <a:chExt cx="1534" cy="328"/>
          </a:xfrm>
        </p:grpSpPr>
        <p:sp>
          <p:nvSpPr>
            <p:cNvPr id="39" name="Line 42"/>
            <p:cNvSpPr>
              <a:spLocks noChangeShapeType="1"/>
            </p:cNvSpPr>
            <p:nvPr/>
          </p:nvSpPr>
          <p:spPr bwMode="auto">
            <a:xfrm flipV="1">
              <a:off x="3080" y="3061"/>
              <a:ext cx="1534" cy="3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 flipH="1">
              <a:off x="3771" y="3170"/>
              <a:ext cx="345" cy="7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56"/>
          <p:cNvGrpSpPr>
            <a:grpSpLocks/>
          </p:cNvGrpSpPr>
          <p:nvPr/>
        </p:nvGrpSpPr>
        <p:grpSpPr bwMode="auto">
          <a:xfrm rot="-429062">
            <a:off x="8571936" y="5363819"/>
            <a:ext cx="1095375" cy="865188"/>
            <a:chOff x="3090" y="3380"/>
            <a:chExt cx="690" cy="545"/>
          </a:xfrm>
        </p:grpSpPr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3090" y="3380"/>
              <a:ext cx="690" cy="5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3425" y="3643"/>
              <a:ext cx="269" cy="2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9229160" y="2950819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 rot="16200000" flipV="1">
            <a:off x="9522848" y="4498632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Oval 52"/>
          <p:cNvSpPr>
            <a:spLocks noChangeArrowheads="1"/>
          </p:cNvSpPr>
          <p:nvPr/>
        </p:nvSpPr>
        <p:spPr bwMode="auto">
          <a:xfrm>
            <a:off x="9229160" y="4703419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53"/>
          <p:cNvSpPr>
            <a:spLocks noChangeArrowheads="1"/>
          </p:cNvSpPr>
          <p:nvPr/>
        </p:nvSpPr>
        <p:spPr bwMode="auto">
          <a:xfrm>
            <a:off x="9114860" y="4703419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8" name="Picture 57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7" r="13390" b="9410"/>
          <a:stretch>
            <a:fillRect/>
          </a:stretch>
        </p:blipFill>
        <p:spPr bwMode="auto">
          <a:xfrm rot="-1087732">
            <a:off x="10848411" y="4246219"/>
            <a:ext cx="1217613" cy="457200"/>
          </a:xfrm>
          <a:prstGeom prst="rect">
            <a:avLst/>
          </a:prstGeom>
          <a:blipFill dpi="0" rotWithShape="1">
            <a:blip r:embed="rId3"/>
            <a:srcRect t="7957" r="13390" b="941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Line 61"/>
          <p:cNvSpPr>
            <a:spLocks noChangeShapeType="1"/>
          </p:cNvSpPr>
          <p:nvPr/>
        </p:nvSpPr>
        <p:spPr bwMode="auto">
          <a:xfrm flipH="1">
            <a:off x="8048060" y="4970119"/>
            <a:ext cx="971550" cy="952500"/>
          </a:xfrm>
          <a:prstGeom prst="line">
            <a:avLst/>
          </a:prstGeom>
          <a:noFill/>
          <a:ln w="9525">
            <a:solidFill>
              <a:srgbClr val="A7A7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AutoShape 50"/>
          <p:cNvSpPr>
            <a:spLocks noChangeArrowheads="1"/>
          </p:cNvSpPr>
          <p:nvPr/>
        </p:nvSpPr>
        <p:spPr bwMode="auto">
          <a:xfrm rot="16200000" flipV="1">
            <a:off x="7307081" y="6031363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AutoShape 47"/>
          <p:cNvSpPr>
            <a:spLocks noChangeArrowheads="1"/>
          </p:cNvSpPr>
          <p:nvPr/>
        </p:nvSpPr>
        <p:spPr bwMode="auto">
          <a:xfrm>
            <a:off x="7577749" y="4484344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AutoShape 46"/>
          <p:cNvSpPr>
            <a:spLocks noChangeArrowheads="1"/>
          </p:cNvSpPr>
          <p:nvPr/>
        </p:nvSpPr>
        <p:spPr bwMode="auto">
          <a:xfrm>
            <a:off x="7698399" y="4484344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AutoShape 48"/>
          <p:cNvSpPr>
            <a:spLocks noChangeArrowheads="1"/>
          </p:cNvSpPr>
          <p:nvPr/>
        </p:nvSpPr>
        <p:spPr bwMode="auto">
          <a:xfrm rot="16200000" flipV="1">
            <a:off x="7992087" y="6032157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7698399" y="6236944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7584099" y="6236944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10526112" y="4334087"/>
            <a:ext cx="37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60963" y="5139669"/>
            <a:ext cx="37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290279" y="6172044"/>
            <a:ext cx="37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7518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1.45833E-6 0.333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6" grpId="0" animBg="1"/>
      <p:bldP spid="36" grpId="1" animBg="1"/>
      <p:bldP spid="28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7119257" y="2852382"/>
            <a:ext cx="3370217" cy="372889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853563" y="4885899"/>
            <a:ext cx="137160" cy="1388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II. ĐỊNH LUẬT PHẢN XẠ ÁNH SÁNG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1064" y="1409367"/>
            <a:ext cx="1970411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3439" y="1859328"/>
            <a:ext cx="10432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hắt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cũ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671213"/>
              </p:ext>
            </p:extLst>
          </p:nvPr>
        </p:nvGraphicFramePr>
        <p:xfrm>
          <a:off x="915229" y="4280464"/>
          <a:ext cx="1005840" cy="458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558720" imgH="253800" progId="Equation.DSMT4">
                  <p:embed/>
                </p:oleObj>
              </mc:Choice>
              <mc:Fallback>
                <p:oleObj name="Equation" r:id="rId3" imgW="55872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229" y="4280464"/>
                        <a:ext cx="1005840" cy="458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62220"/>
              </p:ext>
            </p:extLst>
          </p:nvPr>
        </p:nvGraphicFramePr>
        <p:xfrm>
          <a:off x="915229" y="4748880"/>
          <a:ext cx="1005840" cy="40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5" imgW="622080" imgH="253800" progId="Equation.DSMT4">
                  <p:embed/>
                </p:oleObj>
              </mc:Choice>
              <mc:Fallback>
                <p:oleObj name="Equation" r:id="rId5" imgW="6220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229" y="4748880"/>
                        <a:ext cx="1005840" cy="40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88503" y="2732867"/>
            <a:ext cx="533347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1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SI: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I: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IR: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N’IN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với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pháp tuyến tại điểm tới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666449" y="4291006"/>
            <a:ext cx="1446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1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00487" y="4711273"/>
            <a:ext cx="2142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1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1064" y="5288358"/>
            <a:ext cx="5390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016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tuyến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NIN’.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7119257" y="5018199"/>
            <a:ext cx="3370217" cy="161271"/>
            <a:chOff x="7119257" y="5018199"/>
            <a:chExt cx="3370217" cy="16127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119257" y="5042263"/>
              <a:ext cx="33702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119257" y="5029200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336971" y="5024731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546949" y="5035732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764663" y="5031263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982377" y="5022668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200091" y="5018199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410069" y="5029200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627783" y="5024731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8837761" y="5022668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9055475" y="5018199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9265453" y="5029200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9483167" y="5024731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9700881" y="5029784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9918595" y="5025315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0128573" y="5022668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0346287" y="5018199"/>
              <a:ext cx="117566" cy="143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>
            <a:off x="7119257" y="3573379"/>
            <a:ext cx="1718504" cy="14448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119257" y="3568910"/>
            <a:ext cx="708057" cy="6060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849793" y="3248527"/>
            <a:ext cx="0" cy="333274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843737" y="3621419"/>
            <a:ext cx="1651308" cy="14087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8849793" y="4386729"/>
            <a:ext cx="750940" cy="6374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746549" y="3331586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480525" y="5103692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534673" y="3353861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68852" y="3029080"/>
            <a:ext cx="37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317657" y="6119609"/>
            <a:ext cx="53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ight Triangle 82"/>
          <p:cNvSpPr/>
          <p:nvPr/>
        </p:nvSpPr>
        <p:spPr>
          <a:xfrm rot="5400000" flipV="1">
            <a:off x="7759863" y="3957882"/>
            <a:ext cx="1002688" cy="1176918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 rot="5400000">
            <a:off x="8916762" y="3983596"/>
            <a:ext cx="983517" cy="1114224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0" grpId="0" animBg="1"/>
      <p:bldP spid="11" grpId="0"/>
      <p:bldP spid="12" grpId="0"/>
      <p:bldP spid="13" grpId="0"/>
      <p:bldP spid="75" grpId="0"/>
      <p:bldP spid="76" grpId="0"/>
      <p:bldP spid="77" grpId="0"/>
      <p:bldP spid="78" grpId="0"/>
      <p:bldP spid="79" grpId="0"/>
      <p:bldP spid="83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II. ĐỊNH LUẬT PHẢN XẠ ÁNH SÁNG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" y="1409367"/>
            <a:ext cx="1970411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AutoShape 60"/>
          <p:cNvSpPr>
            <a:spLocks noChangeArrowheads="1"/>
          </p:cNvSpPr>
          <p:nvPr/>
        </p:nvSpPr>
        <p:spPr bwMode="auto">
          <a:xfrm>
            <a:off x="10276910" y="476056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AutoShape 59"/>
          <p:cNvSpPr>
            <a:spLocks noChangeArrowheads="1"/>
          </p:cNvSpPr>
          <p:nvPr/>
        </p:nvSpPr>
        <p:spPr bwMode="auto">
          <a:xfrm>
            <a:off x="8600510" y="645601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AutoShape 58"/>
          <p:cNvSpPr>
            <a:spLocks noChangeArrowheads="1"/>
          </p:cNvSpPr>
          <p:nvPr/>
        </p:nvSpPr>
        <p:spPr bwMode="auto">
          <a:xfrm>
            <a:off x="6428810" y="645601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6428810" y="4627219"/>
            <a:ext cx="4140200" cy="1906588"/>
          </a:xfrm>
          <a:prstGeom prst="cube">
            <a:avLst>
              <a:gd name="adj" fmla="val 92236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" name="AutoShape 50"/>
          <p:cNvSpPr>
            <a:spLocks noChangeArrowheads="1"/>
          </p:cNvSpPr>
          <p:nvPr/>
        </p:nvSpPr>
        <p:spPr bwMode="auto">
          <a:xfrm rot="16200000" flipV="1">
            <a:off x="8837842" y="4497838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7"/>
          <p:cNvSpPr>
            <a:spLocks noChangeArrowheads="1"/>
          </p:cNvSpPr>
          <p:nvPr/>
        </p:nvSpPr>
        <p:spPr bwMode="auto">
          <a:xfrm>
            <a:off x="9108510" y="2950819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39"/>
          <p:cNvSpPr>
            <a:spLocks noChangeArrowheads="1"/>
          </p:cNvSpPr>
          <p:nvPr/>
        </p:nvSpPr>
        <p:spPr bwMode="auto">
          <a:xfrm rot="-1216311">
            <a:off x="7728973" y="5019333"/>
            <a:ext cx="1600200" cy="8794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7686111" y="706095"/>
            <a:ext cx="1522413" cy="3292475"/>
          </a:xfrm>
          <a:custGeom>
            <a:avLst/>
            <a:gdLst>
              <a:gd name="T0" fmla="*/ 0 w 1200"/>
              <a:gd name="T1" fmla="*/ 3292475 h 2736"/>
              <a:gd name="T2" fmla="*/ 1522413 w 1200"/>
              <a:gd name="T3" fmla="*/ 1807492 h 2736"/>
              <a:gd name="T4" fmla="*/ 1522413 w 1200"/>
              <a:gd name="T5" fmla="*/ 0 h 2736"/>
              <a:gd name="T6" fmla="*/ 0 w 1200"/>
              <a:gd name="T7" fmla="*/ 1184136 h 2736"/>
              <a:gd name="T8" fmla="*/ 0 w 1200"/>
              <a:gd name="T9" fmla="*/ 3292475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2736"/>
              <a:gd name="T17" fmla="*/ 1200 w 1200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2736">
                <a:moveTo>
                  <a:pt x="0" y="2736"/>
                </a:moveTo>
                <a:lnTo>
                  <a:pt x="1200" y="1502"/>
                </a:lnTo>
                <a:lnTo>
                  <a:pt x="1200" y="0"/>
                </a:lnTo>
                <a:lnTo>
                  <a:pt x="0" y="984"/>
                </a:lnTo>
                <a:lnTo>
                  <a:pt x="0" y="2736"/>
                </a:lnTo>
                <a:close/>
              </a:path>
            </a:pathLst>
          </a:custGeom>
          <a:solidFill>
            <a:schemeClr val="bg1">
              <a:alpha val="63136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 flipV="1">
            <a:off x="7800410" y="5408269"/>
            <a:ext cx="1447800" cy="76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9229160" y="2950819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AutoShape 48"/>
          <p:cNvSpPr>
            <a:spLocks noChangeArrowheads="1"/>
          </p:cNvSpPr>
          <p:nvPr/>
        </p:nvSpPr>
        <p:spPr bwMode="auto">
          <a:xfrm rot="16200000" flipV="1">
            <a:off x="9522848" y="4498632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52"/>
          <p:cNvSpPr>
            <a:spLocks noChangeArrowheads="1"/>
          </p:cNvSpPr>
          <p:nvPr/>
        </p:nvSpPr>
        <p:spPr bwMode="auto">
          <a:xfrm>
            <a:off x="9229160" y="4703419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53"/>
          <p:cNvSpPr>
            <a:spLocks noChangeArrowheads="1"/>
          </p:cNvSpPr>
          <p:nvPr/>
        </p:nvSpPr>
        <p:spPr bwMode="auto">
          <a:xfrm>
            <a:off x="9114860" y="4703419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7" name="Picture 57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7" r="13390" b="9410"/>
          <a:stretch>
            <a:fillRect/>
          </a:stretch>
        </p:blipFill>
        <p:spPr bwMode="auto">
          <a:xfrm rot="-1087732">
            <a:off x="10848411" y="4246219"/>
            <a:ext cx="1217613" cy="457200"/>
          </a:xfrm>
          <a:prstGeom prst="rect">
            <a:avLst/>
          </a:prstGeom>
          <a:blipFill dpi="0" rotWithShape="1">
            <a:blip r:embed="rId3"/>
            <a:srcRect t="7957" r="13390" b="941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Line 61"/>
          <p:cNvSpPr>
            <a:spLocks noChangeShapeType="1"/>
          </p:cNvSpPr>
          <p:nvPr/>
        </p:nvSpPr>
        <p:spPr bwMode="auto">
          <a:xfrm flipH="1">
            <a:off x="8048060" y="4970119"/>
            <a:ext cx="971550" cy="952500"/>
          </a:xfrm>
          <a:prstGeom prst="line">
            <a:avLst/>
          </a:prstGeom>
          <a:noFill/>
          <a:ln w="9525">
            <a:solidFill>
              <a:srgbClr val="A7A7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AutoShape 50"/>
          <p:cNvSpPr>
            <a:spLocks noChangeArrowheads="1"/>
          </p:cNvSpPr>
          <p:nvPr/>
        </p:nvSpPr>
        <p:spPr bwMode="auto">
          <a:xfrm rot="16200000" flipV="1">
            <a:off x="7307081" y="6031363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AutoShape 47"/>
          <p:cNvSpPr>
            <a:spLocks noChangeArrowheads="1"/>
          </p:cNvSpPr>
          <p:nvPr/>
        </p:nvSpPr>
        <p:spPr bwMode="auto">
          <a:xfrm>
            <a:off x="7577749" y="4484344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AutoShape 46"/>
          <p:cNvSpPr>
            <a:spLocks noChangeArrowheads="1"/>
          </p:cNvSpPr>
          <p:nvPr/>
        </p:nvSpPr>
        <p:spPr bwMode="auto">
          <a:xfrm>
            <a:off x="7698399" y="4484344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AutoShape 48"/>
          <p:cNvSpPr>
            <a:spLocks noChangeArrowheads="1"/>
          </p:cNvSpPr>
          <p:nvPr/>
        </p:nvSpPr>
        <p:spPr bwMode="auto">
          <a:xfrm rot="16200000" flipV="1">
            <a:off x="7992087" y="6032157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52"/>
          <p:cNvSpPr>
            <a:spLocks noChangeArrowheads="1"/>
          </p:cNvSpPr>
          <p:nvPr/>
        </p:nvSpPr>
        <p:spPr bwMode="auto">
          <a:xfrm>
            <a:off x="7698399" y="6236944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53"/>
          <p:cNvSpPr>
            <a:spLocks noChangeArrowheads="1"/>
          </p:cNvSpPr>
          <p:nvPr/>
        </p:nvSpPr>
        <p:spPr bwMode="auto">
          <a:xfrm>
            <a:off x="7584099" y="6236944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4" name="Picture 4" descr="Thước đo góc - Wikiw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990" y="1517007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479861" y="1833136"/>
            <a:ext cx="6626400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đục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gỗ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068" y="130816"/>
            <a:ext cx="10534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PHẢN XẠ ÁNH SÁNG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064" y="958636"/>
            <a:ext cx="5769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II. ĐỊNH LUẬT PHẢN XẠ ÁNH SÁNG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" y="1409367"/>
            <a:ext cx="1970411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AutoShape 60"/>
          <p:cNvSpPr>
            <a:spLocks noChangeArrowheads="1"/>
          </p:cNvSpPr>
          <p:nvPr/>
        </p:nvSpPr>
        <p:spPr bwMode="auto">
          <a:xfrm>
            <a:off x="10276910" y="476056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AutoShape 59"/>
          <p:cNvSpPr>
            <a:spLocks noChangeArrowheads="1"/>
          </p:cNvSpPr>
          <p:nvPr/>
        </p:nvSpPr>
        <p:spPr bwMode="auto">
          <a:xfrm>
            <a:off x="8600510" y="645601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AutoShape 58"/>
          <p:cNvSpPr>
            <a:spLocks noChangeArrowheads="1"/>
          </p:cNvSpPr>
          <p:nvPr/>
        </p:nvSpPr>
        <p:spPr bwMode="auto">
          <a:xfrm>
            <a:off x="6428810" y="6456019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6428810" y="4627219"/>
            <a:ext cx="4140200" cy="1906588"/>
          </a:xfrm>
          <a:prstGeom prst="cube">
            <a:avLst>
              <a:gd name="adj" fmla="val 92236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" name="AutoShape 50"/>
          <p:cNvSpPr>
            <a:spLocks noChangeArrowheads="1"/>
          </p:cNvSpPr>
          <p:nvPr/>
        </p:nvSpPr>
        <p:spPr bwMode="auto">
          <a:xfrm rot="16200000" flipV="1">
            <a:off x="8837842" y="4497838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7"/>
          <p:cNvSpPr>
            <a:spLocks noChangeArrowheads="1"/>
          </p:cNvSpPr>
          <p:nvPr/>
        </p:nvSpPr>
        <p:spPr bwMode="auto">
          <a:xfrm>
            <a:off x="9108510" y="2950819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39"/>
          <p:cNvSpPr>
            <a:spLocks noChangeArrowheads="1"/>
          </p:cNvSpPr>
          <p:nvPr/>
        </p:nvSpPr>
        <p:spPr bwMode="auto">
          <a:xfrm rot="-1216311">
            <a:off x="7728973" y="5019333"/>
            <a:ext cx="1600200" cy="8794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7686111" y="706095"/>
            <a:ext cx="1522413" cy="3292475"/>
          </a:xfrm>
          <a:custGeom>
            <a:avLst/>
            <a:gdLst>
              <a:gd name="T0" fmla="*/ 0 w 1200"/>
              <a:gd name="T1" fmla="*/ 3292475 h 2736"/>
              <a:gd name="T2" fmla="*/ 1522413 w 1200"/>
              <a:gd name="T3" fmla="*/ 1807492 h 2736"/>
              <a:gd name="T4" fmla="*/ 1522413 w 1200"/>
              <a:gd name="T5" fmla="*/ 0 h 2736"/>
              <a:gd name="T6" fmla="*/ 0 w 1200"/>
              <a:gd name="T7" fmla="*/ 1184136 h 2736"/>
              <a:gd name="T8" fmla="*/ 0 w 1200"/>
              <a:gd name="T9" fmla="*/ 3292475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2736"/>
              <a:gd name="T17" fmla="*/ 1200 w 1200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2736">
                <a:moveTo>
                  <a:pt x="0" y="2736"/>
                </a:moveTo>
                <a:lnTo>
                  <a:pt x="1200" y="1502"/>
                </a:lnTo>
                <a:lnTo>
                  <a:pt x="1200" y="0"/>
                </a:lnTo>
                <a:lnTo>
                  <a:pt x="0" y="984"/>
                </a:lnTo>
                <a:lnTo>
                  <a:pt x="0" y="2736"/>
                </a:lnTo>
                <a:close/>
              </a:path>
            </a:pathLst>
          </a:custGeom>
          <a:solidFill>
            <a:schemeClr val="bg1">
              <a:alpha val="63136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 flipV="1">
            <a:off x="7800410" y="5408269"/>
            <a:ext cx="1447800" cy="76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9229160" y="2950819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AutoShape 48"/>
          <p:cNvSpPr>
            <a:spLocks noChangeArrowheads="1"/>
          </p:cNvSpPr>
          <p:nvPr/>
        </p:nvSpPr>
        <p:spPr bwMode="auto">
          <a:xfrm rot="16200000" flipV="1">
            <a:off x="9522848" y="4498632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52"/>
          <p:cNvSpPr>
            <a:spLocks noChangeArrowheads="1"/>
          </p:cNvSpPr>
          <p:nvPr/>
        </p:nvSpPr>
        <p:spPr bwMode="auto">
          <a:xfrm>
            <a:off x="9229160" y="4703419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53"/>
          <p:cNvSpPr>
            <a:spLocks noChangeArrowheads="1"/>
          </p:cNvSpPr>
          <p:nvPr/>
        </p:nvSpPr>
        <p:spPr bwMode="auto">
          <a:xfrm>
            <a:off x="9114860" y="4703419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7" name="Picture 57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7" r="13390" b="9410"/>
          <a:stretch>
            <a:fillRect/>
          </a:stretch>
        </p:blipFill>
        <p:spPr bwMode="auto">
          <a:xfrm rot="-1087732">
            <a:off x="10848411" y="4246219"/>
            <a:ext cx="1217613" cy="457200"/>
          </a:xfrm>
          <a:prstGeom prst="rect">
            <a:avLst/>
          </a:prstGeom>
          <a:blipFill dpi="0" rotWithShape="1">
            <a:blip r:embed="rId3"/>
            <a:srcRect t="7957" r="13390" b="941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Line 61"/>
          <p:cNvSpPr>
            <a:spLocks noChangeShapeType="1"/>
          </p:cNvSpPr>
          <p:nvPr/>
        </p:nvSpPr>
        <p:spPr bwMode="auto">
          <a:xfrm flipH="1">
            <a:off x="8048060" y="4970119"/>
            <a:ext cx="971550" cy="952500"/>
          </a:xfrm>
          <a:prstGeom prst="line">
            <a:avLst/>
          </a:prstGeom>
          <a:noFill/>
          <a:ln w="9525">
            <a:solidFill>
              <a:srgbClr val="A7A7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AutoShape 50"/>
          <p:cNvSpPr>
            <a:spLocks noChangeArrowheads="1"/>
          </p:cNvSpPr>
          <p:nvPr/>
        </p:nvSpPr>
        <p:spPr bwMode="auto">
          <a:xfrm rot="16200000" flipV="1">
            <a:off x="7307081" y="6031363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AutoShape 47"/>
          <p:cNvSpPr>
            <a:spLocks noChangeArrowheads="1"/>
          </p:cNvSpPr>
          <p:nvPr/>
        </p:nvSpPr>
        <p:spPr bwMode="auto">
          <a:xfrm>
            <a:off x="7577749" y="4484344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AutoShape 46"/>
          <p:cNvSpPr>
            <a:spLocks noChangeArrowheads="1"/>
          </p:cNvSpPr>
          <p:nvPr/>
        </p:nvSpPr>
        <p:spPr bwMode="auto">
          <a:xfrm>
            <a:off x="7698399" y="4484344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AutoShape 48"/>
          <p:cNvSpPr>
            <a:spLocks noChangeArrowheads="1"/>
          </p:cNvSpPr>
          <p:nvPr/>
        </p:nvSpPr>
        <p:spPr bwMode="auto">
          <a:xfrm rot="16200000" flipV="1">
            <a:off x="7992087" y="6032157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52"/>
          <p:cNvSpPr>
            <a:spLocks noChangeArrowheads="1"/>
          </p:cNvSpPr>
          <p:nvPr/>
        </p:nvSpPr>
        <p:spPr bwMode="auto">
          <a:xfrm>
            <a:off x="7698399" y="6236944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53"/>
          <p:cNvSpPr>
            <a:spLocks noChangeArrowheads="1"/>
          </p:cNvSpPr>
          <p:nvPr/>
        </p:nvSpPr>
        <p:spPr bwMode="auto">
          <a:xfrm>
            <a:off x="7584099" y="6236944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4" name="Picture 4" descr="Thước đo góc - Wikiw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990" y="1517007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8222" y="1852716"/>
            <a:ext cx="6096000" cy="40440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Tia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indent="201930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=60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45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ction Button: End 2">
            <a:hlinkClick r:id="rId5" action="ppaction://program" highlightClick="1"/>
          </p:cNvPr>
          <p:cNvSpPr/>
          <p:nvPr/>
        </p:nvSpPr>
        <p:spPr>
          <a:xfrm>
            <a:off x="10807502" y="6313144"/>
            <a:ext cx="457200" cy="274320"/>
          </a:xfrm>
          <a:prstGeom prst="actionButtonE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1160</Words>
  <Application>Microsoft Office PowerPoint</Application>
  <PresentationFormat>Widescreen</PresentationFormat>
  <Paragraphs>156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SimSun</vt:lpstr>
      <vt:lpstr>Amazone</vt:lpstr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Kiều My</dc:creator>
  <cp:lastModifiedBy>Administrator</cp:lastModifiedBy>
  <cp:revision>33</cp:revision>
  <dcterms:created xsi:type="dcterms:W3CDTF">2021-09-06T06:10:47Z</dcterms:created>
  <dcterms:modified xsi:type="dcterms:W3CDTF">2021-10-22T02:43:05Z</dcterms:modified>
</cp:coreProperties>
</file>