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8"/>
  </p:notesMasterIdLst>
  <p:sldIdLst>
    <p:sldId id="284" r:id="rId2"/>
    <p:sldId id="285" r:id="rId3"/>
    <p:sldId id="257" r:id="rId4"/>
    <p:sldId id="258" r:id="rId5"/>
    <p:sldId id="286" r:id="rId6"/>
    <p:sldId id="260" r:id="rId7"/>
    <p:sldId id="262" r:id="rId8"/>
    <p:sldId id="287" r:id="rId9"/>
    <p:sldId id="263" r:id="rId10"/>
    <p:sldId id="305" r:id="rId11"/>
    <p:sldId id="310" r:id="rId12"/>
    <p:sldId id="289" r:id="rId13"/>
    <p:sldId id="290" r:id="rId14"/>
    <p:sldId id="291" r:id="rId15"/>
    <p:sldId id="311" r:id="rId16"/>
    <p:sldId id="294" r:id="rId17"/>
    <p:sldId id="293" r:id="rId18"/>
    <p:sldId id="295" r:id="rId19"/>
    <p:sldId id="296" r:id="rId20"/>
    <p:sldId id="297" r:id="rId21"/>
    <p:sldId id="298" r:id="rId22"/>
    <p:sldId id="299" r:id="rId23"/>
    <p:sldId id="300" r:id="rId24"/>
    <p:sldId id="264" r:id="rId25"/>
    <p:sldId id="301" r:id="rId26"/>
    <p:sldId id="308" r:id="rId27"/>
  </p:sldIdLst>
  <p:sldSz cx="9144000" cy="5143500" type="screen16x9"/>
  <p:notesSz cx="6858000" cy="9144000"/>
  <p:embeddedFontLst>
    <p:embeddedFont>
      <p:font typeface="宋体" panose="02010600030101010101" pitchFamily="2" charset="-122"/>
      <p:regular r:id="rId29"/>
    </p:embeddedFont>
    <p:embeddedFont>
      <p:font typeface="Source Sans Pro" panose="020B0604020202020204" charset="0"/>
      <p:regular r:id="rId30"/>
      <p:bold r:id="rId31"/>
      <p:italic r:id="rId32"/>
      <p:boldItalic r:id="rId33"/>
    </p:embeddedFont>
    <p:embeddedFont>
      <p:font typeface="Oswald" panose="020B0604020202020204" charset="0"/>
      <p:regular r:id="rId34"/>
      <p:bold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2B27"/>
    <a:srgbClr val="D2838C"/>
    <a:srgbClr val="E52928"/>
    <a:srgbClr val="44DBF8"/>
    <a:srgbClr val="32D8C0"/>
    <a:srgbClr val="BDF32E"/>
    <a:srgbClr val="AC489E"/>
    <a:srgbClr val="BCD71D"/>
    <a:srgbClr val="B9BC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4341A-4EE2-4885-B17D-4086B769AF5B}">
  <a:tblStyle styleId="{9064341A-4EE2-4885-B17D-4086B769AF5B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 snapToGrid="0">
      <p:cViewPr varScale="1">
        <p:scale>
          <a:sx n="60" d="100"/>
          <a:sy n="60" d="100"/>
        </p:scale>
        <p:origin x="606" y="5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200513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6" name="Shape 4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244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3981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7311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9595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65190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05136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11705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32256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23813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75864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870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5" name="Shape 4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0120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16913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92607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2" name="Shape 5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4924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5" name="Shape 4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5225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5088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9" name="Shape 4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6651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7677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5" name="Shape 5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7874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5" name="Shape 5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4636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5" name="Shape 5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2372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519975" y="2161800"/>
            <a:ext cx="6104099" cy="8198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3000" i="1"/>
            </a:lvl1pPr>
            <a:lvl2pPr lvl="1" algn="ctr" rtl="0">
              <a:spcBef>
                <a:spcPts val="0"/>
              </a:spcBef>
              <a:buSzPct val="100000"/>
              <a:defRPr sz="3000" i="1"/>
            </a:lvl2pPr>
            <a:lvl3pPr lvl="2" algn="ctr" rtl="0">
              <a:spcBef>
                <a:spcPts val="0"/>
              </a:spcBef>
              <a:buSzPct val="100000"/>
              <a:defRPr sz="3000" i="1"/>
            </a:lvl3pPr>
            <a:lvl4pPr lvl="3" algn="ctr" rtl="0">
              <a:spcBef>
                <a:spcPts val="0"/>
              </a:spcBef>
              <a:buSzPct val="100000"/>
              <a:defRPr sz="3000" i="1"/>
            </a:lvl4pPr>
            <a:lvl5pPr lvl="4" algn="ctr" rtl="0">
              <a:spcBef>
                <a:spcPts val="0"/>
              </a:spcBef>
              <a:buSzPct val="100000"/>
              <a:defRPr sz="3000" i="1"/>
            </a:lvl5pPr>
            <a:lvl6pPr lvl="5" algn="ctr" rtl="0">
              <a:spcBef>
                <a:spcPts val="0"/>
              </a:spcBef>
              <a:buSzPct val="100000"/>
              <a:defRPr sz="3000" i="1"/>
            </a:lvl6pPr>
            <a:lvl7pPr lvl="6" algn="ctr" rtl="0">
              <a:spcBef>
                <a:spcPts val="0"/>
              </a:spcBef>
              <a:buSzPct val="100000"/>
              <a:defRPr sz="3000" i="1"/>
            </a:lvl7pPr>
            <a:lvl8pPr lvl="7" algn="ctr" rtl="0">
              <a:spcBef>
                <a:spcPts val="0"/>
              </a:spcBef>
              <a:buSzPct val="100000"/>
              <a:defRPr sz="3000" i="1"/>
            </a:lvl8pPr>
            <a:lvl9pPr lvl="8" algn="ctr">
              <a:spcBef>
                <a:spcPts val="0"/>
              </a:spcBef>
              <a:buSzPct val="100000"/>
              <a:defRPr sz="3000" i="1"/>
            </a:lvl9pPr>
          </a:lstStyle>
          <a:p>
            <a:endParaRPr/>
          </a:p>
        </p:txBody>
      </p:sp>
      <p:sp>
        <p:nvSpPr>
          <p:cNvPr id="117" name="Shape 117"/>
          <p:cNvSpPr txBox="1"/>
          <p:nvPr/>
        </p:nvSpPr>
        <p:spPr>
          <a:xfrm>
            <a:off x="3593400" y="552768"/>
            <a:ext cx="1957200" cy="653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9600">
                <a:solidFill>
                  <a:srgbClr val="00CEF6"/>
                </a:solidFill>
              </a:rPr>
              <a:t>“</a:t>
            </a:r>
          </a:p>
        </p:txBody>
      </p:sp>
      <p:sp>
        <p:nvSpPr>
          <p:cNvPr id="118" name="Shape 118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119" name="Shape 119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120" name="Shape 120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23" name="Shape 123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124" name="Shape 124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25" name="Shape 125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26" name="Shape 126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127" name="Shape 127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128" name="Shape 128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53" name="Shape 153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0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161" name="Shape 161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162" name="Shape 162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65" name="Shape 165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166" name="Shape 166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67" name="Shape 167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68" name="Shape 168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169" name="Shape 169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170" name="Shape 170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95" name="Shape 195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1131500" y="1552950"/>
            <a:ext cx="3339899" cy="2665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body" idx="2"/>
          </p:nvPr>
        </p:nvSpPr>
        <p:spPr>
          <a:xfrm>
            <a:off x="4672562" y="1552950"/>
            <a:ext cx="3339899" cy="2665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3" name="Shape 203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204" name="Shape 204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05" name="Shape 205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08" name="Shape 208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209" name="Shape 209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10" name="Shape 210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11" name="Shape 211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212" name="Shape 212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213" name="Shape 213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8" name="Shape 218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4" name="Shape 224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7" name="Shape 227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1" name="Shape 231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2" name="Shape 232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5" name="Shape 235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6" name="Shape 236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7" name="Shape 237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38" name="Shape 238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9" name="Shape 239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0" name="Shape 240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1" name="Shape 241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705900" y="1626600"/>
            <a:ext cx="2471699" cy="3299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45" name="Shape 245"/>
          <p:cNvSpPr txBox="1">
            <a:spLocks noGrp="1"/>
          </p:cNvSpPr>
          <p:nvPr>
            <p:ph type="body" idx="2"/>
          </p:nvPr>
        </p:nvSpPr>
        <p:spPr>
          <a:xfrm>
            <a:off x="3304125" y="1626600"/>
            <a:ext cx="2471699" cy="3299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46" name="Shape 246"/>
          <p:cNvSpPr txBox="1">
            <a:spLocks noGrp="1"/>
          </p:cNvSpPr>
          <p:nvPr>
            <p:ph type="body" idx="3"/>
          </p:nvPr>
        </p:nvSpPr>
        <p:spPr>
          <a:xfrm>
            <a:off x="5902350" y="1626600"/>
            <a:ext cx="2471699" cy="3299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47" name="Shape 247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248" name="Shape 248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49" name="Shape 249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0" name="Shape 250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1" name="Shape 251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52" name="Shape 252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253" name="Shape 253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54" name="Shape 254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55" name="Shape 255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256" name="Shape 256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257" name="Shape 257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8" name="Shape 258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9" name="Shape 259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0" name="Shape 260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1" name="Shape 261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2" name="Shape 262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3" name="Shape 263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4" name="Shape 264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5" name="Shape 265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6" name="Shape 266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7" name="Shape 267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8" name="Shape 268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9" name="Shape 269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0" name="Shape 270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1" name="Shape 271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2" name="Shape 272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9" name="Shape 279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0" name="Shape 280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1" name="Shape 281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82" name="Shape 282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3" name="Shape 283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4" name="Shape 284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370" name="Shape 370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71" name="Shape 371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2" name="Shape 372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3" name="Shape 373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74" name="Shape 374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375" name="Shape 375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376" name="Shape 376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377" name="Shape 377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378" name="Shape 378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379" name="Shape 379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0" name="Shape 380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2" name="Shape 382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3" name="Shape 383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4" name="Shape 384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5" name="Shape 385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6" name="Shape 386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7" name="Shape 387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8" name="Shape 388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9" name="Shape 389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0" name="Shape 390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1" name="Shape 391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2" name="Shape 392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3" name="Shape 393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4" name="Shape 394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5" name="Shape 395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6" name="Shape 396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7" name="Shape 397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8" name="Shape 398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9" name="Shape 399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0" name="Shape 400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1" name="Shape 401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2" name="Shape 402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3" name="Shape 403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04" name="Shape 404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5" name="Shape 405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6" name="Shape 406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7" name="Shape 407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9D22-64F7-4397-8081-5E2C9066C0AF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E009-D06A-4216-AD70-58842FCFF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55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381000" y="7"/>
            <a:ext cx="8382000" cy="5162348"/>
            <a:chOff x="381000" y="-18750"/>
            <a:chExt cx="8382000" cy="5180999"/>
          </a:xfrm>
        </p:grpSpPr>
        <p:cxnSp>
          <p:nvCxnSpPr>
            <p:cNvPr id="7" name="Shape 7"/>
            <p:cNvCxnSpPr/>
            <p:nvPr/>
          </p:nvCxnSpPr>
          <p:spPr>
            <a:xfrm>
              <a:off x="76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8" name="Shape 8"/>
            <p:cNvCxnSpPr/>
            <p:nvPr/>
          </p:nvCxnSpPr>
          <p:spPr>
            <a:xfrm>
              <a:off x="1524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9" name="Shape 9"/>
            <p:cNvCxnSpPr/>
            <p:nvPr/>
          </p:nvCxnSpPr>
          <p:spPr>
            <a:xfrm>
              <a:off x="2286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0" name="Shape 10"/>
            <p:cNvCxnSpPr/>
            <p:nvPr/>
          </p:nvCxnSpPr>
          <p:spPr>
            <a:xfrm>
              <a:off x="3048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1" name="Shape 11"/>
            <p:cNvCxnSpPr/>
            <p:nvPr/>
          </p:nvCxnSpPr>
          <p:spPr>
            <a:xfrm>
              <a:off x="3810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2" name="Shape 12"/>
            <p:cNvCxnSpPr/>
            <p:nvPr/>
          </p:nvCxnSpPr>
          <p:spPr>
            <a:xfrm>
              <a:off x="457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3" name="Shape 13"/>
            <p:cNvCxnSpPr/>
            <p:nvPr/>
          </p:nvCxnSpPr>
          <p:spPr>
            <a:xfrm>
              <a:off x="5334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4" name="Shape 14"/>
            <p:cNvCxnSpPr/>
            <p:nvPr/>
          </p:nvCxnSpPr>
          <p:spPr>
            <a:xfrm>
              <a:off x="6096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" name="Shape 15"/>
            <p:cNvCxnSpPr/>
            <p:nvPr/>
          </p:nvCxnSpPr>
          <p:spPr>
            <a:xfrm>
              <a:off x="6858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6" name="Shape 16"/>
            <p:cNvCxnSpPr/>
            <p:nvPr/>
          </p:nvCxnSpPr>
          <p:spPr>
            <a:xfrm>
              <a:off x="7620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838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8" name="Shape 18"/>
            <p:cNvCxnSpPr/>
            <p:nvPr/>
          </p:nvCxnSpPr>
          <p:spPr>
            <a:xfrm>
              <a:off x="38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19" name="Shape 19"/>
            <p:cNvCxnSpPr/>
            <p:nvPr/>
          </p:nvCxnSpPr>
          <p:spPr>
            <a:xfrm>
              <a:off x="114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0" name="Shape 20"/>
            <p:cNvCxnSpPr/>
            <p:nvPr/>
          </p:nvCxnSpPr>
          <p:spPr>
            <a:xfrm>
              <a:off x="1905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1" name="Shape 21"/>
            <p:cNvCxnSpPr/>
            <p:nvPr/>
          </p:nvCxnSpPr>
          <p:spPr>
            <a:xfrm>
              <a:off x="2667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2" name="Shape 22"/>
            <p:cNvCxnSpPr/>
            <p:nvPr/>
          </p:nvCxnSpPr>
          <p:spPr>
            <a:xfrm>
              <a:off x="3429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3" name="Shape 23"/>
            <p:cNvCxnSpPr/>
            <p:nvPr/>
          </p:nvCxnSpPr>
          <p:spPr>
            <a:xfrm>
              <a:off x="419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4" name="Shape 24"/>
            <p:cNvCxnSpPr/>
            <p:nvPr/>
          </p:nvCxnSpPr>
          <p:spPr>
            <a:xfrm>
              <a:off x="495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5" name="Shape 25"/>
            <p:cNvCxnSpPr/>
            <p:nvPr/>
          </p:nvCxnSpPr>
          <p:spPr>
            <a:xfrm>
              <a:off x="5715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6" name="Shape 26"/>
            <p:cNvCxnSpPr/>
            <p:nvPr/>
          </p:nvCxnSpPr>
          <p:spPr>
            <a:xfrm>
              <a:off x="6477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7" name="Shape 27"/>
            <p:cNvCxnSpPr/>
            <p:nvPr/>
          </p:nvCxnSpPr>
          <p:spPr>
            <a:xfrm>
              <a:off x="7239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8" name="Shape 28"/>
            <p:cNvCxnSpPr/>
            <p:nvPr/>
          </p:nvCxnSpPr>
          <p:spPr>
            <a:xfrm>
              <a:off x="800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9" name="Shape 29"/>
            <p:cNvCxnSpPr/>
            <p:nvPr/>
          </p:nvCxnSpPr>
          <p:spPr>
            <a:xfrm>
              <a:off x="876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</p:grp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28324A"/>
              </a:buClr>
              <a:buSzPct val="100000"/>
              <a:buFont typeface="Source Sans Pro"/>
              <a:buChar char="◉"/>
              <a:defRPr sz="20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480"/>
              </a:spcBef>
              <a:buClr>
                <a:srgbClr val="28324A"/>
              </a:buClr>
              <a:buSzPct val="100000"/>
              <a:buFont typeface="Source Sans Pro"/>
              <a:buChar char="◉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48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6" r:id="rId5"/>
    <p:sldLayoutId id="2147483660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702" y="948185"/>
            <a:ext cx="939769" cy="934925"/>
          </a:xfrm>
          <a:prstGeom prst="rect">
            <a:avLst/>
          </a:prstGeom>
        </p:spPr>
      </p:pic>
      <p:pic>
        <p:nvPicPr>
          <p:cNvPr id="5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319" y="987281"/>
            <a:ext cx="4741435" cy="249662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96" y="1403643"/>
            <a:ext cx="7266857" cy="3511258"/>
          </a:xfrm>
          <a:prstGeom prst="rect">
            <a:avLst/>
          </a:prstGeom>
        </p:spPr>
      </p:pic>
      <p:pic>
        <p:nvPicPr>
          <p:cNvPr id="7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439" y="2825708"/>
            <a:ext cx="1659197" cy="1949267"/>
          </a:xfrm>
          <a:prstGeom prst="rect">
            <a:avLst/>
          </a:prstGeom>
        </p:spPr>
      </p:pic>
      <p:sp>
        <p:nvSpPr>
          <p:cNvPr id="8" name="同侧圆角矩形 7"/>
          <p:cNvSpPr/>
          <p:nvPr/>
        </p:nvSpPr>
        <p:spPr>
          <a:xfrm>
            <a:off x="4563835" y="3493374"/>
            <a:ext cx="3056635" cy="1281793"/>
          </a:xfrm>
          <a:prstGeom prst="round2SameRect">
            <a:avLst>
              <a:gd name="adj1" fmla="val 27691"/>
              <a:gd name="adj2" fmla="val 0"/>
            </a:avLst>
          </a:prstGeom>
          <a:solidFill>
            <a:srgbClr val="135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9" name="文本框 8"/>
          <p:cNvSpPr txBox="1"/>
          <p:nvPr/>
        </p:nvSpPr>
        <p:spPr>
          <a:xfrm>
            <a:off x="4649124" y="3925052"/>
            <a:ext cx="2886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GV: </a:t>
            </a:r>
            <a:endParaRPr lang="zh-CN" altLang="en-US" sz="1800" b="1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文本框 14"/>
          <p:cNvSpPr txBox="1"/>
          <p:nvPr/>
        </p:nvSpPr>
        <p:spPr>
          <a:xfrm>
            <a:off x="5311780" y="3593448"/>
            <a:ext cx="15603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b="1">
                <a:solidFill>
                  <a:schemeClr val="bg1"/>
                </a:solidFill>
              </a:rPr>
              <a:t>SỐ HỌC 6</a:t>
            </a:r>
            <a:endParaRPr lang="zh-CN" altLang="en-US" sz="1350" b="1" dirty="0">
              <a:solidFill>
                <a:schemeClr val="bg1"/>
              </a:solidFill>
            </a:endParaRPr>
          </a:p>
        </p:txBody>
      </p:sp>
      <p:sp>
        <p:nvSpPr>
          <p:cNvPr id="11" name="文本框 15"/>
          <p:cNvSpPr txBox="1"/>
          <p:nvPr/>
        </p:nvSpPr>
        <p:spPr>
          <a:xfrm>
            <a:off x="4592521" y="4325905"/>
            <a:ext cx="30566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err="1">
                <a:solidFill>
                  <a:schemeClr val="bg1"/>
                </a:solidFill>
              </a:rPr>
              <a:t>Dạy</a:t>
            </a:r>
            <a:r>
              <a:rPr lang="en-US" altLang="zh-CN" sz="1050" dirty="0">
                <a:solidFill>
                  <a:schemeClr val="bg1"/>
                </a:solidFill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</a:rPr>
              <a:t>tại</a:t>
            </a:r>
            <a:r>
              <a:rPr lang="en-US" altLang="zh-CN" sz="1050" dirty="0">
                <a:solidFill>
                  <a:schemeClr val="bg1"/>
                </a:solidFill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</a:rPr>
              <a:t>lớp</a:t>
            </a:r>
            <a:r>
              <a:rPr lang="en-US" altLang="zh-CN" sz="1050" dirty="0">
                <a:solidFill>
                  <a:schemeClr val="bg1"/>
                </a:solidFill>
              </a:rPr>
              <a:t> </a:t>
            </a:r>
            <a:r>
              <a:rPr lang="en-US" altLang="zh-CN" sz="1050" dirty="0" smtClean="0">
                <a:solidFill>
                  <a:schemeClr val="bg1"/>
                </a:solidFill>
              </a:rPr>
              <a:t>6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6233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5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89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48" y="927471"/>
            <a:ext cx="4809524" cy="1314286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763907"/>
              </p:ext>
            </p:extLst>
          </p:nvPr>
        </p:nvGraphicFramePr>
        <p:xfrm>
          <a:off x="5694218" y="526572"/>
          <a:ext cx="3034148" cy="35674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8450">
                  <a:extLst>
                    <a:ext uri="{9D8B030D-6E8A-4147-A177-3AD203B41FA5}">
                      <a16:colId xmlns:a16="http://schemas.microsoft.com/office/drawing/2014/main" val="1537414412"/>
                    </a:ext>
                  </a:extLst>
                </a:gridCol>
                <a:gridCol w="1164316">
                  <a:extLst>
                    <a:ext uri="{9D8B030D-6E8A-4147-A177-3AD203B41FA5}">
                      <a16:colId xmlns:a16="http://schemas.microsoft.com/office/drawing/2014/main" val="2547018214"/>
                    </a:ext>
                  </a:extLst>
                </a:gridCol>
                <a:gridCol w="1011382">
                  <a:extLst>
                    <a:ext uri="{9D8B030D-6E8A-4147-A177-3AD203B41FA5}">
                      <a16:colId xmlns:a16="http://schemas.microsoft.com/office/drawing/2014/main" val="3601000409"/>
                    </a:ext>
                  </a:extLst>
                </a:gridCol>
              </a:tblGrid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ước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ước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38552159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53827029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83812029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2931580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64986784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3; 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38053241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97725532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4; 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3466502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3; 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27056003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5; 10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3946955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1;11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33868682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784155" y="4094015"/>
            <a:ext cx="1237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71276" y="2241757"/>
            <a:ext cx="2454156" cy="1852258"/>
            <a:chOff x="0" y="0"/>
            <a:chExt cx="2524125" cy="1181100"/>
          </a:xfrm>
        </p:grpSpPr>
        <p:sp>
          <p:nvSpPr>
            <p:cNvPr id="17" name="Up Arrow 16"/>
            <p:cNvSpPr/>
            <p:nvPr/>
          </p:nvSpPr>
          <p:spPr>
            <a:xfrm>
              <a:off x="0" y="0"/>
              <a:ext cx="2524125" cy="1181100"/>
            </a:xfrm>
            <a:prstGeom prst="upArrow">
              <a:avLst/>
            </a:prstGeom>
            <a:solidFill>
              <a:srgbClr val="FFFF66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657225" y="304800"/>
              <a:ext cx="1209675" cy="771525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Số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nguyên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tố</a:t>
              </a:r>
              <a:r>
                <a:rPr lang="en-US" sz="180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11, 7, 5, 3, 2</a:t>
              </a:r>
              <a:endPara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899062" y="2241757"/>
            <a:ext cx="2660073" cy="1852257"/>
            <a:chOff x="0" y="0"/>
            <a:chExt cx="2400300" cy="1171575"/>
          </a:xfrm>
        </p:grpSpPr>
        <p:sp>
          <p:nvSpPr>
            <p:cNvPr id="20" name="Up Arrow 19"/>
            <p:cNvSpPr/>
            <p:nvPr/>
          </p:nvSpPr>
          <p:spPr>
            <a:xfrm>
              <a:off x="0" y="0"/>
              <a:ext cx="2400300" cy="1171575"/>
            </a:xfrm>
            <a:prstGeom prst="upArrow">
              <a:avLst/>
            </a:prstGeom>
            <a:solidFill>
              <a:srgbClr val="FF66FF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Text Box 2"/>
            <p:cNvSpPr txBox="1">
              <a:spLocks noChangeArrowheads="1"/>
            </p:cNvSpPr>
            <p:nvPr/>
          </p:nvSpPr>
          <p:spPr bwMode="auto">
            <a:xfrm>
              <a:off x="665709" y="350031"/>
              <a:ext cx="1029741" cy="697719"/>
            </a:xfrm>
            <a:prstGeom prst="rect">
              <a:avLst/>
            </a:prstGeom>
            <a:solidFill>
              <a:srgbClr val="FF66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Hợp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số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10, 9, 8, 6, 4</a:t>
              </a:r>
              <a:endPara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Luyê</a:t>
              </a:r>
              <a:endPara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58612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915" y="1066198"/>
            <a:ext cx="6237121" cy="1964526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533815"/>
              </p:ext>
            </p:extLst>
          </p:nvPr>
        </p:nvGraphicFramePr>
        <p:xfrm>
          <a:off x="992982" y="3513436"/>
          <a:ext cx="7012565" cy="630936"/>
        </p:xfrm>
        <a:graphic>
          <a:graphicData uri="http://schemas.openxmlformats.org/drawingml/2006/table">
            <a:tbl>
              <a:tblPr>
                <a:tableStyleId>{9064341A-4EE2-4885-B17D-4086B769AF5B}</a:tableStyleId>
              </a:tblPr>
              <a:tblGrid>
                <a:gridCol w="7012565">
                  <a:extLst>
                    <a:ext uri="{9D8B030D-6E8A-4147-A177-3AD203B41FA5}">
                      <a16:colId xmlns:a16="http://schemas.microsoft.com/office/drawing/2014/main" val="35689998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800" b="1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 ý</a:t>
                      </a:r>
                      <a:r>
                        <a:rPr lang="nl-NL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Để khẳng định một số là hợp số, ta thường sử dụng các dấu hiệu chia hết để tìm ra một ước khác 1 và chính </a:t>
                      </a:r>
                      <a:r>
                        <a:rPr lang="nl-NL" sz="1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nó.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986614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63281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3527" y="-22382"/>
            <a:ext cx="8751892" cy="787933"/>
            <a:chOff x="-23527" y="-22382"/>
            <a:chExt cx="8751892" cy="78793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7" y="396219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36" y="907247"/>
            <a:ext cx="8742857" cy="127619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49481" y="2763981"/>
            <a:ext cx="7263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1930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 Do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1930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1930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23.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2373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3527" y="-22382"/>
            <a:ext cx="8751892" cy="769441"/>
            <a:chOff x="-23527" y="-22382"/>
            <a:chExt cx="8751892" cy="76944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7" y="323482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172" y="672032"/>
            <a:ext cx="9060873" cy="14857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1118" y="2110680"/>
            <a:ext cx="5392882" cy="2308886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72734" y="2407023"/>
            <a:ext cx="3564085" cy="1573305"/>
          </a:xfrm>
          <a:prstGeom prst="cloud">
            <a:avLst/>
          </a:prstGeom>
          <a:solidFill>
            <a:srgbClr val="E32B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590" algn="ctr">
              <a:lnSpc>
                <a:spcPct val="115000"/>
              </a:lnSpc>
            </a:pP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1800" b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b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7-19-13-11-23-29-31-41-17-2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27124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550" y="1349862"/>
            <a:ext cx="6371429" cy="259047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11CF4B7-F768-45F7-BA30-73F48A6DFB4F}"/>
              </a:ext>
            </a:extLst>
          </p:cNvPr>
          <p:cNvSpPr/>
          <p:nvPr/>
        </p:nvSpPr>
        <p:spPr>
          <a:xfrm>
            <a:off x="1990164" y="0"/>
            <a:ext cx="500230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>
              <a:defRPr/>
            </a:pP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lang="en-US" sz="2200" b="1" dirty="0" smtClean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17-18</a:t>
            </a:r>
            <a:r>
              <a:rPr lang="en-US" sz="2200" b="1" kern="1200" dirty="0">
                <a:ln/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2200" b="1" i="0" strike="noStrike" kern="1200" cap="none" spc="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</a:t>
            </a:r>
            <a:r>
              <a:rPr kumimoji="0" lang="en-US" sz="2200" b="1" i="0" strike="noStrike" kern="1200" cap="none" spc="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10: </a:t>
            </a:r>
            <a:r>
              <a:rPr lang="en-US" sz="20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TỐ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sng" strike="noStrike" kern="1200" cap="none" spc="0" normalizeH="0" baseline="0" noProof="0" dirty="0">
              <a:ln/>
              <a:solidFill>
                <a:srgbClr val="00B0F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341" y="510989"/>
            <a:ext cx="4259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endParaRPr lang="en-US"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8709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11CF4B7-F768-45F7-BA30-73F48A6DFB4F}"/>
              </a:ext>
            </a:extLst>
          </p:cNvPr>
          <p:cNvSpPr/>
          <p:nvPr/>
        </p:nvSpPr>
        <p:spPr>
          <a:xfrm>
            <a:off x="1990164" y="0"/>
            <a:ext cx="500230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>
              <a:defRPr/>
            </a:pP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lang="en-US" sz="2200" b="1" dirty="0" smtClean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17-18</a:t>
            </a:r>
            <a:r>
              <a:rPr lang="en-US" sz="2200" b="1" kern="1200" dirty="0">
                <a:ln/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2200" b="1" i="0" strike="noStrike" kern="1200" cap="none" spc="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</a:t>
            </a:r>
            <a:r>
              <a:rPr kumimoji="0" lang="en-US" sz="2200" b="1" i="0" strike="noStrike" kern="1200" cap="none" spc="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10: </a:t>
            </a:r>
            <a:r>
              <a:rPr lang="en-US" sz="20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TỐ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sng" strike="noStrike" kern="1200" cap="none" spc="0" normalizeH="0" baseline="0" noProof="0" dirty="0">
              <a:ln/>
              <a:solidFill>
                <a:srgbClr val="00B0F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341" y="510989"/>
            <a:ext cx="4259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endParaRPr lang="en-US"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555" y="997527"/>
            <a:ext cx="8416636" cy="353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3012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3528" y="-22382"/>
            <a:ext cx="8751893" cy="829497"/>
            <a:chOff x="-23528" y="-22382"/>
            <a:chExt cx="8751893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8" y="437783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4692" y="885686"/>
            <a:ext cx="40836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Phương pháp phân tích theo sơ đồ cây: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70264" y="290339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346" y="1627260"/>
            <a:ext cx="4073237" cy="173333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901787" y="3793413"/>
            <a:ext cx="21249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24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 2</a:t>
            </a:r>
            <a:r>
              <a:rPr lang="en-US" sz="1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.3</a:t>
            </a:r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855" y="1627260"/>
            <a:ext cx="3813462" cy="1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2725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3528" y="-22382"/>
            <a:ext cx="8751893" cy="829497"/>
            <a:chOff x="-23528" y="-22382"/>
            <a:chExt cx="8751893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8" y="437783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625" y="1131530"/>
            <a:ext cx="8593280" cy="7619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06680" y="2337963"/>
            <a:ext cx="6192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Việt phân tích chưa đúng vì 4 không phải là thừa số nguyên tố.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Viết lại: 60 = 3 × 2</a:t>
            </a:r>
            <a:r>
              <a:rPr lang="nl-NL" sz="1800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nl-NL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× 5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1881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97ADBE7-4A6B-4D30-AF4F-299C264BB807}"/>
              </a:ext>
            </a:extLst>
          </p:cNvPr>
          <p:cNvSpPr/>
          <p:nvPr/>
        </p:nvSpPr>
        <p:spPr>
          <a:xfrm>
            <a:off x="3918699" y="2154185"/>
            <a:ext cx="2277074" cy="813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đúng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nhỉ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1D96164-8A79-484C-9D6D-B1F9E9004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08" y="1459665"/>
            <a:ext cx="1434987" cy="1281239"/>
          </a:xfrm>
          <a:prstGeom prst="rect">
            <a:avLst/>
          </a:prstGeom>
          <a:noFill/>
        </p:spPr>
      </p:pic>
      <p:sp>
        <p:nvSpPr>
          <p:cNvPr id="14" name="Cloud 13"/>
          <p:cNvSpPr/>
          <p:nvPr/>
        </p:nvSpPr>
        <p:spPr>
          <a:xfrm>
            <a:off x="1016165" y="804075"/>
            <a:ext cx="3908348" cy="1064795"/>
          </a:xfrm>
          <a:prstGeom prst="cloud">
            <a:avLst/>
          </a:prstGeom>
          <a:solidFill>
            <a:srgbClr val="F9D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FCBC5D6-1942-44BE-A4F7-3F9525EB13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033" y="1365952"/>
            <a:ext cx="1344528" cy="1291151"/>
          </a:xfrm>
          <a:prstGeom prst="rect">
            <a:avLst/>
          </a:prstGeom>
        </p:spPr>
      </p:pic>
      <p:sp>
        <p:nvSpPr>
          <p:cNvPr id="17" name="Cloud 16"/>
          <p:cNvSpPr/>
          <p:nvPr/>
        </p:nvSpPr>
        <p:spPr>
          <a:xfrm>
            <a:off x="5848144" y="486093"/>
            <a:ext cx="3077077" cy="1064795"/>
          </a:xfrm>
          <a:prstGeom prst="cloud">
            <a:avLst/>
          </a:prstGeom>
          <a:solidFill>
            <a:srgbClr val="6AC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-23528" y="-22382"/>
            <a:ext cx="8751893" cy="769441"/>
            <a:chOff x="-23528" y="-22382"/>
            <a:chExt cx="8751893" cy="76944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-23528" y="344264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75996"/>
            <a:ext cx="9144001" cy="11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5837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23528" y="-22382"/>
            <a:ext cx="8751893" cy="829497"/>
            <a:chOff x="-23528" y="-22382"/>
            <a:chExt cx="8751893" cy="82949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-23528" y="437783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38" y="908344"/>
            <a:ext cx="7771428" cy="742857"/>
          </a:xfrm>
          <a:prstGeom prst="rect">
            <a:avLst/>
          </a:prstGeom>
        </p:spPr>
      </p:pic>
      <p:grpSp>
        <p:nvGrpSpPr>
          <p:cNvPr id="50" name="Group 49"/>
          <p:cNvGrpSpPr/>
          <p:nvPr/>
        </p:nvGrpSpPr>
        <p:grpSpPr>
          <a:xfrm>
            <a:off x="3126443" y="1906602"/>
            <a:ext cx="2206820" cy="1882779"/>
            <a:chOff x="3126443" y="1906602"/>
            <a:chExt cx="2206820" cy="1882779"/>
          </a:xfrm>
        </p:grpSpPr>
        <p:sp>
          <p:nvSpPr>
            <p:cNvPr id="6" name="Oval 5"/>
            <p:cNvSpPr/>
            <p:nvPr/>
          </p:nvSpPr>
          <p:spPr>
            <a:xfrm>
              <a:off x="3739993" y="1906602"/>
              <a:ext cx="436417" cy="4260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1818</a:t>
              </a:r>
              <a:endParaRPr lang="en-US" dirty="0"/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3126443" y="1957074"/>
              <a:ext cx="2206820" cy="1832307"/>
              <a:chOff x="3126443" y="1957074"/>
              <a:chExt cx="2206820" cy="1832307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3126443" y="2551712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341207" y="2570280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?</a:t>
                </a:r>
                <a:endParaRPr lang="en-US" dirty="0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4907235" y="3348348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3801808" y="3303319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cxnSp>
            <p:nvCxnSpPr>
              <p:cNvPr id="8" name="Straight Connector 7"/>
              <p:cNvCxnSpPr>
                <a:stCxn id="6" idx="3"/>
                <a:endCxn id="21" idx="7"/>
              </p:cNvCxnSpPr>
              <p:nvPr/>
            </p:nvCxnSpPr>
            <p:spPr>
              <a:xfrm flipH="1">
                <a:off x="3490081" y="2270240"/>
                <a:ext cx="313824" cy="3438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4100365" y="2961037"/>
                <a:ext cx="312303" cy="3438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endCxn id="6" idx="5"/>
              </p:cNvCxnSpPr>
              <p:nvPr/>
            </p:nvCxnSpPr>
            <p:spPr>
              <a:xfrm flipH="1" flipV="1">
                <a:off x="4112498" y="2270240"/>
                <a:ext cx="303438" cy="3438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 flipV="1">
                <a:off x="4650884" y="2936132"/>
                <a:ext cx="391478" cy="43299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3755029" y="1957074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</a:t>
                </a:r>
                <a:endPara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3182982" y="2614103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3886485" y="3282501"/>
                <a:ext cx="4238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395193" y="2608409"/>
                <a:ext cx="3000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970208" y="3420049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9765512" y="1906602"/>
            <a:ext cx="2206820" cy="1882779"/>
            <a:chOff x="3126443" y="1906602"/>
            <a:chExt cx="2206820" cy="1882779"/>
          </a:xfrm>
        </p:grpSpPr>
        <p:sp>
          <p:nvSpPr>
            <p:cNvPr id="52" name="Oval 51"/>
            <p:cNvSpPr/>
            <p:nvPr/>
          </p:nvSpPr>
          <p:spPr>
            <a:xfrm>
              <a:off x="3739993" y="1906602"/>
              <a:ext cx="436417" cy="4260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1818</a:t>
              </a:r>
              <a:endParaRPr lang="en-US" dirty="0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3126443" y="1957074"/>
              <a:ext cx="2206820" cy="1832307"/>
              <a:chOff x="3126443" y="1957074"/>
              <a:chExt cx="2206820" cy="1832307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3126443" y="2551712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4341207" y="2570280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?</a:t>
                </a:r>
                <a:endParaRPr lang="en-US" dirty="0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4907235" y="3348348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3801808" y="3303319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cxnSp>
            <p:nvCxnSpPr>
              <p:cNvPr id="58" name="Straight Connector 57"/>
              <p:cNvCxnSpPr>
                <a:stCxn id="52" idx="3"/>
                <a:endCxn id="54" idx="7"/>
              </p:cNvCxnSpPr>
              <p:nvPr/>
            </p:nvCxnSpPr>
            <p:spPr>
              <a:xfrm flipH="1">
                <a:off x="3490081" y="2270240"/>
                <a:ext cx="313824" cy="3438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H="1">
                <a:off x="4100365" y="2961037"/>
                <a:ext cx="312303" cy="3438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>
                <a:endCxn id="52" idx="5"/>
              </p:cNvCxnSpPr>
              <p:nvPr/>
            </p:nvCxnSpPr>
            <p:spPr>
              <a:xfrm flipH="1" flipV="1">
                <a:off x="4112498" y="2270240"/>
                <a:ext cx="303438" cy="3438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H="1" flipV="1">
                <a:off x="4650884" y="2936132"/>
                <a:ext cx="391478" cy="43299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/>
              <p:cNvSpPr txBox="1"/>
              <p:nvPr/>
            </p:nvSpPr>
            <p:spPr>
              <a:xfrm>
                <a:off x="3755029" y="1957074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</a:t>
                </a:r>
                <a:endPara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3182982" y="2614103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3886485" y="3282501"/>
                <a:ext cx="4238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4395193" y="2608409"/>
                <a:ext cx="3000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4970208" y="3420049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68" name="TextBox 67"/>
          <p:cNvSpPr txBox="1"/>
          <p:nvPr/>
        </p:nvSpPr>
        <p:spPr>
          <a:xfrm>
            <a:off x="3538100" y="3878252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2.3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3979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6 L -0.72848 -0.003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8875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09619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mảnh giấy thành 11 mảnh giấy nhỏ</a:t>
            </a:r>
          </a:p>
          <a:p>
            <a:pPr lvl="0" algn="just"/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Bỏ ra 1 mảnh thì chia được thành mấy phần bằng nhau?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Bỏ ra 2 mảnh thì chia được thành mấy phần bằng nhau?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9881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3528" y="-22382"/>
            <a:ext cx="8751893" cy="829497"/>
            <a:chOff x="-23528" y="-22382"/>
            <a:chExt cx="8751893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8" y="437783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4691" y="897948"/>
            <a:ext cx="40836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Phương pháp phân tích theo sơ đồ cột: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70264" y="290339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165" y="1581959"/>
            <a:ext cx="4675908" cy="25792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52656" y="1555103"/>
            <a:ext cx="307571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en-US" sz="1800" b="1" i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1800" b="1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xét</a:t>
            </a:r>
            <a:r>
              <a:rPr lang="en-US" sz="1800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24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thừa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thừa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bé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thừa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giống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lũy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thừa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dù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, ta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572160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3528" y="-22382"/>
            <a:ext cx="8751893" cy="829497"/>
            <a:chOff x="-23528" y="-22382"/>
            <a:chExt cx="8751893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8" y="437783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4692" y="885686"/>
            <a:ext cx="40836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Phương pháp phân tích theo sơ đồ cột: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384" y="1250167"/>
            <a:ext cx="5355655" cy="936388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3350147" y="2455264"/>
            <a:ext cx="919767" cy="1795925"/>
            <a:chOff x="6426777" y="2306782"/>
            <a:chExt cx="821056" cy="1735282"/>
          </a:xfrm>
        </p:grpSpPr>
        <p:sp>
          <p:nvSpPr>
            <p:cNvPr id="7" name="TextBox 6"/>
            <p:cNvSpPr txBox="1"/>
            <p:nvPr/>
          </p:nvSpPr>
          <p:spPr>
            <a:xfrm>
              <a:off x="6426777" y="238344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6842275" y="2306782"/>
              <a:ext cx="10530" cy="173528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455491" y="355328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63761" y="3231573"/>
              <a:ext cx="438150" cy="366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6430048" y="2807305"/>
              <a:ext cx="368878" cy="369743"/>
              <a:chOff x="6430048" y="2807305"/>
              <a:chExt cx="368878" cy="369743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6430048" y="2807305"/>
                <a:ext cx="368878" cy="36974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?3</a:t>
                </a:r>
                <a:endParaRPr lang="en-US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468742" y="2838288"/>
                <a:ext cx="2936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1"/>
                    </a:solidFill>
                  </a:rPr>
                  <a:t>?</a:t>
                </a:r>
                <a:endParaRPr lang="en-US" b="1" dirty="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6909632" y="280343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866215" y="238344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6878955" y="3251050"/>
              <a:ext cx="368878" cy="369743"/>
              <a:chOff x="6430048" y="2807305"/>
              <a:chExt cx="368878" cy="369743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6430048" y="2807305"/>
                <a:ext cx="368878" cy="36974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?3</a:t>
                </a:r>
                <a:endParaRPr lang="en-US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468742" y="2838288"/>
                <a:ext cx="2936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1"/>
                    </a:solidFill>
                  </a:rPr>
                  <a:t>?</a:t>
                </a:r>
                <a:endParaRPr lang="en-US" b="1" dirty="0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9405429" y="2635359"/>
            <a:ext cx="841437" cy="1735282"/>
            <a:chOff x="6406394" y="2306782"/>
            <a:chExt cx="841437" cy="1735282"/>
          </a:xfrm>
        </p:grpSpPr>
        <p:sp>
          <p:nvSpPr>
            <p:cNvPr id="27" name="TextBox 26"/>
            <p:cNvSpPr txBox="1"/>
            <p:nvPr/>
          </p:nvSpPr>
          <p:spPr>
            <a:xfrm>
              <a:off x="6426777" y="238344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842275" y="2306782"/>
              <a:ext cx="10530" cy="173528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6455491" y="355328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463761" y="3231573"/>
              <a:ext cx="438150" cy="366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6406394" y="2807115"/>
              <a:ext cx="415498" cy="369933"/>
              <a:chOff x="6406394" y="2807115"/>
              <a:chExt cx="415498" cy="369933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6430046" y="2807305"/>
                <a:ext cx="368878" cy="36974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?3</a:t>
                </a: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406394" y="2807115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endParaRPr lang="en-US" sz="1800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6909632" y="280343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866215" y="238344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6878953" y="3251050"/>
              <a:ext cx="368878" cy="400315"/>
              <a:chOff x="6430046" y="2807305"/>
              <a:chExt cx="368878" cy="400315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6430046" y="2807305"/>
                <a:ext cx="368878" cy="36974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?3</a:t>
                </a: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6468740" y="2838288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21551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19753E-6 L -0.65781 -0.0191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99" y="-9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-22382"/>
            <a:ext cx="8728365" cy="769441"/>
            <a:chOff x="0" y="-22382"/>
            <a:chExt cx="8728365" cy="76944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0" y="329419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4692" y="792219"/>
            <a:ext cx="40836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Phương pháp phân tích theo sơ đồ cột: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901185" y="2590987"/>
            <a:ext cx="886957" cy="1735282"/>
            <a:chOff x="6340074" y="2306782"/>
            <a:chExt cx="886957" cy="1735282"/>
          </a:xfrm>
        </p:grpSpPr>
        <p:sp>
          <p:nvSpPr>
            <p:cNvPr id="27" name="TextBox 26"/>
            <p:cNvSpPr txBox="1"/>
            <p:nvPr/>
          </p:nvSpPr>
          <p:spPr>
            <a:xfrm>
              <a:off x="6340074" y="2363968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105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842275" y="2306782"/>
              <a:ext cx="10530" cy="173528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6455491" y="355328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377977" y="2806083"/>
              <a:ext cx="438150" cy="366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909632" y="280343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866215" y="238344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419352" y="3194526"/>
              <a:ext cx="438150" cy="366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926949" y="320521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11" y="1113325"/>
            <a:ext cx="6600000" cy="1304762"/>
          </a:xfrm>
          <a:prstGeom prst="rect">
            <a:avLst/>
          </a:prstGeom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33845" y="396869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814815" y="2464486"/>
            <a:ext cx="844455" cy="1989019"/>
            <a:chOff x="7462471" y="1690272"/>
            <a:chExt cx="844455" cy="1989019"/>
          </a:xfrm>
        </p:grpSpPr>
        <p:grpSp>
          <p:nvGrpSpPr>
            <p:cNvPr id="24" name="Group 23"/>
            <p:cNvGrpSpPr/>
            <p:nvPr/>
          </p:nvGrpSpPr>
          <p:grpSpPr>
            <a:xfrm>
              <a:off x="7462471" y="1690272"/>
              <a:ext cx="844455" cy="1989019"/>
              <a:chOff x="6423683" y="2383448"/>
              <a:chExt cx="753825" cy="1921855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6426777" y="2383448"/>
                <a:ext cx="370905" cy="356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</a:t>
                </a: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>
                <a:off x="6817769" y="2469911"/>
                <a:ext cx="22076" cy="1740736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6455491" y="3553280"/>
                <a:ext cx="267876" cy="356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463761" y="3231573"/>
                <a:ext cx="438150" cy="366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909632" y="2803430"/>
                <a:ext cx="267876" cy="356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866215" y="2383448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917647" y="3282033"/>
                <a:ext cx="164905" cy="2973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423683" y="2801785"/>
                <a:ext cx="370905" cy="356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</a:t>
                </a: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6492997" y="3948442"/>
                <a:ext cx="267876" cy="356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8001579" y="257257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998114" y="288084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28990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1586" y="0"/>
            <a:ext cx="8576789" cy="829497"/>
            <a:chOff x="151576" y="-22382"/>
            <a:chExt cx="8576789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1576" y="437783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1800" b="1" u="sng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Luyện tập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33845" y="396869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64" y="970165"/>
            <a:ext cx="4717472" cy="29809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46651" y="1076406"/>
            <a:ext cx="423949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algn="just">
              <a:lnSpc>
                <a:spcPct val="150000"/>
              </a:lnSpc>
            </a:pP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fr-FR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). </a:t>
            </a:r>
            <a:r>
              <a:rPr lang="fr-FR" sz="1800" b="1" dirty="0">
                <a:latin typeface="Times New Roman" panose="02020603050405020304" pitchFamily="18" charset="0"/>
                <a:ea typeface="Calibri" panose="020F0502020204030204" pitchFamily="34" charset="0"/>
              </a:rPr>
              <a:t>Sai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6 là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80000" algn="just">
              <a:lnSpc>
                <a:spcPct val="150000"/>
              </a:lnSpc>
            </a:pP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b) </a:t>
            </a:r>
            <a:r>
              <a:rPr lang="fr-FR" sz="1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Sai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2.3 = 6 là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chẵn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80000" algn="just">
              <a:lnSpc>
                <a:spcPct val="150000"/>
              </a:lnSpc>
            </a:pP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fr-FR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fr-FR" sz="18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endParaRPr lang="en-US" sz="1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80000" algn="just">
              <a:lnSpc>
                <a:spcPct val="150000"/>
              </a:lnSpc>
            </a:pPr>
            <a:r>
              <a:rPr lang="fr-FR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fr-FR" sz="1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Sai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bội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3 là 3 là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80000" algn="just">
              <a:lnSpc>
                <a:spcPct val="150000"/>
              </a:lnSpc>
            </a:pPr>
            <a:r>
              <a:rPr lang="fr-FR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e) </a:t>
            </a:r>
            <a:r>
              <a:rPr lang="fr-FR" sz="1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Sai</a:t>
            </a:r>
            <a:r>
              <a:rPr lang="fr-FR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2 là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chẵn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là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3331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 txBox="1">
            <a:spLocks noGrp="1"/>
          </p:cNvSpPr>
          <p:nvPr>
            <p:ph type="body" idx="3"/>
          </p:nvPr>
        </p:nvSpPr>
        <p:spPr>
          <a:xfrm>
            <a:off x="3187560" y="2109354"/>
            <a:ext cx="2691247" cy="160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 = 2.5.7</a:t>
            </a:r>
          </a:p>
          <a:p>
            <a:pPr lvl="0">
              <a:buNone/>
            </a:pP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115 = 5.5.5 = ?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1CF4B7-F768-45F7-BA30-73F48A6DFB4F}"/>
              </a:ext>
            </a:extLst>
          </p:cNvPr>
          <p:cNvSpPr/>
          <p:nvPr/>
        </p:nvSpPr>
        <p:spPr>
          <a:xfrm>
            <a:off x="200175" y="0"/>
            <a:ext cx="8458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>
              <a:defRPr/>
            </a:pP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lang="en-US" sz="2200" b="1" dirty="0" smtClean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17-18</a:t>
            </a:r>
            <a:r>
              <a:rPr lang="en-US" sz="2200" b="1" kern="1200" dirty="0">
                <a:ln/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2200" b="1" i="0" strike="noStrike" kern="1200" cap="none" spc="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</a:t>
            </a:r>
            <a:r>
              <a:rPr kumimoji="0" lang="en-US" sz="2200" b="1" i="0" strike="noStrike" kern="1200" cap="none" spc="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10: </a:t>
            </a:r>
            <a:r>
              <a:rPr lang="en-US" sz="20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TỐ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sng" strike="noStrike" kern="1200" cap="none" spc="0" normalizeH="0" baseline="0" noProof="0" dirty="0">
              <a:ln/>
              <a:solidFill>
                <a:srgbClr val="00B0F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4184" y="1203467"/>
            <a:ext cx="6650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2.17. Phân tích các số sau ra thừa số nguyên tố: 70; 115</a:t>
            </a: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586" y="460165"/>
            <a:ext cx="4231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8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Luyện tập</a:t>
            </a:r>
            <a:endParaRPr lang="en-US"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84094"/>
            <a:ext cx="9144001" cy="465940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11CF4B7-F768-45F7-BA30-73F48A6DFB4F}"/>
              </a:ext>
            </a:extLst>
          </p:cNvPr>
          <p:cNvSpPr/>
          <p:nvPr/>
        </p:nvSpPr>
        <p:spPr>
          <a:xfrm>
            <a:off x="200175" y="0"/>
            <a:ext cx="8458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>
              <a:defRPr/>
            </a:pP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lang="en-US" sz="2200" b="1" dirty="0" smtClean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17-18</a:t>
            </a:r>
            <a:r>
              <a:rPr lang="en-US" sz="2200" b="1" kern="1200" dirty="0">
                <a:ln/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2200" b="1" i="0" strike="noStrike" kern="1200" cap="none" spc="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</a:t>
            </a:r>
            <a:r>
              <a:rPr kumimoji="0" lang="en-US" sz="2200" b="1" i="0" strike="noStrike" kern="1200" cap="none" spc="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10: </a:t>
            </a:r>
            <a:r>
              <a:rPr lang="en-US" sz="20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TỐ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sng" strike="noStrike" kern="1200" cap="none" spc="0" normalizeH="0" baseline="0" noProof="0" dirty="0">
              <a:ln/>
              <a:solidFill>
                <a:srgbClr val="00B0F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8412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07916" y="1"/>
            <a:ext cx="6965951" cy="5372099"/>
            <a:chOff x="1007916" y="1"/>
            <a:chExt cx="6965951" cy="537209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2A15933-3ECD-46B9-9EB8-A122361EF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916" y="239507"/>
              <a:ext cx="6965951" cy="513259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84C04BC-2C19-4C5B-B84D-601F4DA83A96}"/>
                </a:ext>
              </a:extLst>
            </p:cNvPr>
            <p:cNvSpPr/>
            <p:nvPr/>
          </p:nvSpPr>
          <p:spPr>
            <a:xfrm>
              <a:off x="1839191" y="1"/>
              <a:ext cx="5256440" cy="53091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pPr algn="ctr" defTabSz="342900">
                <a:defRPr/>
              </a:pPr>
              <a:r>
                <a:rPr lang="en-GB" sz="3000" b="1" kern="1200" dirty="0" smtClean="0">
                  <a:ln w="10160">
                    <a:solidFill>
                      <a:srgbClr val="5B9BD5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latin typeface="Calibri" panose="020F0502020204030204"/>
                  <a:ea typeface="+mn-ea"/>
                  <a:cs typeface="+mn-cs"/>
                </a:rPr>
                <a:t>H</a:t>
              </a:r>
              <a:r>
                <a:rPr lang="vi-VN" sz="3000" b="1" kern="1200" dirty="0" smtClean="0">
                  <a:ln w="10160">
                    <a:solidFill>
                      <a:srgbClr val="5B9BD5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latin typeface="Calibri" panose="020F0502020204030204"/>
                  <a:ea typeface="+mn-ea"/>
                  <a:cs typeface="+mn-cs"/>
                </a:rPr>
                <a:t>Ư</a:t>
              </a:r>
              <a:r>
                <a:rPr lang="en-GB" sz="3000" b="1" kern="1200" dirty="0" smtClean="0">
                  <a:ln w="10160">
                    <a:solidFill>
                      <a:srgbClr val="5B9BD5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latin typeface="Calibri" panose="020F0502020204030204"/>
                  <a:ea typeface="+mn-ea"/>
                  <a:cs typeface="+mn-cs"/>
                </a:rPr>
                <a:t>ỚNG </a:t>
              </a:r>
              <a:r>
                <a:rPr lang="en-GB" sz="3000" b="1" kern="1200" dirty="0">
                  <a:ln w="10160">
                    <a:solidFill>
                      <a:srgbClr val="5B9BD5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latin typeface="Calibri" panose="020F0502020204030204"/>
                  <a:ea typeface="+mn-ea"/>
                  <a:cs typeface="+mn-cs"/>
                </a:rPr>
                <a:t>DẪN </a:t>
              </a:r>
              <a:r>
                <a:rPr lang="en-GB" sz="3000" b="1" kern="1200" dirty="0" smtClean="0">
                  <a:ln w="10160">
                    <a:solidFill>
                      <a:srgbClr val="5B9BD5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latin typeface="Calibri" panose="020F0502020204030204"/>
                  <a:ea typeface="+mn-ea"/>
                  <a:cs typeface="+mn-cs"/>
                </a:rPr>
                <a:t>VỀ NHÀ</a:t>
              </a:r>
              <a:endParaRPr lang="en-US" sz="3000" b="1" kern="1200" dirty="0">
                <a:ln w="10160">
                  <a:solidFill>
                    <a:srgbClr val="5B9BD5"/>
                  </a:solidFill>
                  <a:prstDash val="solid"/>
                </a:ln>
                <a:solidFill>
                  <a:schemeClr val="tx1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</a:effectLst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AF6C132-3B52-4ACA-9247-0C09C2307509}"/>
              </a:ext>
            </a:extLst>
          </p:cNvPr>
          <p:cNvSpPr txBox="1"/>
          <p:nvPr/>
        </p:nvSpPr>
        <p:spPr>
          <a:xfrm>
            <a:off x="2198717" y="1812949"/>
            <a:ext cx="4323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ìm </a:t>
            </a:r>
            <a:r>
              <a:rPr lang="vi-VN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nguyên tố nhỏ hơn </a:t>
            </a:r>
            <a:r>
              <a:rPr lang="vi-VN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  <a:r>
              <a:rPr lang="en-GB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vi-VN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B8876E-64FD-4874-9796-508BDDF81B8B}"/>
              </a:ext>
            </a:extLst>
          </p:cNvPr>
          <p:cNvSpPr txBox="1"/>
          <p:nvPr/>
        </p:nvSpPr>
        <p:spPr>
          <a:xfrm>
            <a:off x="2150918" y="2436471"/>
            <a:ext cx="4323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20.22, 20.24;</a:t>
            </a:r>
            <a:endParaRPr lang="vi-VN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70847" y="2877671"/>
            <a:ext cx="4579333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t-BR" sz="1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 trước các bài tập phần  “Luyện tập chung”</a:t>
            </a:r>
            <a:endParaRPr lang="en-US" sz="18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23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11CF4B7-F768-45F7-BA30-73F48A6DFB4F}"/>
              </a:ext>
            </a:extLst>
          </p:cNvPr>
          <p:cNvSpPr/>
          <p:nvPr/>
        </p:nvSpPr>
        <p:spPr>
          <a:xfrm>
            <a:off x="0" y="-18493"/>
            <a:ext cx="91439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>
              <a:defRPr/>
            </a:pP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lang="en-US" sz="2200" b="1" dirty="0" smtClean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17-18</a:t>
            </a:r>
            <a:r>
              <a:rPr lang="en-US" sz="2200" b="1" kern="1200" dirty="0">
                <a:ln/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2200" b="1" i="0" strike="noStrike" kern="1200" cap="none" spc="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</a:t>
            </a:r>
            <a:r>
              <a:rPr kumimoji="0" lang="en-US" sz="2200" b="1" i="0" strike="noStrike" kern="1200" cap="none" spc="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10: </a:t>
            </a:r>
            <a:r>
              <a:rPr lang="en-US" sz="20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TỐ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sng" strike="noStrike" kern="1200" cap="none" spc="0" normalizeH="0" baseline="0" noProof="0" dirty="0">
              <a:ln/>
              <a:solidFill>
                <a:srgbClr val="00B0F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41564" y="415634"/>
            <a:ext cx="3387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63372" y="4393710"/>
            <a:ext cx="1237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64" y="948258"/>
            <a:ext cx="4582391" cy="3421429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959469"/>
              </p:ext>
            </p:extLst>
          </p:nvPr>
        </p:nvGraphicFramePr>
        <p:xfrm>
          <a:off x="5361708" y="948257"/>
          <a:ext cx="3449783" cy="34214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6046">
                  <a:extLst>
                    <a:ext uri="{9D8B030D-6E8A-4147-A177-3AD203B41FA5}">
                      <a16:colId xmlns:a16="http://schemas.microsoft.com/office/drawing/2014/main" val="441916738"/>
                    </a:ext>
                  </a:extLst>
                </a:gridCol>
                <a:gridCol w="1323811">
                  <a:extLst>
                    <a:ext uri="{9D8B030D-6E8A-4147-A177-3AD203B41FA5}">
                      <a16:colId xmlns:a16="http://schemas.microsoft.com/office/drawing/2014/main" val="188997776"/>
                    </a:ext>
                  </a:extLst>
                </a:gridCol>
                <a:gridCol w="1149926">
                  <a:extLst>
                    <a:ext uri="{9D8B030D-6E8A-4147-A177-3AD203B41FA5}">
                      <a16:colId xmlns:a16="http://schemas.microsoft.com/office/drawing/2014/main" val="2877086835"/>
                    </a:ext>
                  </a:extLst>
                </a:gridCol>
              </a:tblGrid>
              <a:tr h="36439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ước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ước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460625768"/>
                  </a:ext>
                </a:extLst>
              </a:tr>
              <a:tr h="3400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647513459"/>
                  </a:ext>
                </a:extLst>
              </a:tr>
              <a:tr h="31172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42787324"/>
                  </a:ext>
                </a:extLst>
              </a:tr>
              <a:tr h="28569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84480398"/>
                  </a:ext>
                </a:extLst>
              </a:tr>
              <a:tr h="31024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301239647"/>
                  </a:ext>
                </a:extLst>
              </a:tr>
              <a:tr h="29387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269342742"/>
                  </a:ext>
                </a:extLst>
              </a:tr>
              <a:tr h="30875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966322897"/>
                  </a:ext>
                </a:extLst>
              </a:tr>
              <a:tr h="3028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528082259"/>
                  </a:ext>
                </a:extLst>
              </a:tr>
              <a:tr h="296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908211623"/>
                  </a:ext>
                </a:extLst>
              </a:tr>
              <a:tr h="30131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1, 2, 5, 10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641775756"/>
                  </a:ext>
                </a:extLst>
              </a:tr>
              <a:tr h="30577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1, 11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74412213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0196" y="85722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HĐ1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087535"/>
              </p:ext>
            </p:extLst>
          </p:nvPr>
        </p:nvGraphicFramePr>
        <p:xfrm>
          <a:off x="673392" y="1098072"/>
          <a:ext cx="3981732" cy="301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6550">
                  <a:extLst>
                    <a:ext uri="{9D8B030D-6E8A-4147-A177-3AD203B41FA5}">
                      <a16:colId xmlns:a16="http://schemas.microsoft.com/office/drawing/2014/main" val="1537414412"/>
                    </a:ext>
                  </a:extLst>
                </a:gridCol>
                <a:gridCol w="1527939">
                  <a:extLst>
                    <a:ext uri="{9D8B030D-6E8A-4147-A177-3AD203B41FA5}">
                      <a16:colId xmlns:a16="http://schemas.microsoft.com/office/drawing/2014/main" val="2547018214"/>
                    </a:ext>
                  </a:extLst>
                </a:gridCol>
                <a:gridCol w="1327243">
                  <a:extLst>
                    <a:ext uri="{9D8B030D-6E8A-4147-A177-3AD203B41FA5}">
                      <a16:colId xmlns:a16="http://schemas.microsoft.com/office/drawing/2014/main" val="3601000409"/>
                    </a:ext>
                  </a:extLst>
                </a:gridCol>
              </a:tblGrid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ước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ước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38552159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53827029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83812029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2931580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64986784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3; 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38053241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7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97725532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4; 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3466502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3; 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27056003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5; 10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3946955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1;11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33868682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 flipH="1">
            <a:off x="5673434" y="1129245"/>
            <a:ext cx="28055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0"/>
              </a:spcAft>
              <a:buFontTx/>
              <a:buChar char="-"/>
            </a:pPr>
            <a:r>
              <a:rPr lang="vi-VN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Nhóm </a:t>
            </a:r>
            <a:r>
              <a:rPr lang="vi-VN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A: 2, 3, 5, 7, </a:t>
            </a:r>
            <a:r>
              <a:rPr lang="vi-VN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11.</a:t>
            </a:r>
            <a:endParaRPr lang="en-US" sz="1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lvl="0" indent="-285750" algn="just">
              <a:spcAft>
                <a:spcPts val="0"/>
              </a:spcAft>
              <a:buFontTx/>
              <a:buChar char="-"/>
            </a:pPr>
            <a:r>
              <a:rPr lang="vi-VN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Nhóm </a:t>
            </a:r>
            <a:r>
              <a:rPr lang="vi-VN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B: 4, 6, 8, 10.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99364" y="2161308"/>
            <a:ext cx="559187" cy="307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HĐ3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4995" y="2751611"/>
            <a:ext cx="3179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Số 1 có một ước.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Số 0 chia hết cho 2, 5, 7, 2017, 2018. Số 0 có vô số ước.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48320" y="85722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HĐ2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108245" y="4158828"/>
            <a:ext cx="1237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29" y="1529952"/>
            <a:ext cx="8177036" cy="21594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7229" y="950250"/>
            <a:ext cx="1300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1265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421339" y="400476"/>
            <a:ext cx="4863235" cy="1911833"/>
            <a:chOff x="1421339" y="400476"/>
            <a:chExt cx="4863235" cy="191183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26ADF59-BBC1-46EF-A3FB-0097FEE7B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1339" y="1185664"/>
              <a:ext cx="1710833" cy="1126645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2648942" y="400476"/>
              <a:ext cx="3635632" cy="1597159"/>
              <a:chOff x="2452255" y="410285"/>
              <a:chExt cx="3635632" cy="1597159"/>
            </a:xfrm>
          </p:grpSpPr>
          <p:sp>
            <p:nvSpPr>
              <p:cNvPr id="7" name="Cloud 6"/>
              <p:cNvSpPr/>
              <p:nvPr/>
            </p:nvSpPr>
            <p:spPr>
              <a:xfrm>
                <a:off x="2452255" y="410285"/>
                <a:ext cx="3635632" cy="1430236"/>
              </a:xfrm>
              <a:prstGeom prst="cloud">
                <a:avLst/>
              </a:prstGeom>
              <a:solidFill>
                <a:srgbClr val="4BBE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05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670730" y="807115"/>
                <a:ext cx="296551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GB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GB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GB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nhiên</a:t>
                </a:r>
                <a:r>
                  <a:rPr lang="en-GB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GB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GB" sz="1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GB" sz="1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GB" sz="1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GB" sz="1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</a:t>
                </a:r>
                <a:r>
                  <a:rPr lang="en-GB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GB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GB" sz="1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GB" sz="1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GB" sz="1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algn="ctr"/>
                <a:endParaRPr lang="en-US" sz="1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C97ADBE7-4A6B-4D30-AF4F-299C264BB807}"/>
              </a:ext>
            </a:extLst>
          </p:cNvPr>
          <p:cNvSpPr/>
          <p:nvPr/>
        </p:nvSpPr>
        <p:spPr>
          <a:xfrm>
            <a:off x="3034081" y="3474390"/>
            <a:ext cx="4717685" cy="127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tròn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tìm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nhỉ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-23527" y="2345096"/>
            <a:ext cx="4286791" cy="2400134"/>
            <a:chOff x="-23527" y="2345096"/>
            <a:chExt cx="4286791" cy="240013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1D96164-8A79-484C-9D6D-B1F9E9004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527" y="3463991"/>
              <a:ext cx="1434987" cy="1281239"/>
            </a:xfrm>
            <a:prstGeom prst="rect">
              <a:avLst/>
            </a:prstGeom>
            <a:noFill/>
          </p:spPr>
        </p:pic>
        <p:sp>
          <p:nvSpPr>
            <p:cNvPr id="14" name="Cloud 13"/>
            <p:cNvSpPr/>
            <p:nvPr/>
          </p:nvSpPr>
          <p:spPr>
            <a:xfrm>
              <a:off x="441824" y="2345096"/>
              <a:ext cx="3821440" cy="1246938"/>
            </a:xfrm>
            <a:prstGeom prst="cloud">
              <a:avLst/>
            </a:prstGeom>
            <a:solidFill>
              <a:srgbClr val="F9D3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Tớ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cậu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983976" y="1347594"/>
            <a:ext cx="3077077" cy="2288652"/>
            <a:chOff x="5983976" y="1347594"/>
            <a:chExt cx="3077077" cy="228865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FCBC5D6-1942-44BE-A4F7-3F9525EB1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9502" y="2345095"/>
              <a:ext cx="1344528" cy="1291151"/>
            </a:xfrm>
            <a:prstGeom prst="rect">
              <a:avLst/>
            </a:prstGeom>
          </p:spPr>
        </p:pic>
        <p:sp>
          <p:nvSpPr>
            <p:cNvPr id="17" name="Cloud 16"/>
            <p:cNvSpPr/>
            <p:nvPr/>
          </p:nvSpPr>
          <p:spPr>
            <a:xfrm>
              <a:off x="5983976" y="1347594"/>
              <a:ext cx="3077077" cy="1064795"/>
            </a:xfrm>
            <a:prstGeom prst="cloud">
              <a:avLst/>
            </a:prstGeom>
            <a:solidFill>
              <a:srgbClr val="6AC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Liệu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vậy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/>
          <p:nvPr/>
        </p:nvSpPr>
        <p:spPr>
          <a:xfrm>
            <a:off x="8827491" y="37704"/>
            <a:ext cx="316509" cy="302214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2" name="Shape 502"/>
          <p:cNvSpPr/>
          <p:nvPr/>
        </p:nvSpPr>
        <p:spPr>
          <a:xfrm rot="1793658">
            <a:off x="8464702" y="181064"/>
            <a:ext cx="225077" cy="214929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502"/>
          <p:cNvSpPr/>
          <p:nvPr/>
        </p:nvSpPr>
        <p:spPr>
          <a:xfrm rot="1793658">
            <a:off x="8873207" y="496009"/>
            <a:ext cx="225077" cy="214929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5" name="Group 14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F8969DD6-8178-48B8-BCEF-BF0B3E0958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827" y="747059"/>
            <a:ext cx="4859287" cy="374181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D057C71-2506-48D8-B199-26D59FFE72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6" y="1059873"/>
            <a:ext cx="781222" cy="69789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006D517-EAC1-48D9-81CE-3F0879E64AFD}"/>
              </a:ext>
            </a:extLst>
          </p:cNvPr>
          <p:cNvSpPr txBox="1"/>
          <p:nvPr/>
        </p:nvSpPr>
        <p:spPr>
          <a:xfrm>
            <a:off x="353291" y="2088573"/>
            <a:ext cx="2919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Số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nguyên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tố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rgbClr val="FF0000"/>
                </a:solidFill>
              </a:rPr>
              <a:t>nhỏ</a:t>
            </a:r>
            <a:r>
              <a:rPr lang="en-GB" sz="1800" b="1" dirty="0">
                <a:solidFill>
                  <a:srgbClr val="FF0000"/>
                </a:solidFill>
              </a:rPr>
              <a:t> </a:t>
            </a:r>
            <a:r>
              <a:rPr lang="en-GB" sz="1800" b="1" dirty="0" err="1">
                <a:solidFill>
                  <a:srgbClr val="FF0000"/>
                </a:solidFill>
              </a:rPr>
              <a:t>nhất</a:t>
            </a:r>
            <a:r>
              <a:rPr lang="en-GB" sz="1800" b="1" dirty="0">
                <a:solidFill>
                  <a:srgbClr val="FF0000"/>
                </a:solidFill>
              </a:rPr>
              <a:t> </a:t>
            </a:r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là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số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nào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999" y="1857544"/>
            <a:ext cx="6979256" cy="859063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 </a:t>
            </a:r>
            <a:r>
              <a:rPr lang="vi-VN" dirty="0" smtClean="0">
                <a:latin typeface="+mj-lt"/>
              </a:rPr>
              <a:t>Số </a:t>
            </a:r>
            <a:r>
              <a:rPr lang="vi-VN" dirty="0">
                <a:latin typeface="+mj-lt"/>
              </a:rPr>
              <a:t>0 và số 1 </a:t>
            </a:r>
            <a:r>
              <a:rPr lang="vi-VN" dirty="0">
                <a:solidFill>
                  <a:srgbClr val="FF0000"/>
                </a:solidFill>
                <a:latin typeface="+mj-lt"/>
              </a:rPr>
              <a:t>không</a:t>
            </a:r>
            <a:r>
              <a:rPr lang="vi-VN" dirty="0">
                <a:latin typeface="+mj-lt"/>
              </a:rPr>
              <a:t> là số nguyên tố và cũng không là hợp </a:t>
            </a:r>
            <a:r>
              <a:rPr lang="vi-VN" dirty="0" smtClean="0">
                <a:latin typeface="+mj-lt"/>
              </a:rPr>
              <a:t>số</a:t>
            </a:r>
            <a:r>
              <a:rPr lang="en-US" dirty="0" smtClean="0">
                <a:latin typeface="+mj-lt"/>
              </a:rPr>
              <a:t>.</a:t>
            </a:r>
          </a:p>
          <a:p>
            <a:r>
              <a:rPr lang="nl-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Số </a:t>
            </a: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là số nguyên tố </a:t>
            </a:r>
            <a:r>
              <a:rPr lang="nl-N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 nhất </a:t>
            </a: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là số nguyên tố </a:t>
            </a:r>
            <a:r>
              <a:rPr lang="nl-N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chẵn duy nhất</a:t>
            </a:r>
            <a:r>
              <a:rPr lang="nl-NL" i="1" dirty="0"/>
              <a:t>.</a:t>
            </a:r>
            <a:endParaRPr lang="en-US" dirty="0" smtClean="0">
              <a:latin typeface="+mj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6418" y="1085438"/>
            <a:ext cx="1018309" cy="363683"/>
          </a:xfrm>
        </p:spPr>
        <p:txBody>
          <a:bodyPr/>
          <a:lstStyle/>
          <a:p>
            <a:pPr algn="l"/>
            <a:r>
              <a:rPr lang="vi-VN" dirty="0" smtClean="0">
                <a:solidFill>
                  <a:srgbClr val="FF0000"/>
                </a:solidFill>
                <a:latin typeface="+mj-lt"/>
              </a:rPr>
              <a:t>Chú ý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:</a:t>
            </a:r>
            <a:endParaRPr lang="vi-VN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85286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71276" y="-23397"/>
            <a:ext cx="8738253" cy="769441"/>
            <a:chOff x="-23527" y="98641"/>
            <a:chExt cx="8738253" cy="76944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98641"/>
              <a:ext cx="8444561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48" y="927471"/>
            <a:ext cx="4809524" cy="1314286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763907"/>
              </p:ext>
            </p:extLst>
          </p:nvPr>
        </p:nvGraphicFramePr>
        <p:xfrm>
          <a:off x="5694218" y="526572"/>
          <a:ext cx="3034148" cy="35674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8450">
                  <a:extLst>
                    <a:ext uri="{9D8B030D-6E8A-4147-A177-3AD203B41FA5}">
                      <a16:colId xmlns:a16="http://schemas.microsoft.com/office/drawing/2014/main" val="1537414412"/>
                    </a:ext>
                  </a:extLst>
                </a:gridCol>
                <a:gridCol w="1164316">
                  <a:extLst>
                    <a:ext uri="{9D8B030D-6E8A-4147-A177-3AD203B41FA5}">
                      <a16:colId xmlns:a16="http://schemas.microsoft.com/office/drawing/2014/main" val="2547018214"/>
                    </a:ext>
                  </a:extLst>
                </a:gridCol>
                <a:gridCol w="1011382">
                  <a:extLst>
                    <a:ext uri="{9D8B030D-6E8A-4147-A177-3AD203B41FA5}">
                      <a16:colId xmlns:a16="http://schemas.microsoft.com/office/drawing/2014/main" val="3601000409"/>
                    </a:ext>
                  </a:extLst>
                </a:gridCol>
              </a:tblGrid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ước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ước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38552159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53827029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83812029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2931580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64986784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3; 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38053241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97725532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4; 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3466502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3; 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27056003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5; 10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3946955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1;11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33868682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784155" y="4094015"/>
            <a:ext cx="1237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71276" y="2241757"/>
            <a:ext cx="2454156" cy="1852258"/>
            <a:chOff x="0" y="0"/>
            <a:chExt cx="2524125" cy="1181100"/>
          </a:xfrm>
        </p:grpSpPr>
        <p:sp>
          <p:nvSpPr>
            <p:cNvPr id="17" name="Up Arrow 16"/>
            <p:cNvSpPr/>
            <p:nvPr/>
          </p:nvSpPr>
          <p:spPr>
            <a:xfrm>
              <a:off x="0" y="0"/>
              <a:ext cx="2524125" cy="1181100"/>
            </a:xfrm>
            <a:prstGeom prst="upArrow">
              <a:avLst/>
            </a:prstGeom>
            <a:solidFill>
              <a:srgbClr val="FFFF66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657225" y="304800"/>
              <a:ext cx="1209675" cy="771525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Số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nguyên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tố</a:t>
              </a:r>
              <a:r>
                <a:rPr lang="en-US" sz="180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11, …</a:t>
              </a:r>
              <a:endPara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899062" y="2241757"/>
            <a:ext cx="2660073" cy="1852257"/>
            <a:chOff x="0" y="0"/>
            <a:chExt cx="2400300" cy="1171575"/>
          </a:xfrm>
        </p:grpSpPr>
        <p:sp>
          <p:nvSpPr>
            <p:cNvPr id="20" name="Up Arrow 19"/>
            <p:cNvSpPr/>
            <p:nvPr/>
          </p:nvSpPr>
          <p:spPr>
            <a:xfrm>
              <a:off x="0" y="0"/>
              <a:ext cx="2400300" cy="1171575"/>
            </a:xfrm>
            <a:prstGeom prst="upArrow">
              <a:avLst/>
            </a:prstGeom>
            <a:solidFill>
              <a:srgbClr val="FF66FF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Text Box 2"/>
            <p:cNvSpPr txBox="1">
              <a:spLocks noChangeArrowheads="1"/>
            </p:cNvSpPr>
            <p:nvPr/>
          </p:nvSpPr>
          <p:spPr bwMode="auto">
            <a:xfrm>
              <a:off x="665709" y="350031"/>
              <a:ext cx="1029741" cy="697719"/>
            </a:xfrm>
            <a:prstGeom prst="rect">
              <a:avLst/>
            </a:prstGeom>
            <a:solidFill>
              <a:srgbClr val="FF66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Hợp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số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10, …..</a:t>
              </a:r>
              <a:endPara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Luyê</a:t>
              </a:r>
              <a:endPara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Quinc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1316</TotalTime>
  <Words>1321</Words>
  <Application>Microsoft Office PowerPoint</Application>
  <PresentationFormat>On-screen Show (16:9)</PresentationFormat>
  <Paragraphs>289</Paragraphs>
  <Slides>26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宋体</vt:lpstr>
      <vt:lpstr>Source Sans Pro</vt:lpstr>
      <vt:lpstr>#9Slide03 Noto Sans</vt:lpstr>
      <vt:lpstr>Oswald</vt:lpstr>
      <vt:lpstr>Times New Roman</vt:lpstr>
      <vt:lpstr>Calibri</vt:lpstr>
      <vt:lpstr>Arial</vt:lpstr>
      <vt:lpstr>Quince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 ý: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thuvienhoclieu.com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>Administrator</cp:lastModifiedBy>
  <cp:revision>3</cp:revision>
  <dcterms:modified xsi:type="dcterms:W3CDTF">2021-11-03T08:13:23Z</dcterms:modified>
</cp:coreProperties>
</file>