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6"/>
  </p:notesMasterIdLst>
  <p:sldIdLst>
    <p:sldId id="312" r:id="rId3"/>
    <p:sldId id="288" r:id="rId4"/>
    <p:sldId id="290" r:id="rId5"/>
    <p:sldId id="299" r:id="rId6"/>
    <p:sldId id="302" r:id="rId7"/>
    <p:sldId id="300" r:id="rId8"/>
    <p:sldId id="313" r:id="rId9"/>
    <p:sldId id="298" r:id="rId10"/>
    <p:sldId id="292" r:id="rId11"/>
    <p:sldId id="297" r:id="rId12"/>
    <p:sldId id="293" r:id="rId13"/>
    <p:sldId id="272" r:id="rId14"/>
    <p:sldId id="296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8080"/>
    <a:srgbClr val="993300"/>
    <a:srgbClr val="CC3300"/>
    <a:srgbClr val="0000FF"/>
    <a:srgbClr val="9999FF"/>
    <a:srgbClr val="FFFF00"/>
    <a:srgbClr val="F7E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A46162-4019-46B4-BADE-93EB9D18D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23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639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55A48-8CC7-49C1-9C14-DAFB6CBEF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7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AAA71-4BF8-4B2F-80E4-BE6B2CC38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0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F2AD-47B6-4C47-B9F6-9DA8865F9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66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9F784-91E5-4ABB-A33C-C72BF384F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72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3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75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55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619B-8EF2-4942-A450-C2DF8A742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83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39A9D-DFCB-47DA-9D41-7967A2DFC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39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8A6B-601C-4C13-81DA-625FA36AA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0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610F-B936-4287-958F-BBD02BBC4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2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7A75-70D8-4029-82BB-744E6299F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05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9F11-DCC2-4E3A-ACF4-42904F926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8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CC00A-AA5E-4818-9627-C1AEA9BB8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3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C392-AEAC-4F85-B587-381E9370E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4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D2038-02D1-4C93-9527-4E658B65E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88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1BEC9-8E9E-410B-BBF1-3745BD737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07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7199-B7CF-4004-A24C-F5A5DC26C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8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A9039-97DD-47DD-9490-306C2DE46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85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63EC-BF3D-443D-918E-43B48ACD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27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901CB-8E39-44DA-8B75-67ED2E5BA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2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535C3-3B8C-422E-A169-ADBF38A6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9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FED7-4046-4328-8C38-5CED89216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1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9AB32-F0A8-405E-8451-8C09D06B5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7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3A695-1DEE-4DDF-BC9D-B44DFA14D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4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42537-DC57-48B8-B5F6-0C2214977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6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86257-ED94-448C-8057-EB2A5C711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B8CEB-1F96-4418-8DE9-0B000CFF5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16E82C6-6B03-42F6-937D-9F9718B65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E64F437-6B64-4C59-B4F0-EA6E99CEB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35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35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35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35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35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z="1350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9.xml"/><Relationship Id="rId1" Type="http://schemas.openxmlformats.org/officeDocument/2006/relationships/audio" Target="file:///H:\Dia%20phuong\Quang%20Nam%20yeu%20thuong%20-%20Phi%20thuy%20Hanh.MP3" TargetMode="External"/><Relationship Id="rId6" Type="http://schemas.openxmlformats.org/officeDocument/2006/relationships/image" Target="../media/image3.wmf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Quang Nam yeu thuong - Phi thuy Ha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6007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6" descr="FloralCorner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90613" y="4784725"/>
            <a:ext cx="1268412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 descr="FloralCorner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6784182" y="796131"/>
            <a:ext cx="1270000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533400" y="400050"/>
            <a:ext cx="48006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10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 </a:t>
            </a:r>
            <a:r>
              <a:rPr lang="en-US" sz="2700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10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 9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550863" y="1752600"/>
            <a:ext cx="8153400" cy="3262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 6 - TIẾT </a:t>
            </a:r>
            <a:r>
              <a:rPr lang="en-US" sz="27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27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700" b="1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11</a:t>
            </a:r>
          </a:p>
          <a:p>
            <a:pPr algn="ctr"/>
            <a:r>
              <a:rPr lang="en-US" sz="2700" b="1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 SINH GIAO TỬ VÀ THỤ TINH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1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2"/>
                </p:tgtEl>
              </p:cMediaNode>
            </p:audio>
          </p:childTnLst>
        </p:cTn>
      </p:par>
    </p:tnLst>
    <p:bldLst>
      <p:bldP spid="5128" grpId="0" animBg="1"/>
      <p:bldP spid="5128" grpId="1" animBg="1"/>
      <p:bldP spid="5130" grpId="0" animBg="1"/>
      <p:bldP spid="513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6200" y="700088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u="sng" dirty="0">
                <a:solidFill>
                  <a:srgbClr val="6600FF"/>
                </a:solidFill>
              </a:rPr>
              <a:t>I - </a:t>
            </a:r>
            <a:r>
              <a:rPr lang="en-US" b="1" u="sng" dirty="0" err="1">
                <a:solidFill>
                  <a:srgbClr val="6600FF"/>
                </a:solidFill>
              </a:rPr>
              <a:t>Sù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ph¸t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sinh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giao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tö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smtClean="0">
                <a:solidFill>
                  <a:srgbClr val="6600FF"/>
                </a:solidFill>
              </a:rPr>
              <a:t>:</a:t>
            </a:r>
            <a:endParaRPr lang="en-US" u="sng" dirty="0">
              <a:solidFill>
                <a:srgbClr val="6600FF"/>
              </a:solidFill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6200" y="1219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6600FF"/>
                </a:solidFill>
              </a:rPr>
              <a:t>II -Thô tinh</a:t>
            </a:r>
            <a:endParaRPr lang="en-US" u="sng">
              <a:solidFill>
                <a:srgbClr val="6600FF"/>
              </a:solidFill>
            </a:endParaRPr>
          </a:p>
        </p:txBody>
      </p:sp>
      <p:pic>
        <p:nvPicPr>
          <p:cNvPr id="52228" name="Picture 4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781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B1AEF0"/>
              </a:gs>
              <a:gs pos="50000">
                <a:schemeClr val="bg1"/>
              </a:gs>
              <a:gs pos="100000">
                <a:srgbClr val="B1AEF0"/>
              </a:gs>
            </a:gsLst>
            <a:lin ang="540000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TIẾT </a:t>
            </a:r>
            <a:r>
              <a:rPr lang="en-US" sz="2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11 : PHÁT SINH GIAO TỬ VÀ THỤ TINH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 rot="-1902667">
            <a:off x="6884988" y="3830638"/>
            <a:ext cx="200025" cy="876300"/>
            <a:chOff x="2928" y="2784"/>
            <a:chExt cx="126" cy="552"/>
          </a:xfrm>
        </p:grpSpPr>
        <p:grpSp>
          <p:nvGrpSpPr>
            <p:cNvPr id="29772" name="Group 3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74" name="Oval 4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75" name="Oval 5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73" name="Freeform 6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873750" y="2133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8534400" y="2895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7397750" y="3282950"/>
            <a:ext cx="1376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000" b="1"/>
              <a:t>Tinh trïng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4730750" y="2444750"/>
            <a:ext cx="87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000" b="1"/>
              <a:t>Trøng</a:t>
            </a:r>
          </a:p>
        </p:txBody>
      </p:sp>
      <p:grpSp>
        <p:nvGrpSpPr>
          <p:cNvPr id="48139" name="Group 11"/>
          <p:cNvGrpSpPr>
            <a:grpSpLocks/>
          </p:cNvGrpSpPr>
          <p:nvPr/>
        </p:nvGrpSpPr>
        <p:grpSpPr bwMode="auto">
          <a:xfrm>
            <a:off x="5568950" y="2514600"/>
            <a:ext cx="881063" cy="838200"/>
            <a:chOff x="1632" y="1584"/>
            <a:chExt cx="576" cy="576"/>
          </a:xfrm>
        </p:grpSpPr>
        <p:sp>
          <p:nvSpPr>
            <p:cNvPr id="29770" name="Oval 12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9771" name="Oval 13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8142" name="Oval 14" descr="Stationery"/>
          <p:cNvSpPr>
            <a:spLocks noChangeArrowheads="1"/>
          </p:cNvSpPr>
          <p:nvPr/>
        </p:nvSpPr>
        <p:spPr bwMode="auto">
          <a:xfrm rot="-6598575">
            <a:off x="7215187" y="2300288"/>
            <a:ext cx="182563" cy="27463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 rot="-6598575">
            <a:off x="7264400" y="2384425"/>
            <a:ext cx="76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8144" name="Freeform 16"/>
          <p:cNvSpPr>
            <a:spLocks/>
          </p:cNvSpPr>
          <p:nvPr/>
        </p:nvSpPr>
        <p:spPr bwMode="auto">
          <a:xfrm rot="-6598575">
            <a:off x="7638256" y="1989932"/>
            <a:ext cx="150813" cy="590550"/>
          </a:xfrm>
          <a:custGeom>
            <a:avLst/>
            <a:gdLst>
              <a:gd name="T0" fmla="*/ 61913 w 95"/>
              <a:gd name="T1" fmla="*/ 0 h 372"/>
              <a:gd name="T2" fmla="*/ 141288 w 95"/>
              <a:gd name="T3" fmla="*/ 114300 h 372"/>
              <a:gd name="T4" fmla="*/ 7938 w 95"/>
              <a:gd name="T5" fmla="*/ 247650 h 372"/>
              <a:gd name="T6" fmla="*/ 95250 w 95"/>
              <a:gd name="T7" fmla="*/ 384175 h 372"/>
              <a:gd name="T8" fmla="*/ 28575 w 95"/>
              <a:gd name="T9" fmla="*/ 547688 h 372"/>
              <a:gd name="T10" fmla="*/ 26988 w 95"/>
              <a:gd name="T11" fmla="*/ 590550 h 3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5" h="372">
                <a:moveTo>
                  <a:pt x="39" y="0"/>
                </a:moveTo>
                <a:cubicBezTo>
                  <a:pt x="47" y="12"/>
                  <a:pt x="95" y="46"/>
                  <a:pt x="89" y="72"/>
                </a:cubicBezTo>
                <a:cubicBezTo>
                  <a:pt x="83" y="98"/>
                  <a:pt x="10" y="128"/>
                  <a:pt x="5" y="156"/>
                </a:cubicBezTo>
                <a:cubicBezTo>
                  <a:pt x="0" y="184"/>
                  <a:pt x="58" y="211"/>
                  <a:pt x="60" y="242"/>
                </a:cubicBezTo>
                <a:cubicBezTo>
                  <a:pt x="62" y="273"/>
                  <a:pt x="25" y="324"/>
                  <a:pt x="18" y="345"/>
                </a:cubicBezTo>
                <a:cubicBezTo>
                  <a:pt x="11" y="366"/>
                  <a:pt x="17" y="367"/>
                  <a:pt x="17" y="3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45" name="Group 17"/>
          <p:cNvGrpSpPr>
            <a:grpSpLocks/>
          </p:cNvGrpSpPr>
          <p:nvPr/>
        </p:nvGrpSpPr>
        <p:grpSpPr bwMode="auto">
          <a:xfrm rot="-2958471">
            <a:off x="7442200" y="3524251"/>
            <a:ext cx="200025" cy="876300"/>
            <a:chOff x="2928" y="2784"/>
            <a:chExt cx="126" cy="552"/>
          </a:xfrm>
        </p:grpSpPr>
        <p:grpSp>
          <p:nvGrpSpPr>
            <p:cNvPr id="29766" name="Group 18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68" name="Oval 19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69" name="Oval 20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67" name="Freeform 21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50" name="Group 22"/>
          <p:cNvGrpSpPr>
            <a:grpSpLocks/>
          </p:cNvGrpSpPr>
          <p:nvPr/>
        </p:nvGrpSpPr>
        <p:grpSpPr bwMode="auto">
          <a:xfrm rot="-5400000">
            <a:off x="8040687" y="2557463"/>
            <a:ext cx="200025" cy="876300"/>
            <a:chOff x="2928" y="2784"/>
            <a:chExt cx="126" cy="552"/>
          </a:xfrm>
        </p:grpSpPr>
        <p:grpSp>
          <p:nvGrpSpPr>
            <p:cNvPr id="29762" name="Group 23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64" name="Oval 24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65" name="Oval 25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63" name="Freeform 26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55" name="Group 27"/>
          <p:cNvGrpSpPr>
            <a:grpSpLocks/>
          </p:cNvGrpSpPr>
          <p:nvPr/>
        </p:nvGrpSpPr>
        <p:grpSpPr bwMode="auto">
          <a:xfrm rot="-7173920">
            <a:off x="7431087" y="1339851"/>
            <a:ext cx="200025" cy="876300"/>
            <a:chOff x="2928" y="2784"/>
            <a:chExt cx="126" cy="552"/>
          </a:xfrm>
        </p:grpSpPr>
        <p:grpSp>
          <p:nvGrpSpPr>
            <p:cNvPr id="29758" name="Group 28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60" name="Oval 29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61" name="Oval 30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59" name="Freeform 31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60" name="Group 32"/>
          <p:cNvGrpSpPr>
            <a:grpSpLocks/>
          </p:cNvGrpSpPr>
          <p:nvPr/>
        </p:nvGrpSpPr>
        <p:grpSpPr bwMode="auto">
          <a:xfrm rot="-8277971">
            <a:off x="6711950" y="831850"/>
            <a:ext cx="200025" cy="876300"/>
            <a:chOff x="2928" y="2784"/>
            <a:chExt cx="126" cy="552"/>
          </a:xfrm>
        </p:grpSpPr>
        <p:grpSp>
          <p:nvGrpSpPr>
            <p:cNvPr id="29754" name="Group 33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56" name="Oval 34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57" name="Oval 35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55" name="Freeform 36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65" name="Group 37"/>
          <p:cNvGrpSpPr>
            <a:grpSpLocks/>
          </p:cNvGrpSpPr>
          <p:nvPr/>
        </p:nvGrpSpPr>
        <p:grpSpPr bwMode="auto">
          <a:xfrm rot="-10785497">
            <a:off x="5721350" y="838200"/>
            <a:ext cx="200025" cy="876300"/>
            <a:chOff x="2928" y="2784"/>
            <a:chExt cx="126" cy="552"/>
          </a:xfrm>
        </p:grpSpPr>
        <p:grpSp>
          <p:nvGrpSpPr>
            <p:cNvPr id="29750" name="Group 38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52" name="Oval 39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53" name="Oval 40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51" name="Freeform 41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70" name="Group 42"/>
          <p:cNvGrpSpPr>
            <a:grpSpLocks/>
          </p:cNvGrpSpPr>
          <p:nvPr/>
        </p:nvGrpSpPr>
        <p:grpSpPr bwMode="auto">
          <a:xfrm rot="8276967">
            <a:off x="4654550" y="1330325"/>
            <a:ext cx="200025" cy="876300"/>
            <a:chOff x="2928" y="2784"/>
            <a:chExt cx="126" cy="552"/>
          </a:xfrm>
        </p:grpSpPr>
        <p:grpSp>
          <p:nvGrpSpPr>
            <p:cNvPr id="29746" name="Group 43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48" name="Oval 44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49" name="Oval 45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47" name="Freeform 46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75" name="Group 47"/>
          <p:cNvGrpSpPr>
            <a:grpSpLocks/>
          </p:cNvGrpSpPr>
          <p:nvPr/>
        </p:nvGrpSpPr>
        <p:grpSpPr bwMode="auto">
          <a:xfrm rot="6232002">
            <a:off x="4148137" y="2328863"/>
            <a:ext cx="200025" cy="876300"/>
            <a:chOff x="2928" y="2784"/>
            <a:chExt cx="126" cy="552"/>
          </a:xfrm>
        </p:grpSpPr>
        <p:grpSp>
          <p:nvGrpSpPr>
            <p:cNvPr id="29742" name="Group 48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44" name="Oval 49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45" name="Oval 50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43" name="Freeform 51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80" name="Group 52"/>
          <p:cNvGrpSpPr>
            <a:grpSpLocks/>
          </p:cNvGrpSpPr>
          <p:nvPr/>
        </p:nvGrpSpPr>
        <p:grpSpPr bwMode="auto">
          <a:xfrm rot="4294920">
            <a:off x="4356100" y="3132138"/>
            <a:ext cx="200025" cy="876300"/>
            <a:chOff x="2928" y="2784"/>
            <a:chExt cx="126" cy="552"/>
          </a:xfrm>
        </p:grpSpPr>
        <p:grpSp>
          <p:nvGrpSpPr>
            <p:cNvPr id="29738" name="Group 53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40" name="Oval 54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41" name="Oval 55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39" name="Freeform 56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85" name="Group 57"/>
          <p:cNvGrpSpPr>
            <a:grpSpLocks/>
          </p:cNvGrpSpPr>
          <p:nvPr/>
        </p:nvGrpSpPr>
        <p:grpSpPr bwMode="auto">
          <a:xfrm rot="2343666">
            <a:off x="4730750" y="3733800"/>
            <a:ext cx="200025" cy="876300"/>
            <a:chOff x="2928" y="2784"/>
            <a:chExt cx="126" cy="552"/>
          </a:xfrm>
        </p:grpSpPr>
        <p:grpSp>
          <p:nvGrpSpPr>
            <p:cNvPr id="29734" name="Group 58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36" name="Oval 59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37" name="Oval 60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35" name="Freeform 61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90" name="Group 62"/>
          <p:cNvGrpSpPr>
            <a:grpSpLocks/>
          </p:cNvGrpSpPr>
          <p:nvPr/>
        </p:nvGrpSpPr>
        <p:grpSpPr bwMode="auto">
          <a:xfrm rot="1383245">
            <a:off x="5264150" y="3962400"/>
            <a:ext cx="200025" cy="876300"/>
            <a:chOff x="2928" y="2784"/>
            <a:chExt cx="126" cy="552"/>
          </a:xfrm>
        </p:grpSpPr>
        <p:grpSp>
          <p:nvGrpSpPr>
            <p:cNvPr id="29730" name="Group 63"/>
            <p:cNvGrpSpPr>
              <a:grpSpLocks/>
            </p:cNvGrpSpPr>
            <p:nvPr/>
          </p:nvGrpSpPr>
          <p:grpSpPr bwMode="auto">
            <a:xfrm>
              <a:off x="2928" y="2784"/>
              <a:ext cx="115" cy="173"/>
              <a:chOff x="396" y="2460"/>
              <a:chExt cx="173" cy="173"/>
            </a:xfrm>
          </p:grpSpPr>
          <p:sp>
            <p:nvSpPr>
              <p:cNvPr id="29732" name="Oval 64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9733" name="Oval 65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9731" name="Freeform 66"/>
            <p:cNvSpPr>
              <a:spLocks/>
            </p:cNvSpPr>
            <p:nvPr/>
          </p:nvSpPr>
          <p:spPr bwMode="auto">
            <a:xfrm>
              <a:off x="2959" y="2964"/>
              <a:ext cx="95" cy="372"/>
            </a:xfrm>
            <a:custGeom>
              <a:avLst/>
              <a:gdLst>
                <a:gd name="T0" fmla="*/ 39 w 95"/>
                <a:gd name="T1" fmla="*/ 0 h 372"/>
                <a:gd name="T2" fmla="*/ 89 w 95"/>
                <a:gd name="T3" fmla="*/ 72 h 372"/>
                <a:gd name="T4" fmla="*/ 5 w 95"/>
                <a:gd name="T5" fmla="*/ 156 h 372"/>
                <a:gd name="T6" fmla="*/ 60 w 95"/>
                <a:gd name="T7" fmla="*/ 242 h 372"/>
                <a:gd name="T8" fmla="*/ 18 w 95"/>
                <a:gd name="T9" fmla="*/ 345 h 372"/>
                <a:gd name="T10" fmla="*/ 17 w 95"/>
                <a:gd name="T11" fmla="*/ 372 h 3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372">
                  <a:moveTo>
                    <a:pt x="39" y="0"/>
                  </a:moveTo>
                  <a:cubicBezTo>
                    <a:pt x="47" y="12"/>
                    <a:pt x="95" y="46"/>
                    <a:pt x="89" y="72"/>
                  </a:cubicBezTo>
                  <a:cubicBezTo>
                    <a:pt x="83" y="98"/>
                    <a:pt x="10" y="128"/>
                    <a:pt x="5" y="156"/>
                  </a:cubicBezTo>
                  <a:cubicBezTo>
                    <a:pt x="0" y="184"/>
                    <a:pt x="58" y="211"/>
                    <a:pt x="60" y="242"/>
                  </a:cubicBezTo>
                  <a:cubicBezTo>
                    <a:pt x="62" y="273"/>
                    <a:pt x="25" y="324"/>
                    <a:pt x="18" y="345"/>
                  </a:cubicBezTo>
                  <a:cubicBezTo>
                    <a:pt x="11" y="366"/>
                    <a:pt x="17" y="367"/>
                    <a:pt x="17" y="3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95" name="Group 67"/>
          <p:cNvGrpSpPr>
            <a:grpSpLocks/>
          </p:cNvGrpSpPr>
          <p:nvPr/>
        </p:nvGrpSpPr>
        <p:grpSpPr bwMode="auto">
          <a:xfrm>
            <a:off x="5568950" y="5029200"/>
            <a:ext cx="881063" cy="838200"/>
            <a:chOff x="2496" y="2736"/>
            <a:chExt cx="555" cy="528"/>
          </a:xfrm>
        </p:grpSpPr>
        <p:sp>
          <p:nvSpPr>
            <p:cNvPr id="29728" name="Oval 68" descr="Stationery"/>
            <p:cNvSpPr>
              <a:spLocks noChangeArrowheads="1"/>
            </p:cNvSpPr>
            <p:nvPr/>
          </p:nvSpPr>
          <p:spPr bwMode="auto">
            <a:xfrm>
              <a:off x="2496" y="2736"/>
              <a:ext cx="555" cy="52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9729" name="Oval 69"/>
            <p:cNvSpPr>
              <a:spLocks noChangeArrowheads="1"/>
            </p:cNvSpPr>
            <p:nvPr/>
          </p:nvSpPr>
          <p:spPr bwMode="auto">
            <a:xfrm>
              <a:off x="2678" y="2908"/>
              <a:ext cx="196" cy="19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48198" name="Line 70"/>
          <p:cNvSpPr>
            <a:spLocks noChangeShapeType="1"/>
          </p:cNvSpPr>
          <p:nvPr/>
        </p:nvSpPr>
        <p:spPr bwMode="auto">
          <a:xfrm>
            <a:off x="6026150" y="3505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99" name="Text Box 71"/>
          <p:cNvSpPr txBox="1">
            <a:spLocks noChangeArrowheads="1"/>
          </p:cNvSpPr>
          <p:nvPr/>
        </p:nvSpPr>
        <p:spPr bwMode="auto">
          <a:xfrm>
            <a:off x="5492750" y="4038600"/>
            <a:ext cx="1136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000" b="1"/>
              <a:t>Thô tinh</a:t>
            </a:r>
          </a:p>
        </p:txBody>
      </p:sp>
      <p:sp>
        <p:nvSpPr>
          <p:cNvPr id="48200" name="Text Box 72"/>
          <p:cNvSpPr txBox="1">
            <a:spLocks noChangeArrowheads="1"/>
          </p:cNvSpPr>
          <p:nvPr/>
        </p:nvSpPr>
        <p:spPr bwMode="auto">
          <a:xfrm>
            <a:off x="5492750" y="6019800"/>
            <a:ext cx="1090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 b="1"/>
              <a:t>Hîp tö</a:t>
            </a:r>
          </a:p>
        </p:txBody>
      </p:sp>
      <p:sp>
        <p:nvSpPr>
          <p:cNvPr id="48201" name="Text Box 73"/>
          <p:cNvSpPr txBox="1">
            <a:spLocks noChangeArrowheads="1"/>
          </p:cNvSpPr>
          <p:nvPr/>
        </p:nvSpPr>
        <p:spPr bwMode="auto">
          <a:xfrm>
            <a:off x="6559550" y="5181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2n</a:t>
            </a:r>
          </a:p>
        </p:txBody>
      </p:sp>
      <p:sp>
        <p:nvSpPr>
          <p:cNvPr id="48202" name="Arc 74"/>
          <p:cNvSpPr>
            <a:spLocks/>
          </p:cNvSpPr>
          <p:nvPr/>
        </p:nvSpPr>
        <p:spPr bwMode="auto">
          <a:xfrm rot="525409">
            <a:off x="6026150" y="2667000"/>
            <a:ext cx="439738" cy="311150"/>
          </a:xfrm>
          <a:custGeom>
            <a:avLst/>
            <a:gdLst>
              <a:gd name="T0" fmla="*/ 295703 w 21600"/>
              <a:gd name="T1" fmla="*/ 0 h 15987"/>
              <a:gd name="T2" fmla="*/ 439738 w 21600"/>
              <a:gd name="T3" fmla="*/ 311150 h 15987"/>
              <a:gd name="T4" fmla="*/ 0 w 21600"/>
              <a:gd name="T5" fmla="*/ 311150 h 159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5987" fill="none" extrusionOk="0">
                <a:moveTo>
                  <a:pt x="14525" y="-1"/>
                </a:moveTo>
                <a:cubicBezTo>
                  <a:pt x="19030" y="4093"/>
                  <a:pt x="21600" y="9899"/>
                  <a:pt x="21600" y="15987"/>
                </a:cubicBezTo>
              </a:path>
              <a:path w="21600" h="15987" stroke="0" extrusionOk="0">
                <a:moveTo>
                  <a:pt x="14525" y="-1"/>
                </a:moveTo>
                <a:cubicBezTo>
                  <a:pt x="19030" y="4093"/>
                  <a:pt x="21600" y="9899"/>
                  <a:pt x="21600" y="15987"/>
                </a:cubicBezTo>
                <a:lnTo>
                  <a:pt x="0" y="15987"/>
                </a:lnTo>
                <a:lnTo>
                  <a:pt x="14525" y="-1"/>
                </a:lnTo>
                <a:close/>
              </a:path>
            </a:pathLst>
          </a:cu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Rectangle 77"/>
          <p:cNvSpPr>
            <a:spLocks noChangeArrowheads="1"/>
          </p:cNvSpPr>
          <p:nvPr/>
        </p:nvSpPr>
        <p:spPr bwMode="auto">
          <a:xfrm>
            <a:off x="76200" y="700088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u="sng" dirty="0">
                <a:solidFill>
                  <a:srgbClr val="6600FF"/>
                </a:solidFill>
              </a:rPr>
              <a:t>I - </a:t>
            </a:r>
            <a:r>
              <a:rPr lang="en-US" b="1" u="sng" dirty="0" err="1">
                <a:solidFill>
                  <a:srgbClr val="6600FF"/>
                </a:solidFill>
              </a:rPr>
              <a:t>Sù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ph¸t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sinh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giao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tö</a:t>
            </a:r>
            <a:r>
              <a:rPr lang="en-US" b="1" u="sng" dirty="0">
                <a:solidFill>
                  <a:srgbClr val="6600FF"/>
                </a:solidFill>
              </a:rPr>
              <a:t> ë ®</a:t>
            </a:r>
            <a:r>
              <a:rPr lang="en-US" b="1" u="sng" dirty="0" err="1">
                <a:solidFill>
                  <a:srgbClr val="6600FF"/>
                </a:solidFill>
              </a:rPr>
              <a:t>éng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vËt</a:t>
            </a:r>
            <a:endParaRPr lang="en-US" u="sng" dirty="0">
              <a:solidFill>
                <a:srgbClr val="6600FF"/>
              </a:solidFill>
            </a:endParaRPr>
          </a:p>
        </p:txBody>
      </p:sp>
      <p:sp>
        <p:nvSpPr>
          <p:cNvPr id="29724" name="Rectangle 78"/>
          <p:cNvSpPr>
            <a:spLocks noChangeArrowheads="1"/>
          </p:cNvSpPr>
          <p:nvPr/>
        </p:nvSpPr>
        <p:spPr bwMode="auto">
          <a:xfrm>
            <a:off x="0" y="1219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6600FF"/>
                </a:solidFill>
              </a:rPr>
              <a:t>II -Thô tinh</a:t>
            </a:r>
            <a:endParaRPr lang="en-US" u="sng">
              <a:solidFill>
                <a:srgbClr val="6600FF"/>
              </a:solidFill>
            </a:endParaRPr>
          </a:p>
        </p:txBody>
      </p:sp>
      <p:sp>
        <p:nvSpPr>
          <p:cNvPr id="48208" name="Text Box 80"/>
          <p:cNvSpPr txBox="1">
            <a:spLocks noChangeArrowheads="1"/>
          </p:cNvSpPr>
          <p:nvPr/>
        </p:nvSpPr>
        <p:spPr bwMode="auto">
          <a:xfrm>
            <a:off x="0" y="1676400"/>
            <a:ext cx="3962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- </a:t>
            </a:r>
            <a:r>
              <a:rPr lang="en-US" dirty="0" err="1">
                <a:solidFill>
                  <a:schemeClr val="accent2"/>
                </a:solidFill>
              </a:rPr>
              <a:t>Thô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tinh</a:t>
            </a:r>
            <a:r>
              <a:rPr lang="en-US" dirty="0">
                <a:solidFill>
                  <a:schemeClr val="accent2"/>
                </a:solidFill>
              </a:rPr>
              <a:t> lµ </a:t>
            </a:r>
            <a:r>
              <a:rPr lang="en-US" dirty="0" err="1">
                <a:solidFill>
                  <a:schemeClr val="accent2"/>
                </a:solidFill>
              </a:rPr>
              <a:t>sù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tæ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hîp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ngÉu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nhiªn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gi÷a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mét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giao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tö</a:t>
            </a:r>
            <a:r>
              <a:rPr lang="en-US" dirty="0">
                <a:solidFill>
                  <a:schemeClr val="accent2"/>
                </a:solidFill>
              </a:rPr>
              <a:t> ®</a:t>
            </a:r>
            <a:r>
              <a:rPr lang="en-US" dirty="0" err="1">
                <a:solidFill>
                  <a:schemeClr val="accent2"/>
                </a:solidFill>
              </a:rPr>
              <a:t>ùc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víi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mét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giao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tö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c¸i</a:t>
            </a:r>
            <a:r>
              <a:rPr lang="en-US" dirty="0">
                <a:solidFill>
                  <a:schemeClr val="accent2"/>
                </a:solidFill>
              </a:rPr>
              <a:t> t¹o </a:t>
            </a:r>
            <a:r>
              <a:rPr lang="en-US" dirty="0" err="1">
                <a:solidFill>
                  <a:schemeClr val="accent2"/>
                </a:solidFill>
              </a:rPr>
              <a:t>thµnh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hîp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tö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8209" name="Text Box 81"/>
          <p:cNvSpPr txBox="1">
            <a:spLocks noChangeArrowheads="1"/>
          </p:cNvSpPr>
          <p:nvPr/>
        </p:nvSpPr>
        <p:spPr bwMode="auto">
          <a:xfrm>
            <a:off x="0" y="3276600"/>
            <a:ext cx="419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- </a:t>
            </a:r>
            <a:r>
              <a:rPr lang="en-US" dirty="0" err="1">
                <a:solidFill>
                  <a:schemeClr val="accent2"/>
                </a:solidFill>
              </a:rPr>
              <a:t>B¶n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chÊt</a:t>
            </a:r>
            <a:r>
              <a:rPr lang="en-US" dirty="0">
                <a:solidFill>
                  <a:schemeClr val="accent2"/>
                </a:solidFill>
              </a:rPr>
              <a:t> lµ </a:t>
            </a:r>
            <a:r>
              <a:rPr lang="en-US" dirty="0" err="1">
                <a:solidFill>
                  <a:schemeClr val="accent2"/>
                </a:solidFill>
              </a:rPr>
              <a:t>sù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kÕt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hîp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cña</a:t>
            </a:r>
            <a:r>
              <a:rPr lang="en-US" dirty="0">
                <a:solidFill>
                  <a:schemeClr val="accent2"/>
                </a:solidFill>
              </a:rPr>
              <a:t> 2 </a:t>
            </a:r>
            <a:r>
              <a:rPr lang="en-US" dirty="0" err="1">
                <a:solidFill>
                  <a:schemeClr val="accent2"/>
                </a:solidFill>
              </a:rPr>
              <a:t>bé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nh©n</a:t>
            </a:r>
            <a:r>
              <a:rPr lang="en-US" dirty="0">
                <a:solidFill>
                  <a:schemeClr val="accent2"/>
                </a:solidFill>
              </a:rPr>
              <a:t> ®¬n </a:t>
            </a:r>
            <a:r>
              <a:rPr lang="en-US" dirty="0" err="1">
                <a:solidFill>
                  <a:schemeClr val="accent2"/>
                </a:solidFill>
              </a:rPr>
              <a:t>béi</a:t>
            </a:r>
            <a:r>
              <a:rPr lang="en-US" dirty="0">
                <a:solidFill>
                  <a:schemeClr val="accent2"/>
                </a:solidFill>
              </a:rPr>
              <a:t> (n NST) t¹o </a:t>
            </a:r>
            <a:r>
              <a:rPr lang="en-US" dirty="0" err="1">
                <a:solidFill>
                  <a:schemeClr val="accent2"/>
                </a:solidFill>
              </a:rPr>
              <a:t>ra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bé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nh©n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l­ưỡng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béi</a:t>
            </a:r>
            <a:r>
              <a:rPr lang="en-US" dirty="0">
                <a:solidFill>
                  <a:schemeClr val="accent2"/>
                </a:solidFill>
              </a:rPr>
              <a:t> (2n NST) ë </a:t>
            </a:r>
            <a:r>
              <a:rPr lang="en-US" dirty="0" err="1">
                <a:solidFill>
                  <a:schemeClr val="accent2"/>
                </a:solidFill>
              </a:rPr>
              <a:t>hîp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tö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8210" name="Text Box 82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B1AEF0"/>
              </a:gs>
              <a:gs pos="50000">
                <a:schemeClr val="bg1"/>
              </a:gs>
              <a:gs pos="100000">
                <a:srgbClr val="B1AEF0"/>
              </a:gs>
            </a:gsLst>
            <a:lin ang="540000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TIẾT  </a:t>
            </a:r>
            <a:r>
              <a:rPr lang="en-US" sz="2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 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11 : PHÁT SINH GIAO TỬ VÀ THỤ TINH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99445E-6 C 2.5E-6 -0.00046 -0.03056 -0.04299 -0.06094 -0.0859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-430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-0.04341 0.02358 -0.08681 0.04738 " pathEditMode="relative" ptsTypes="aA">
                                      <p:cBhvr>
                                        <p:cTn id="83" dur="2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7 C 0.00035 -0.00047 -0.04305 0.02289 -0.08645 0.046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2358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-0.04341 0.02358 -0.08681 0.0473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8.22931E-7 C 3.61111E-6 -0.00046 -0.0448 -0.03884 -0.08941 -0.077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-3907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8266E-6 C -1.38889E-6 -0.00069 -0.06823 -0.01941 -0.13628 -0.0381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-1919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79843E-6 C 2.5E-6 0.00023 -0.05243 0.03976 -0.10469 0.0799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3999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4624E-7 C -8.33333E-7 0.00046 -0.02656 0.0622 -0.0526 0.1257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8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6289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1942 C -0.00261 -0.01896 0.00139 0.04786 0.00555 0.1165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6798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58114E-6 C -8.33333E-7 0.00023 0.03195 0.04554 0.06406 0.0915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4577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31761E-6 C 2.77778E-7 -1.31761E-6 0.04792 0.00532 0.09601 0.0108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532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67822E-6 C -2.77778E-6 -0.00046 0.0408 -0.02381 0.0816 -0.0478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8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-2404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97873E-6 C -3.88889E-6 -0.0007 0.029 -0.05039 0.05799 -0.10102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8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9" y="-5062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05132E-7 C 2.5E-6 -0.00069 0.01528 -0.04831 0.03073 -0.0970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" y="-48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8 0.04739 C -0.0868 0.04762 -0.1052 0.05687 -0.12326 0.0668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971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6 0.0467 C -0.08646 0.04693 -0.10486 0.05618 -0.12292 0.06612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8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9" dur="20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500"/>
                                        <p:tgtEl>
                                          <p:spTgt spid="4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4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4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4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80"/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80"/>
                                        <p:tgtEl>
                                          <p:spTgt spid="48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80"/>
                                        <p:tgtEl>
                                          <p:spTgt spid="4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137" grpId="0"/>
      <p:bldP spid="48138" grpId="0"/>
      <p:bldP spid="48142" grpId="0" animBg="1"/>
      <p:bldP spid="48142" grpId="1" animBg="1"/>
      <p:bldP spid="48142" grpId="2" animBg="1"/>
      <p:bldP spid="48142" grpId="3" animBg="1"/>
      <p:bldP spid="48143" grpId="0" animBg="1"/>
      <p:bldP spid="48143" grpId="1" animBg="1"/>
      <p:bldP spid="48143" grpId="2" animBg="1"/>
      <p:bldP spid="48144" grpId="0" animBg="1"/>
      <p:bldP spid="48144" grpId="1" animBg="1"/>
      <p:bldP spid="48144" grpId="2" animBg="1"/>
      <p:bldP spid="48198" grpId="0" animBg="1"/>
      <p:bldP spid="48199" grpId="0"/>
      <p:bldP spid="48200" grpId="0"/>
      <p:bldP spid="48201" grpId="0"/>
      <p:bldP spid="48202" grpId="0" animBg="1"/>
      <p:bldP spid="48208" grpId="0"/>
      <p:bldP spid="482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0" y="3810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u="sng" dirty="0">
                <a:solidFill>
                  <a:srgbClr val="6600FF"/>
                </a:solidFill>
              </a:rPr>
              <a:t>I - </a:t>
            </a:r>
            <a:r>
              <a:rPr lang="en-US" b="1" u="sng" dirty="0" err="1">
                <a:solidFill>
                  <a:srgbClr val="6600FF"/>
                </a:solidFill>
              </a:rPr>
              <a:t>Sù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ph¸t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sinh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giao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 smtClean="0">
                <a:solidFill>
                  <a:srgbClr val="6600FF"/>
                </a:solidFill>
              </a:rPr>
              <a:t>tö</a:t>
            </a:r>
            <a:r>
              <a:rPr lang="en-US" b="1" u="sng" dirty="0">
                <a:solidFill>
                  <a:srgbClr val="6600FF"/>
                </a:solidFill>
              </a:rPr>
              <a:t>:</a:t>
            </a:r>
            <a:endParaRPr lang="en-US" u="sng" dirty="0">
              <a:solidFill>
                <a:srgbClr val="6600FF"/>
              </a:solidFill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0" y="9144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6600FF"/>
                </a:solidFill>
              </a:rPr>
              <a:t>II -Thô tinh</a:t>
            </a:r>
            <a:endParaRPr lang="en-US" u="sng">
              <a:solidFill>
                <a:srgbClr val="6600FF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-76200" y="1433513"/>
            <a:ext cx="6545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6600FF"/>
                </a:solidFill>
              </a:rPr>
              <a:t>III - </a:t>
            </a:r>
            <a:r>
              <a:rPr lang="en-US" b="1" u="sng">
                <a:solidFill>
                  <a:srgbClr val="6600FF"/>
                </a:solidFill>
                <a:latin typeface=".VnTimeH" panose="020B7200000000000000" pitchFamily="34" charset="0"/>
              </a:rPr>
              <a:t>ý </a:t>
            </a:r>
            <a:r>
              <a:rPr lang="en-US" b="1" u="sng">
                <a:solidFill>
                  <a:srgbClr val="6600FF"/>
                </a:solidFill>
              </a:rPr>
              <a:t>nghÜa cña gi¶m ph©n vµ thô tinh</a:t>
            </a:r>
            <a:endParaRPr lang="en-US" u="sng">
              <a:solidFill>
                <a:srgbClr val="6600FF"/>
              </a:solidFill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943600" y="609600"/>
            <a:ext cx="3200400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lnSpc>
                <a:spcPct val="105000"/>
              </a:lnSpc>
              <a:spcBef>
                <a:spcPct val="55000"/>
              </a:spcBef>
              <a:spcAft>
                <a:spcPct val="5000"/>
              </a:spcAft>
            </a:pPr>
            <a:r>
              <a:rPr lang="en-US">
                <a:solidFill>
                  <a:srgbClr val="FF33CC"/>
                </a:solidFill>
              </a:rPr>
              <a:t>         Gi¶m ph©n vµ thô tinh cã ý nghÜa g× ®èi víi di truyÒn, tiÕn ho¸ vµ chän gièng?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B1AEF0"/>
              </a:gs>
              <a:gs pos="50000">
                <a:schemeClr val="bg1"/>
              </a:gs>
              <a:gs pos="100000">
                <a:srgbClr val="B1AEF0"/>
              </a:gs>
            </a:gsLst>
            <a:lin ang="540000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</a:t>
            </a:r>
            <a:r>
              <a:rPr lang="en-US" sz="2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BÀI 11 : PHÁT SINH GIAO TỬ VÀ THỤ TINH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0" y="1905000"/>
            <a:ext cx="5867400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lnSpc>
                <a:spcPct val="105000"/>
              </a:lnSpc>
              <a:spcBef>
                <a:spcPct val="10000"/>
              </a:spcBef>
              <a:spcAft>
                <a:spcPct val="5000"/>
              </a:spcAft>
            </a:pPr>
            <a:r>
              <a:rPr lang="en-US" dirty="0">
                <a:solidFill>
                  <a:schemeClr val="accent2"/>
                </a:solidFill>
              </a:rPr>
              <a:t>- </a:t>
            </a:r>
            <a:r>
              <a:rPr lang="en-US" dirty="0" err="1">
                <a:solidFill>
                  <a:schemeClr val="accent2"/>
                </a:solidFill>
              </a:rPr>
              <a:t>Duy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tr</a:t>
            </a:r>
            <a:r>
              <a:rPr lang="en-US" dirty="0">
                <a:solidFill>
                  <a:schemeClr val="accent2"/>
                </a:solidFill>
              </a:rPr>
              <a:t>× </a:t>
            </a:r>
            <a:r>
              <a:rPr lang="en-US" dirty="0" err="1">
                <a:solidFill>
                  <a:schemeClr val="accent2"/>
                </a:solidFill>
              </a:rPr>
              <a:t>æn</a:t>
            </a:r>
            <a:r>
              <a:rPr lang="en-US" dirty="0">
                <a:solidFill>
                  <a:schemeClr val="accent2"/>
                </a:solidFill>
              </a:rPr>
              <a:t> ®</a:t>
            </a:r>
            <a:r>
              <a:rPr lang="en-US" dirty="0" err="1">
                <a:solidFill>
                  <a:schemeClr val="accent2"/>
                </a:solidFill>
              </a:rPr>
              <a:t>Þnh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bé</a:t>
            </a:r>
            <a:r>
              <a:rPr lang="en-US" dirty="0">
                <a:solidFill>
                  <a:schemeClr val="accent2"/>
                </a:solidFill>
              </a:rPr>
              <a:t> NST ®</a:t>
            </a:r>
            <a:r>
              <a:rPr lang="en-US" dirty="0" err="1">
                <a:solidFill>
                  <a:schemeClr val="accent2"/>
                </a:solidFill>
              </a:rPr>
              <a:t>Æc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trưng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cña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c¸c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loµi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sinh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s¶n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h÷u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tÝnh</a:t>
            </a:r>
            <a:r>
              <a:rPr lang="en-US" dirty="0">
                <a:solidFill>
                  <a:schemeClr val="accent2"/>
                </a:solidFill>
              </a:rPr>
              <a:t> qua </a:t>
            </a:r>
            <a:r>
              <a:rPr lang="en-US" dirty="0" err="1">
                <a:solidFill>
                  <a:schemeClr val="accent2"/>
                </a:solidFill>
              </a:rPr>
              <a:t>c¸c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thÕ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hÖ</a:t>
            </a:r>
            <a:r>
              <a:rPr lang="en-US" dirty="0">
                <a:solidFill>
                  <a:schemeClr val="accent2"/>
                </a:solidFill>
              </a:rPr>
              <a:t> c¬ </a:t>
            </a:r>
            <a:r>
              <a:rPr lang="en-US" dirty="0" err="1">
                <a:solidFill>
                  <a:schemeClr val="accent2"/>
                </a:solidFill>
              </a:rPr>
              <a:t>thÓ</a:t>
            </a:r>
            <a:r>
              <a:rPr lang="en-US" dirty="0">
                <a:solidFill>
                  <a:schemeClr val="accent2"/>
                </a:solidFill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31752" name="Line 12"/>
          <p:cNvSpPr>
            <a:spLocks noChangeShapeType="1"/>
          </p:cNvSpPr>
          <p:nvPr/>
        </p:nvSpPr>
        <p:spPr bwMode="auto">
          <a:xfrm>
            <a:off x="6019800" y="533400"/>
            <a:ext cx="0" cy="632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0" y="3276600"/>
            <a:ext cx="59436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/>
            <a:r>
              <a:rPr lang="en-US">
                <a:solidFill>
                  <a:schemeClr val="accent2"/>
                </a:solidFill>
              </a:rPr>
              <a:t>- T¹o nguån biÕn dÞ tæ hîp phong phó cho chän gièng vµ tiÕn ho¸.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1" grpId="0"/>
      <p:bldP spid="184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2455863" y="611188"/>
            <a:ext cx="639762" cy="639762"/>
            <a:chOff x="1632" y="1584"/>
            <a:chExt cx="576" cy="576"/>
          </a:xfrm>
        </p:grpSpPr>
        <p:sp>
          <p:nvSpPr>
            <p:cNvPr id="32868" name="Oval 3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69" name="Oval 4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05" name="Group 5"/>
          <p:cNvGrpSpPr>
            <a:grpSpLocks/>
          </p:cNvGrpSpPr>
          <p:nvPr/>
        </p:nvGrpSpPr>
        <p:grpSpPr bwMode="auto">
          <a:xfrm>
            <a:off x="5619750" y="2228850"/>
            <a:ext cx="457200" cy="457200"/>
            <a:chOff x="1632" y="1584"/>
            <a:chExt cx="576" cy="576"/>
          </a:xfrm>
        </p:grpSpPr>
        <p:sp>
          <p:nvSpPr>
            <p:cNvPr id="32866" name="Oval 6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67" name="Oval 7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51208" name="Line 8"/>
          <p:cNvSpPr>
            <a:spLocks noChangeShapeType="1"/>
          </p:cNvSpPr>
          <p:nvPr/>
        </p:nvSpPr>
        <p:spPr bwMode="auto">
          <a:xfrm flipH="1">
            <a:off x="1700213" y="12954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2233613" y="1371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2843213" y="13716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2995613" y="1289050"/>
            <a:ext cx="533400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>
            <a:off x="6076950" y="131445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>
            <a:off x="6610350" y="139065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7219950" y="139065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7372350" y="1308100"/>
            <a:ext cx="533400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1319213" y="2133600"/>
            <a:ext cx="457200" cy="457200"/>
            <a:chOff x="1632" y="1584"/>
            <a:chExt cx="576" cy="576"/>
          </a:xfrm>
        </p:grpSpPr>
        <p:sp>
          <p:nvSpPr>
            <p:cNvPr id="32864" name="Oval 17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65" name="Oval 18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19" name="Group 19"/>
          <p:cNvGrpSpPr>
            <a:grpSpLocks/>
          </p:cNvGrpSpPr>
          <p:nvPr/>
        </p:nvGrpSpPr>
        <p:grpSpPr bwMode="auto">
          <a:xfrm>
            <a:off x="6838950" y="579438"/>
            <a:ext cx="639763" cy="639762"/>
            <a:chOff x="1632" y="1584"/>
            <a:chExt cx="576" cy="576"/>
          </a:xfrm>
        </p:grpSpPr>
        <p:sp>
          <p:nvSpPr>
            <p:cNvPr id="32862" name="Oval 20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63" name="Oval 21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22" name="Group 22"/>
          <p:cNvGrpSpPr>
            <a:grpSpLocks/>
          </p:cNvGrpSpPr>
          <p:nvPr/>
        </p:nvGrpSpPr>
        <p:grpSpPr bwMode="auto">
          <a:xfrm>
            <a:off x="2005013" y="2286000"/>
            <a:ext cx="457200" cy="457200"/>
            <a:chOff x="1632" y="1584"/>
            <a:chExt cx="576" cy="576"/>
          </a:xfrm>
        </p:grpSpPr>
        <p:sp>
          <p:nvSpPr>
            <p:cNvPr id="32860" name="Oval 23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61" name="Oval 24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25" name="Group 25"/>
          <p:cNvGrpSpPr>
            <a:grpSpLocks/>
          </p:cNvGrpSpPr>
          <p:nvPr/>
        </p:nvGrpSpPr>
        <p:grpSpPr bwMode="auto">
          <a:xfrm>
            <a:off x="2767013" y="2286000"/>
            <a:ext cx="457200" cy="457200"/>
            <a:chOff x="1632" y="1584"/>
            <a:chExt cx="576" cy="576"/>
          </a:xfrm>
        </p:grpSpPr>
        <p:sp>
          <p:nvSpPr>
            <p:cNvPr id="32858" name="Oval 26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59" name="Oval 27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28" name="Group 28"/>
          <p:cNvGrpSpPr>
            <a:grpSpLocks/>
          </p:cNvGrpSpPr>
          <p:nvPr/>
        </p:nvGrpSpPr>
        <p:grpSpPr bwMode="auto">
          <a:xfrm>
            <a:off x="3452813" y="2209800"/>
            <a:ext cx="457200" cy="457200"/>
            <a:chOff x="1632" y="1584"/>
            <a:chExt cx="576" cy="576"/>
          </a:xfrm>
        </p:grpSpPr>
        <p:sp>
          <p:nvSpPr>
            <p:cNvPr id="32856" name="Oval 29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57" name="Oval 30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31" name="Group 31"/>
          <p:cNvGrpSpPr>
            <a:grpSpLocks/>
          </p:cNvGrpSpPr>
          <p:nvPr/>
        </p:nvGrpSpPr>
        <p:grpSpPr bwMode="auto">
          <a:xfrm>
            <a:off x="6381750" y="2228850"/>
            <a:ext cx="457200" cy="457200"/>
            <a:chOff x="1632" y="1584"/>
            <a:chExt cx="576" cy="576"/>
          </a:xfrm>
        </p:grpSpPr>
        <p:sp>
          <p:nvSpPr>
            <p:cNvPr id="32854" name="Oval 32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55" name="Oval 33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34" name="Group 34"/>
          <p:cNvGrpSpPr>
            <a:grpSpLocks/>
          </p:cNvGrpSpPr>
          <p:nvPr/>
        </p:nvGrpSpPr>
        <p:grpSpPr bwMode="auto">
          <a:xfrm>
            <a:off x="7143750" y="2305050"/>
            <a:ext cx="457200" cy="457200"/>
            <a:chOff x="1632" y="1584"/>
            <a:chExt cx="576" cy="576"/>
          </a:xfrm>
        </p:grpSpPr>
        <p:sp>
          <p:nvSpPr>
            <p:cNvPr id="32852" name="Oval 35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53" name="Oval 36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37" name="Group 37"/>
          <p:cNvGrpSpPr>
            <a:grpSpLocks/>
          </p:cNvGrpSpPr>
          <p:nvPr/>
        </p:nvGrpSpPr>
        <p:grpSpPr bwMode="auto">
          <a:xfrm>
            <a:off x="7905750" y="2305050"/>
            <a:ext cx="457200" cy="457200"/>
            <a:chOff x="1632" y="1584"/>
            <a:chExt cx="576" cy="576"/>
          </a:xfrm>
        </p:grpSpPr>
        <p:sp>
          <p:nvSpPr>
            <p:cNvPr id="32850" name="Oval 38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51" name="Oval 39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2103438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5772150" y="283845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42" name="Group 42"/>
          <p:cNvGrpSpPr>
            <a:grpSpLocks/>
          </p:cNvGrpSpPr>
          <p:nvPr/>
        </p:nvGrpSpPr>
        <p:grpSpPr bwMode="auto">
          <a:xfrm>
            <a:off x="990600" y="4038600"/>
            <a:ext cx="1828800" cy="1858963"/>
            <a:chOff x="2352" y="2880"/>
            <a:chExt cx="979" cy="979"/>
          </a:xfrm>
        </p:grpSpPr>
        <p:sp>
          <p:nvSpPr>
            <p:cNvPr id="32845" name="AutoShape 43"/>
            <p:cNvSpPr>
              <a:spLocks noChangeArrowheads="1"/>
            </p:cNvSpPr>
            <p:nvPr/>
          </p:nvSpPr>
          <p:spPr bwMode="auto">
            <a:xfrm>
              <a:off x="2352" y="2880"/>
              <a:ext cx="979" cy="979"/>
            </a:xfrm>
            <a:prstGeom prst="star16">
              <a:avLst>
                <a:gd name="adj" fmla="val 43227"/>
              </a:avLst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46" name="Oval 44"/>
            <p:cNvSpPr>
              <a:spLocks noChangeArrowheads="1"/>
            </p:cNvSpPr>
            <p:nvPr/>
          </p:nvSpPr>
          <p:spPr bwMode="auto">
            <a:xfrm>
              <a:off x="2452" y="2976"/>
              <a:ext cx="789" cy="789"/>
            </a:xfrm>
            <a:prstGeom prst="ellipse">
              <a:avLst/>
            </a:prstGeom>
            <a:solidFill>
              <a:srgbClr val="9999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47" name="Oval 45"/>
            <p:cNvSpPr>
              <a:spLocks noChangeArrowheads="1"/>
            </p:cNvSpPr>
            <p:nvPr/>
          </p:nvSpPr>
          <p:spPr bwMode="auto">
            <a:xfrm>
              <a:off x="2531" y="3046"/>
              <a:ext cx="645" cy="651"/>
            </a:xfrm>
            <a:prstGeom prst="ellipse">
              <a:avLst/>
            </a:prstGeom>
            <a:solidFill>
              <a:srgbClr val="9999FF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48" name="Oval 46"/>
            <p:cNvSpPr>
              <a:spLocks noChangeArrowheads="1"/>
            </p:cNvSpPr>
            <p:nvPr/>
          </p:nvSpPr>
          <p:spPr bwMode="auto">
            <a:xfrm>
              <a:off x="2736" y="3216"/>
              <a:ext cx="144" cy="105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49" name="Oval 47"/>
            <p:cNvSpPr>
              <a:spLocks noChangeArrowheads="1"/>
            </p:cNvSpPr>
            <p:nvPr/>
          </p:nvSpPr>
          <p:spPr bwMode="auto">
            <a:xfrm>
              <a:off x="2832" y="3408"/>
              <a:ext cx="96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51248" name="Oval 48"/>
          <p:cNvSpPr>
            <a:spLocks noChangeArrowheads="1"/>
          </p:cNvSpPr>
          <p:nvPr/>
        </p:nvSpPr>
        <p:spPr bwMode="auto">
          <a:xfrm>
            <a:off x="4933950" y="4895850"/>
            <a:ext cx="1752600" cy="838200"/>
          </a:xfrm>
          <a:prstGeom prst="ellipse">
            <a:avLst/>
          </a:prstGeom>
          <a:solidFill>
            <a:srgbClr val="9999FF"/>
          </a:solidFill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endParaRPr lang="vi-VN" sz="180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51249" name="Group 49"/>
          <p:cNvGrpSpPr>
            <a:grpSpLocks/>
          </p:cNvGrpSpPr>
          <p:nvPr/>
        </p:nvGrpSpPr>
        <p:grpSpPr bwMode="auto">
          <a:xfrm>
            <a:off x="5080000" y="5068888"/>
            <a:ext cx="228600" cy="152400"/>
            <a:chOff x="4464" y="2640"/>
            <a:chExt cx="192" cy="144"/>
          </a:xfrm>
        </p:grpSpPr>
        <p:sp>
          <p:nvSpPr>
            <p:cNvPr id="32843" name="Oval 50"/>
            <p:cNvSpPr>
              <a:spLocks noChangeArrowheads="1"/>
            </p:cNvSpPr>
            <p:nvPr/>
          </p:nvSpPr>
          <p:spPr bwMode="auto">
            <a:xfrm>
              <a:off x="4464" y="2640"/>
              <a:ext cx="192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44" name="Oval 51"/>
            <p:cNvSpPr>
              <a:spLocks noChangeArrowheads="1"/>
            </p:cNvSpPr>
            <p:nvPr/>
          </p:nvSpPr>
          <p:spPr bwMode="auto">
            <a:xfrm>
              <a:off x="4512" y="2662"/>
              <a:ext cx="96" cy="96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52" name="Group 52"/>
          <p:cNvGrpSpPr>
            <a:grpSpLocks/>
          </p:cNvGrpSpPr>
          <p:nvPr/>
        </p:nvGrpSpPr>
        <p:grpSpPr bwMode="auto">
          <a:xfrm>
            <a:off x="5024438" y="5241925"/>
            <a:ext cx="228600" cy="152400"/>
            <a:chOff x="4464" y="2640"/>
            <a:chExt cx="192" cy="144"/>
          </a:xfrm>
        </p:grpSpPr>
        <p:sp>
          <p:nvSpPr>
            <p:cNvPr id="32841" name="Oval 53"/>
            <p:cNvSpPr>
              <a:spLocks noChangeArrowheads="1"/>
            </p:cNvSpPr>
            <p:nvPr/>
          </p:nvSpPr>
          <p:spPr bwMode="auto">
            <a:xfrm>
              <a:off x="4464" y="2640"/>
              <a:ext cx="192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42" name="Oval 54"/>
            <p:cNvSpPr>
              <a:spLocks noChangeArrowheads="1"/>
            </p:cNvSpPr>
            <p:nvPr/>
          </p:nvSpPr>
          <p:spPr bwMode="auto">
            <a:xfrm>
              <a:off x="4512" y="2662"/>
              <a:ext cx="96" cy="96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55" name="Group 55"/>
          <p:cNvGrpSpPr>
            <a:grpSpLocks/>
          </p:cNvGrpSpPr>
          <p:nvPr/>
        </p:nvGrpSpPr>
        <p:grpSpPr bwMode="auto">
          <a:xfrm>
            <a:off x="5086350" y="5394325"/>
            <a:ext cx="228600" cy="152400"/>
            <a:chOff x="4464" y="2640"/>
            <a:chExt cx="192" cy="144"/>
          </a:xfrm>
        </p:grpSpPr>
        <p:sp>
          <p:nvSpPr>
            <p:cNvPr id="32839" name="Oval 56"/>
            <p:cNvSpPr>
              <a:spLocks noChangeArrowheads="1"/>
            </p:cNvSpPr>
            <p:nvPr/>
          </p:nvSpPr>
          <p:spPr bwMode="auto">
            <a:xfrm>
              <a:off x="4464" y="2640"/>
              <a:ext cx="192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40" name="Oval 57"/>
            <p:cNvSpPr>
              <a:spLocks noChangeArrowheads="1"/>
            </p:cNvSpPr>
            <p:nvPr/>
          </p:nvSpPr>
          <p:spPr bwMode="auto">
            <a:xfrm>
              <a:off x="4512" y="2662"/>
              <a:ext cx="96" cy="96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58" name="Group 58"/>
          <p:cNvGrpSpPr>
            <a:grpSpLocks/>
          </p:cNvGrpSpPr>
          <p:nvPr/>
        </p:nvGrpSpPr>
        <p:grpSpPr bwMode="auto">
          <a:xfrm>
            <a:off x="6381750" y="5089525"/>
            <a:ext cx="228600" cy="152400"/>
            <a:chOff x="4464" y="2640"/>
            <a:chExt cx="192" cy="144"/>
          </a:xfrm>
        </p:grpSpPr>
        <p:sp>
          <p:nvSpPr>
            <p:cNvPr id="32837" name="Oval 59"/>
            <p:cNvSpPr>
              <a:spLocks noChangeArrowheads="1"/>
            </p:cNvSpPr>
            <p:nvPr/>
          </p:nvSpPr>
          <p:spPr bwMode="auto">
            <a:xfrm>
              <a:off x="4464" y="2640"/>
              <a:ext cx="192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38" name="Oval 60"/>
            <p:cNvSpPr>
              <a:spLocks noChangeArrowheads="1"/>
            </p:cNvSpPr>
            <p:nvPr/>
          </p:nvSpPr>
          <p:spPr bwMode="auto">
            <a:xfrm>
              <a:off x="4512" y="2662"/>
              <a:ext cx="96" cy="96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61" name="Group 61"/>
          <p:cNvGrpSpPr>
            <a:grpSpLocks/>
          </p:cNvGrpSpPr>
          <p:nvPr/>
        </p:nvGrpSpPr>
        <p:grpSpPr bwMode="auto">
          <a:xfrm>
            <a:off x="6305550" y="5221288"/>
            <a:ext cx="228600" cy="152400"/>
            <a:chOff x="4464" y="2640"/>
            <a:chExt cx="192" cy="144"/>
          </a:xfrm>
        </p:grpSpPr>
        <p:sp>
          <p:nvSpPr>
            <p:cNvPr id="32835" name="Oval 62"/>
            <p:cNvSpPr>
              <a:spLocks noChangeArrowheads="1"/>
            </p:cNvSpPr>
            <p:nvPr/>
          </p:nvSpPr>
          <p:spPr bwMode="auto">
            <a:xfrm>
              <a:off x="4464" y="2640"/>
              <a:ext cx="192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36" name="Oval 63"/>
            <p:cNvSpPr>
              <a:spLocks noChangeArrowheads="1"/>
            </p:cNvSpPr>
            <p:nvPr/>
          </p:nvSpPr>
          <p:spPr bwMode="auto">
            <a:xfrm>
              <a:off x="4512" y="2662"/>
              <a:ext cx="96" cy="96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64" name="Group 64"/>
          <p:cNvGrpSpPr>
            <a:grpSpLocks/>
          </p:cNvGrpSpPr>
          <p:nvPr/>
        </p:nvGrpSpPr>
        <p:grpSpPr bwMode="auto">
          <a:xfrm>
            <a:off x="6324600" y="5410200"/>
            <a:ext cx="228600" cy="152400"/>
            <a:chOff x="4464" y="2640"/>
            <a:chExt cx="192" cy="144"/>
          </a:xfrm>
        </p:grpSpPr>
        <p:sp>
          <p:nvSpPr>
            <p:cNvPr id="32833" name="Oval 65"/>
            <p:cNvSpPr>
              <a:spLocks noChangeArrowheads="1"/>
            </p:cNvSpPr>
            <p:nvPr/>
          </p:nvSpPr>
          <p:spPr bwMode="auto">
            <a:xfrm>
              <a:off x="4464" y="2640"/>
              <a:ext cx="192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34" name="Oval 66"/>
            <p:cNvSpPr>
              <a:spLocks noChangeArrowheads="1"/>
            </p:cNvSpPr>
            <p:nvPr/>
          </p:nvSpPr>
          <p:spPr bwMode="auto">
            <a:xfrm>
              <a:off x="4512" y="2662"/>
              <a:ext cx="96" cy="96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267" name="Group 67"/>
          <p:cNvGrpSpPr>
            <a:grpSpLocks/>
          </p:cNvGrpSpPr>
          <p:nvPr/>
        </p:nvGrpSpPr>
        <p:grpSpPr bwMode="auto">
          <a:xfrm>
            <a:off x="5680075" y="5083175"/>
            <a:ext cx="228600" cy="457200"/>
            <a:chOff x="4080" y="2544"/>
            <a:chExt cx="192" cy="336"/>
          </a:xfrm>
        </p:grpSpPr>
        <p:sp>
          <p:nvSpPr>
            <p:cNvPr id="32830" name="Oval 68"/>
            <p:cNvSpPr>
              <a:spLocks noChangeArrowheads="1"/>
            </p:cNvSpPr>
            <p:nvPr/>
          </p:nvSpPr>
          <p:spPr bwMode="auto">
            <a:xfrm>
              <a:off x="4080" y="2544"/>
              <a:ext cx="192" cy="336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31" name="Oval 69"/>
            <p:cNvSpPr>
              <a:spLocks noChangeArrowheads="1"/>
            </p:cNvSpPr>
            <p:nvPr/>
          </p:nvSpPr>
          <p:spPr bwMode="auto">
            <a:xfrm>
              <a:off x="4128" y="2595"/>
              <a:ext cx="96" cy="93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832" name="Oval 70"/>
            <p:cNvSpPr>
              <a:spLocks noChangeArrowheads="1"/>
            </p:cNvSpPr>
            <p:nvPr/>
          </p:nvSpPr>
          <p:spPr bwMode="auto">
            <a:xfrm>
              <a:off x="4128" y="2727"/>
              <a:ext cx="96" cy="93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171450" y="304800"/>
            <a:ext cx="2379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000"/>
              <a:t>TÕ bµo mÑ tiÓu bµo tö</a:t>
            </a:r>
          </a:p>
          <a:p>
            <a:pPr algn="ctr"/>
            <a:r>
              <a:rPr lang="en-US" sz="2000"/>
              <a:t>(l­ìng béi, 2n NST)</a:t>
            </a:r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441325" y="1309688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Gi¶m ph©n</a:t>
            </a:r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73025" y="1968500"/>
            <a:ext cx="1331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TiÓu bµo tö</a:t>
            </a:r>
          </a:p>
          <a:p>
            <a:r>
              <a:rPr lang="en-US" sz="2000"/>
              <a:t>(n NST)</a:t>
            </a:r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4418013" y="228600"/>
            <a:ext cx="2309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000"/>
              <a:t>TÕ bµo mÑ ®¹i bµo tö</a:t>
            </a:r>
          </a:p>
          <a:p>
            <a:pPr algn="ctr"/>
            <a:r>
              <a:rPr lang="en-US" sz="2000"/>
              <a:t>(l­ìng béi, 2n NST)</a:t>
            </a:r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4857750" y="1443038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Gi¶m ph©n</a:t>
            </a:r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6140450" y="2943225"/>
            <a:ext cx="2633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3 ®¹i bµo tö bÞ tho¸i hãa</a:t>
            </a:r>
          </a:p>
        </p:txBody>
      </p:sp>
      <p:sp>
        <p:nvSpPr>
          <p:cNvPr id="51277" name="AutoShape 77"/>
          <p:cNvSpPr>
            <a:spLocks/>
          </p:cNvSpPr>
          <p:nvPr/>
        </p:nvSpPr>
        <p:spPr bwMode="auto">
          <a:xfrm rot="-5400000">
            <a:off x="7302500" y="2005013"/>
            <a:ext cx="114300" cy="1866900"/>
          </a:xfrm>
          <a:prstGeom prst="leftBracket">
            <a:avLst>
              <a:gd name="adj" fmla="val 1361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78" name="Text Box 78"/>
          <p:cNvSpPr txBox="1">
            <a:spLocks noChangeArrowheads="1"/>
          </p:cNvSpPr>
          <p:nvPr/>
        </p:nvSpPr>
        <p:spPr bwMode="auto">
          <a:xfrm>
            <a:off x="5772150" y="3433763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3 lÇn nguyªn ph©n</a:t>
            </a:r>
          </a:p>
        </p:txBody>
      </p:sp>
      <p:sp>
        <p:nvSpPr>
          <p:cNvPr id="51279" name="AutoShape 79"/>
          <p:cNvSpPr>
            <a:spLocks/>
          </p:cNvSpPr>
          <p:nvPr/>
        </p:nvSpPr>
        <p:spPr bwMode="auto">
          <a:xfrm>
            <a:off x="6172200" y="4114800"/>
            <a:ext cx="1371600" cy="457200"/>
          </a:xfrm>
          <a:prstGeom prst="callout2">
            <a:avLst>
              <a:gd name="adj1" fmla="val 25000"/>
              <a:gd name="adj2" fmla="val -5556"/>
              <a:gd name="adj3" fmla="val 25000"/>
              <a:gd name="adj4" fmla="val -9954"/>
              <a:gd name="adj5" fmla="val 266667"/>
              <a:gd name="adj6" fmla="val -25926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/>
            <a:r>
              <a:rPr lang="en-US" sz="2000"/>
              <a:t>2 nh©n cùc</a:t>
            </a:r>
          </a:p>
        </p:txBody>
      </p:sp>
      <p:grpSp>
        <p:nvGrpSpPr>
          <p:cNvPr id="51280" name="Group 80"/>
          <p:cNvGrpSpPr>
            <a:grpSpLocks/>
          </p:cNvGrpSpPr>
          <p:nvPr/>
        </p:nvGrpSpPr>
        <p:grpSpPr bwMode="auto">
          <a:xfrm>
            <a:off x="6381750" y="4819650"/>
            <a:ext cx="914400" cy="609600"/>
            <a:chOff x="3648" y="3120"/>
            <a:chExt cx="576" cy="384"/>
          </a:xfrm>
        </p:grpSpPr>
        <p:sp>
          <p:nvSpPr>
            <p:cNvPr id="32828" name="Line 81"/>
            <p:cNvSpPr>
              <a:spLocks noChangeShapeType="1"/>
            </p:cNvSpPr>
            <p:nvPr/>
          </p:nvSpPr>
          <p:spPr bwMode="auto">
            <a:xfrm flipV="1">
              <a:off x="3744" y="3120"/>
              <a:ext cx="480" cy="19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Line 82"/>
            <p:cNvSpPr>
              <a:spLocks noChangeShapeType="1"/>
            </p:cNvSpPr>
            <p:nvPr/>
          </p:nvSpPr>
          <p:spPr bwMode="auto">
            <a:xfrm flipV="1">
              <a:off x="3648" y="3120"/>
              <a:ext cx="576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3" name="Text Box 83"/>
          <p:cNvSpPr txBox="1">
            <a:spLocks noChangeArrowheads="1"/>
          </p:cNvSpPr>
          <p:nvPr/>
        </p:nvSpPr>
        <p:spPr bwMode="auto">
          <a:xfrm>
            <a:off x="7280275" y="4605338"/>
            <a:ext cx="1084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2 trî bµo</a:t>
            </a:r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>
            <a:off x="6457950" y="5276850"/>
            <a:ext cx="990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5" name="Text Box 85"/>
          <p:cNvSpPr txBox="1">
            <a:spLocks noChangeArrowheads="1"/>
          </p:cNvSpPr>
          <p:nvPr/>
        </p:nvSpPr>
        <p:spPr bwMode="auto">
          <a:xfrm>
            <a:off x="7467600" y="4953000"/>
            <a:ext cx="1476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 dirty="0" err="1"/>
              <a:t>Trøng</a:t>
            </a:r>
            <a:r>
              <a:rPr lang="en-US" sz="2000" dirty="0"/>
              <a:t> (</a:t>
            </a:r>
            <a:r>
              <a:rPr lang="en-US" sz="2000" dirty="0" err="1"/>
              <a:t>giao</a:t>
            </a:r>
            <a:r>
              <a:rPr lang="en-US" sz="2000" dirty="0"/>
              <a:t> </a:t>
            </a:r>
            <a:r>
              <a:rPr lang="en-US" sz="2000" dirty="0" err="1"/>
              <a:t>tö</a:t>
            </a:r>
            <a:r>
              <a:rPr lang="en-US" sz="2000" dirty="0"/>
              <a:t> </a:t>
            </a:r>
            <a:r>
              <a:rPr lang="en-US" sz="2000" dirty="0" err="1"/>
              <a:t>c¸i</a:t>
            </a:r>
            <a:r>
              <a:rPr lang="en-US" sz="2000" dirty="0"/>
              <a:t>)</a:t>
            </a:r>
          </a:p>
        </p:txBody>
      </p:sp>
      <p:sp>
        <p:nvSpPr>
          <p:cNvPr id="51286" name="Text Box 86"/>
          <p:cNvSpPr txBox="1">
            <a:spLocks noChangeArrowheads="1"/>
          </p:cNvSpPr>
          <p:nvPr/>
        </p:nvSpPr>
        <p:spPr bwMode="auto">
          <a:xfrm>
            <a:off x="5375275" y="5672138"/>
            <a:ext cx="1039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Tói ph«i</a:t>
            </a:r>
          </a:p>
        </p:txBody>
      </p:sp>
      <p:sp>
        <p:nvSpPr>
          <p:cNvPr id="51287" name="Line 87"/>
          <p:cNvSpPr>
            <a:spLocks noChangeShapeType="1"/>
          </p:cNvSpPr>
          <p:nvPr/>
        </p:nvSpPr>
        <p:spPr bwMode="auto">
          <a:xfrm flipH="1">
            <a:off x="4419600" y="5353050"/>
            <a:ext cx="666750" cy="1476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8" name="Text Box 88"/>
          <p:cNvSpPr txBox="1">
            <a:spLocks noChangeArrowheads="1"/>
          </p:cNvSpPr>
          <p:nvPr/>
        </p:nvSpPr>
        <p:spPr bwMode="auto">
          <a:xfrm>
            <a:off x="3505200" y="512445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3 tÕ bµo ®èi cùc</a:t>
            </a:r>
          </a:p>
        </p:txBody>
      </p:sp>
      <p:sp>
        <p:nvSpPr>
          <p:cNvPr id="51289" name="Text Box 89"/>
          <p:cNvSpPr txBox="1">
            <a:spLocks noChangeArrowheads="1"/>
          </p:cNvSpPr>
          <p:nvPr/>
        </p:nvSpPr>
        <p:spPr bwMode="auto">
          <a:xfrm>
            <a:off x="60325" y="4662488"/>
            <a:ext cx="1103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H¹t phÊn</a:t>
            </a:r>
          </a:p>
        </p:txBody>
      </p:sp>
      <p:grpSp>
        <p:nvGrpSpPr>
          <p:cNvPr id="51290" name="Group 90"/>
          <p:cNvGrpSpPr>
            <a:grpSpLocks/>
          </p:cNvGrpSpPr>
          <p:nvPr/>
        </p:nvGrpSpPr>
        <p:grpSpPr bwMode="auto">
          <a:xfrm>
            <a:off x="1905000" y="4038600"/>
            <a:ext cx="1066800" cy="685800"/>
            <a:chOff x="1200" y="2544"/>
            <a:chExt cx="672" cy="432"/>
          </a:xfrm>
        </p:grpSpPr>
        <p:sp>
          <p:nvSpPr>
            <p:cNvPr id="32826" name="Line 91"/>
            <p:cNvSpPr>
              <a:spLocks noChangeShapeType="1"/>
            </p:cNvSpPr>
            <p:nvPr/>
          </p:nvSpPr>
          <p:spPr bwMode="auto">
            <a:xfrm flipV="1">
              <a:off x="1200" y="2544"/>
              <a:ext cx="480" cy="43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Line 92"/>
            <p:cNvSpPr>
              <a:spLocks noChangeShapeType="1"/>
            </p:cNvSpPr>
            <p:nvPr/>
          </p:nvSpPr>
          <p:spPr bwMode="auto">
            <a:xfrm>
              <a:off x="1680" y="2544"/>
              <a:ext cx="19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3" name="Text Box 93"/>
          <p:cNvSpPr txBox="1">
            <a:spLocks noChangeArrowheads="1"/>
          </p:cNvSpPr>
          <p:nvPr/>
        </p:nvSpPr>
        <p:spPr bwMode="auto">
          <a:xfrm>
            <a:off x="2879725" y="3824288"/>
            <a:ext cx="1728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Nh©n èng phÊn</a:t>
            </a:r>
          </a:p>
        </p:txBody>
      </p:sp>
      <p:grpSp>
        <p:nvGrpSpPr>
          <p:cNvPr id="51294" name="Group 94"/>
          <p:cNvGrpSpPr>
            <a:grpSpLocks/>
          </p:cNvGrpSpPr>
          <p:nvPr/>
        </p:nvGrpSpPr>
        <p:grpSpPr bwMode="auto">
          <a:xfrm>
            <a:off x="2057400" y="4343400"/>
            <a:ext cx="1143000" cy="762000"/>
            <a:chOff x="1296" y="2736"/>
            <a:chExt cx="720" cy="480"/>
          </a:xfrm>
        </p:grpSpPr>
        <p:sp>
          <p:nvSpPr>
            <p:cNvPr id="32824" name="Line 95"/>
            <p:cNvSpPr>
              <a:spLocks noChangeShapeType="1"/>
            </p:cNvSpPr>
            <p:nvPr/>
          </p:nvSpPr>
          <p:spPr bwMode="auto">
            <a:xfrm flipV="1">
              <a:off x="1296" y="2736"/>
              <a:ext cx="480" cy="48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Line 96"/>
            <p:cNvSpPr>
              <a:spLocks noChangeShapeType="1"/>
            </p:cNvSpPr>
            <p:nvPr/>
          </p:nvSpPr>
          <p:spPr bwMode="auto">
            <a:xfrm>
              <a:off x="1776" y="2736"/>
              <a:ext cx="24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7" name="Text Box 97"/>
          <p:cNvSpPr txBox="1">
            <a:spLocks noChangeArrowheads="1"/>
          </p:cNvSpPr>
          <p:nvPr/>
        </p:nvSpPr>
        <p:spPr bwMode="auto">
          <a:xfrm>
            <a:off x="3133725" y="4137025"/>
            <a:ext cx="1619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Nh©n sinh s¶n</a:t>
            </a:r>
          </a:p>
        </p:txBody>
      </p:sp>
      <p:sp>
        <p:nvSpPr>
          <p:cNvPr id="51298" name="Text Box 98"/>
          <p:cNvSpPr txBox="1">
            <a:spLocks noChangeArrowheads="1"/>
          </p:cNvSpPr>
          <p:nvPr/>
        </p:nvSpPr>
        <p:spPr bwMode="auto">
          <a:xfrm>
            <a:off x="2133600" y="2895600"/>
            <a:ext cx="2225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/>
              <a:t>Mét lÇn nguyªn ph©n cho 2 nh©n ®¬n béi</a:t>
            </a:r>
          </a:p>
        </p:txBody>
      </p:sp>
      <p:sp>
        <p:nvSpPr>
          <p:cNvPr id="51299" name="Text Box 99"/>
          <p:cNvSpPr txBox="1">
            <a:spLocks noChangeArrowheads="1"/>
          </p:cNvSpPr>
          <p:nvPr/>
        </p:nvSpPr>
        <p:spPr bwMode="auto">
          <a:xfrm>
            <a:off x="460375" y="5964238"/>
            <a:ext cx="298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 b="1" dirty="0" err="1"/>
              <a:t>Sù</a:t>
            </a:r>
            <a:r>
              <a:rPr lang="en-US" sz="2000" b="1" dirty="0"/>
              <a:t> </a:t>
            </a:r>
            <a:r>
              <a:rPr lang="en-US" sz="2000" b="1" dirty="0" err="1"/>
              <a:t>h×nh</a:t>
            </a:r>
            <a:r>
              <a:rPr lang="en-US" sz="2000" b="1" dirty="0"/>
              <a:t> </a:t>
            </a:r>
            <a:r>
              <a:rPr lang="en-US" sz="2000" b="1" dirty="0" err="1"/>
              <a:t>thµnh</a:t>
            </a:r>
            <a:r>
              <a:rPr lang="en-US" sz="2000" b="1" dirty="0"/>
              <a:t> </a:t>
            </a:r>
            <a:r>
              <a:rPr lang="en-US" sz="2000" b="1" dirty="0" err="1"/>
              <a:t>giao</a:t>
            </a:r>
            <a:r>
              <a:rPr lang="en-US" sz="2000" b="1" dirty="0"/>
              <a:t> </a:t>
            </a:r>
            <a:r>
              <a:rPr lang="en-US" sz="2000" b="1" dirty="0" err="1"/>
              <a:t>tö</a:t>
            </a:r>
            <a:r>
              <a:rPr lang="en-US" sz="2000" b="1" dirty="0"/>
              <a:t> ®</a:t>
            </a:r>
            <a:r>
              <a:rPr lang="en-US" sz="2000" b="1" dirty="0" err="1"/>
              <a:t>ùc</a:t>
            </a:r>
            <a:endParaRPr lang="en-US" sz="2000" b="1" dirty="0"/>
          </a:p>
        </p:txBody>
      </p:sp>
      <p:sp>
        <p:nvSpPr>
          <p:cNvPr id="51300" name="Text Box 100"/>
          <p:cNvSpPr txBox="1">
            <a:spLocks noChangeArrowheads="1"/>
          </p:cNvSpPr>
          <p:nvPr/>
        </p:nvSpPr>
        <p:spPr bwMode="auto">
          <a:xfrm>
            <a:off x="4784725" y="6192838"/>
            <a:ext cx="289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2000" b="1" dirty="0" err="1"/>
              <a:t>Sù</a:t>
            </a:r>
            <a:r>
              <a:rPr lang="en-US" sz="2000" b="1" dirty="0"/>
              <a:t> </a:t>
            </a:r>
            <a:r>
              <a:rPr lang="en-US" sz="2000" b="1" dirty="0" err="1"/>
              <a:t>h×nh</a:t>
            </a:r>
            <a:r>
              <a:rPr lang="en-US" sz="2000" b="1" dirty="0"/>
              <a:t> </a:t>
            </a:r>
            <a:r>
              <a:rPr lang="en-US" sz="2000" b="1" dirty="0" err="1"/>
              <a:t>thµnh</a:t>
            </a:r>
            <a:r>
              <a:rPr lang="en-US" sz="2000" b="1" dirty="0"/>
              <a:t> </a:t>
            </a:r>
            <a:r>
              <a:rPr lang="en-US" sz="2000" b="1" dirty="0" err="1"/>
              <a:t>giao</a:t>
            </a:r>
            <a:r>
              <a:rPr lang="en-US" sz="2000" b="1" dirty="0"/>
              <a:t> </a:t>
            </a:r>
            <a:r>
              <a:rPr lang="en-US" sz="2000" b="1" dirty="0" err="1"/>
              <a:t>tö</a:t>
            </a:r>
            <a:r>
              <a:rPr lang="en-US" sz="2000" b="1" dirty="0"/>
              <a:t> </a:t>
            </a:r>
            <a:r>
              <a:rPr lang="en-US" sz="2000" b="1" dirty="0" err="1"/>
              <a:t>c¸i</a:t>
            </a:r>
            <a:endParaRPr lang="en-US" sz="2000" b="1" dirty="0"/>
          </a:p>
        </p:txBody>
      </p:sp>
      <p:sp>
        <p:nvSpPr>
          <p:cNvPr id="32823" name="Text Box 101"/>
          <p:cNvSpPr txBox="1">
            <a:spLocks noChangeArrowheads="1"/>
          </p:cNvSpPr>
          <p:nvPr/>
        </p:nvSpPr>
        <p:spPr bwMode="auto">
          <a:xfrm>
            <a:off x="0" y="0"/>
            <a:ext cx="4038600" cy="396875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7ECA7"/>
                </a:solidFill>
                <a:latin typeface="Times New Roman" panose="02020603050405020304" pitchFamily="18" charset="0"/>
              </a:rPr>
              <a:t>BÀI ĐỌC THÊM TRANG 37 SGK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5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5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5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5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5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5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5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5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5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5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5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5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5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500"/>
                                        <p:tgtEl>
                                          <p:spTgt spid="5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5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5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500"/>
                                        <p:tgtEl>
                                          <p:spTgt spid="5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500"/>
                                        <p:tgtEl>
                                          <p:spTgt spid="5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500"/>
                                        <p:tgtEl>
                                          <p:spTgt spid="5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500"/>
                                        <p:tgtEl>
                                          <p:spTgt spid="5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500"/>
                                        <p:tgtEl>
                                          <p:spTgt spid="5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5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  <p:bldP spid="51214" grpId="0" animBg="1"/>
      <p:bldP spid="51215" grpId="0" animBg="1"/>
      <p:bldP spid="51240" grpId="0" animBg="1"/>
      <p:bldP spid="51241" grpId="0" animBg="1"/>
      <p:bldP spid="51248" grpId="0" animBg="1"/>
      <p:bldP spid="51271" grpId="0"/>
      <p:bldP spid="51272" grpId="0"/>
      <p:bldP spid="51273" grpId="0"/>
      <p:bldP spid="51274" grpId="0"/>
      <p:bldP spid="51275" grpId="0"/>
      <p:bldP spid="51276" grpId="0"/>
      <p:bldP spid="51277" grpId="0" animBg="1"/>
      <p:bldP spid="51278" grpId="0"/>
      <p:bldP spid="51279" grpId="0" animBg="1"/>
      <p:bldP spid="51283" grpId="0"/>
      <p:bldP spid="51284" grpId="0" animBg="1"/>
      <p:bldP spid="51285" grpId="0"/>
      <p:bldP spid="51286" grpId="0"/>
      <p:bldP spid="51287" grpId="0" animBg="1"/>
      <p:bldP spid="51288" grpId="0"/>
      <p:bldP spid="51289" grpId="0"/>
      <p:bldP spid="51293" grpId="0"/>
      <p:bldP spid="51297" grpId="0"/>
      <p:bldP spid="51298" grpId="0"/>
      <p:bldP spid="51299" grpId="0"/>
      <p:bldP spid="513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122238" y="479425"/>
            <a:ext cx="8915400" cy="0"/>
          </a:xfrm>
          <a:prstGeom prst="line">
            <a:avLst/>
          </a:prstGeom>
          <a:noFill/>
          <a:ln w="76200" cmpd="thickThin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667000" y="18288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371600" y="2514600"/>
            <a:ext cx="57912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66" name="Picture 6" descr="13"/>
          <p:cNvPicPr>
            <a:picLocks noChangeAspect="1" noChangeArrowheads="1"/>
          </p:cNvPicPr>
          <p:nvPr/>
        </p:nvPicPr>
        <p:blipFill>
          <a:blip r:embed="rId2">
            <a:lum bright="-30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48" t="25955" r="-3175" b="32961"/>
          <a:stretch>
            <a:fillRect/>
          </a:stretch>
        </p:blipFill>
        <p:spPr bwMode="auto">
          <a:xfrm>
            <a:off x="5029200" y="1219200"/>
            <a:ext cx="43037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486400" y="457200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11.1:Quá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0970" name="Picture 10" descr="13"/>
          <p:cNvPicPr>
            <a:picLocks noChangeAspect="1" noChangeArrowheads="1"/>
          </p:cNvPicPr>
          <p:nvPr/>
        </p:nvPicPr>
        <p:blipFill>
          <a:blip r:embed="rId2">
            <a:lum bright="-36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9" t="27623" r="41119" b="38312"/>
          <a:stretch>
            <a:fillRect/>
          </a:stretch>
        </p:blipFill>
        <p:spPr bwMode="auto">
          <a:xfrm>
            <a:off x="3962400" y="1295400"/>
            <a:ext cx="914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B1AEF0"/>
              </a:gs>
              <a:gs pos="50000">
                <a:schemeClr val="bg1"/>
              </a:gs>
              <a:gs pos="100000">
                <a:srgbClr val="B1AEF0"/>
              </a:gs>
            </a:gsLst>
            <a:lin ang="540000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</a:t>
            </a:r>
            <a:r>
              <a:rPr lang="en-US" sz="2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BÀI 11 : PHÁT SINH GIAO TỬ VÀ THỤ TINH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6858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u="sng" dirty="0">
                <a:solidFill>
                  <a:srgbClr val="6600FF"/>
                </a:solidFill>
              </a:rPr>
              <a:t>I - </a:t>
            </a:r>
            <a:r>
              <a:rPr lang="en-US" b="1" u="sng" dirty="0" err="1">
                <a:solidFill>
                  <a:srgbClr val="6600FF"/>
                </a:solidFill>
              </a:rPr>
              <a:t>Sù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ph¸t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sinh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giao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 smtClean="0">
                <a:solidFill>
                  <a:srgbClr val="6600FF"/>
                </a:solidFill>
              </a:rPr>
              <a:t>tö</a:t>
            </a:r>
            <a:r>
              <a:rPr lang="en-US" b="1" u="sng" dirty="0" smtClean="0">
                <a:solidFill>
                  <a:srgbClr val="6600FF"/>
                </a:solidFill>
              </a:rPr>
              <a:t>:</a:t>
            </a:r>
            <a:endParaRPr lang="en-US" u="sng" dirty="0">
              <a:solidFill>
                <a:srgbClr val="6600FF"/>
              </a:solidFill>
            </a:endParaRP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76200" y="12954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b="1" i="1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/>
      <p:bldP spid="40973" grpId="0"/>
      <p:bldP spid="409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3"/>
          <p:cNvSpPr>
            <a:spLocks noChangeShapeType="1"/>
          </p:cNvSpPr>
          <p:nvPr/>
        </p:nvSpPr>
        <p:spPr bwMode="auto">
          <a:xfrm>
            <a:off x="122238" y="479425"/>
            <a:ext cx="8915400" cy="0"/>
          </a:xfrm>
          <a:prstGeom prst="line">
            <a:avLst/>
          </a:prstGeom>
          <a:noFill/>
          <a:ln w="76200" cmpd="thickThin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3014" name="Picture 6" descr="13"/>
          <p:cNvPicPr>
            <a:picLocks noChangeAspect="1" noChangeArrowheads="1"/>
          </p:cNvPicPr>
          <p:nvPr/>
        </p:nvPicPr>
        <p:blipFill>
          <a:blip r:embed="rId2">
            <a:lum bright="-30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22084" r="53210" b="34235"/>
          <a:stretch>
            <a:fillRect/>
          </a:stretch>
        </p:blipFill>
        <p:spPr bwMode="auto">
          <a:xfrm>
            <a:off x="4800600" y="1066800"/>
            <a:ext cx="4343400" cy="579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5" name="Picture 7" descr="13"/>
          <p:cNvPicPr>
            <a:picLocks noChangeAspect="1" noChangeArrowheads="1"/>
          </p:cNvPicPr>
          <p:nvPr/>
        </p:nvPicPr>
        <p:blipFill>
          <a:blip r:embed="rId2">
            <a:lum bright="-48000" contras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9" t="27623" r="40053" b="38853"/>
          <a:stretch>
            <a:fillRect/>
          </a:stretch>
        </p:blipFill>
        <p:spPr bwMode="auto">
          <a:xfrm>
            <a:off x="3783013" y="1066800"/>
            <a:ext cx="1017587" cy="579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410200" y="609600"/>
            <a:ext cx="373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11.2: </a:t>
            </a:r>
            <a:r>
              <a:rPr lang="en-US" sz="2400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4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4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4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22534" name="Rectangle 12"/>
          <p:cNvSpPr>
            <a:spLocks noChangeArrowheads="1"/>
          </p:cNvSpPr>
          <p:nvPr/>
        </p:nvSpPr>
        <p:spPr bwMode="auto">
          <a:xfrm>
            <a:off x="76200" y="4572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u="sng" dirty="0">
                <a:solidFill>
                  <a:srgbClr val="6600FF"/>
                </a:solidFill>
              </a:rPr>
              <a:t>I - </a:t>
            </a:r>
            <a:r>
              <a:rPr lang="en-US" b="1" u="sng" dirty="0" err="1">
                <a:solidFill>
                  <a:srgbClr val="6600FF"/>
                </a:solidFill>
              </a:rPr>
              <a:t>Sù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ph¸t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sinh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>
                <a:solidFill>
                  <a:srgbClr val="6600FF"/>
                </a:solidFill>
              </a:rPr>
              <a:t>giao</a:t>
            </a:r>
            <a:r>
              <a:rPr lang="en-US" b="1" u="sng" dirty="0">
                <a:solidFill>
                  <a:srgbClr val="6600FF"/>
                </a:solidFill>
              </a:rPr>
              <a:t> </a:t>
            </a:r>
            <a:r>
              <a:rPr lang="en-US" b="1" u="sng" dirty="0" err="1" smtClean="0">
                <a:solidFill>
                  <a:srgbClr val="6600FF"/>
                </a:solidFill>
              </a:rPr>
              <a:t>tö</a:t>
            </a:r>
            <a:r>
              <a:rPr lang="en-US" b="1" u="sng" dirty="0" smtClean="0">
                <a:solidFill>
                  <a:srgbClr val="6600FF"/>
                </a:solidFill>
              </a:rPr>
              <a:t>:</a:t>
            </a:r>
            <a:endParaRPr lang="en-US" u="sng" dirty="0">
              <a:solidFill>
                <a:srgbClr val="6600FF"/>
              </a:solidFill>
            </a:endParaRPr>
          </a:p>
        </p:txBody>
      </p:sp>
      <p:sp>
        <p:nvSpPr>
          <p:cNvPr id="22535" name="Rectangle 16"/>
          <p:cNvSpPr>
            <a:spLocks noChangeArrowheads="1"/>
          </p:cNvSpPr>
          <p:nvPr/>
        </p:nvSpPr>
        <p:spPr bwMode="auto">
          <a:xfrm>
            <a:off x="152400" y="0"/>
            <a:ext cx="893445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-BÀI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: PHÁT SINH GIAO TỬ VÀ THỤ TINH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 flipH="1">
            <a:off x="1976438" y="135572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2890838" y="1393825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6762750" y="139382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7677150" y="1431925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033588" y="421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09588" y="4140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n</a:t>
            </a:r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228600" y="4632325"/>
            <a:ext cx="7970838" cy="1797050"/>
            <a:chOff x="144" y="2918"/>
            <a:chExt cx="5021" cy="1132"/>
          </a:xfrm>
        </p:grpSpPr>
        <p:sp>
          <p:nvSpPr>
            <p:cNvPr id="23638" name="Line 9"/>
            <p:cNvSpPr>
              <a:spLocks noChangeShapeType="1"/>
            </p:cNvSpPr>
            <p:nvPr/>
          </p:nvSpPr>
          <p:spPr bwMode="auto">
            <a:xfrm flipH="1">
              <a:off x="357" y="2918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Line 10"/>
            <p:cNvSpPr>
              <a:spLocks noChangeShapeType="1"/>
            </p:cNvSpPr>
            <p:nvPr/>
          </p:nvSpPr>
          <p:spPr bwMode="auto">
            <a:xfrm>
              <a:off x="657" y="2918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40" name="Group 11"/>
            <p:cNvGrpSpPr>
              <a:grpSpLocks/>
            </p:cNvGrpSpPr>
            <p:nvPr/>
          </p:nvGrpSpPr>
          <p:grpSpPr bwMode="auto">
            <a:xfrm>
              <a:off x="261" y="3398"/>
              <a:ext cx="173" cy="173"/>
              <a:chOff x="396" y="2460"/>
              <a:chExt cx="173" cy="173"/>
            </a:xfrm>
          </p:grpSpPr>
          <p:sp>
            <p:nvSpPr>
              <p:cNvPr id="23683" name="Oval 12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3684" name="Oval 13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grpSp>
          <p:nvGrpSpPr>
            <p:cNvPr id="23641" name="Group 14"/>
            <p:cNvGrpSpPr>
              <a:grpSpLocks/>
            </p:cNvGrpSpPr>
            <p:nvPr/>
          </p:nvGrpSpPr>
          <p:grpSpPr bwMode="auto">
            <a:xfrm>
              <a:off x="1149" y="3350"/>
              <a:ext cx="173" cy="173"/>
              <a:chOff x="396" y="2460"/>
              <a:chExt cx="173" cy="173"/>
            </a:xfrm>
          </p:grpSpPr>
          <p:sp>
            <p:nvSpPr>
              <p:cNvPr id="23681" name="Oval 15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3682" name="Oval 16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3642" name="Line 17"/>
            <p:cNvSpPr>
              <a:spLocks noChangeShapeType="1"/>
            </p:cNvSpPr>
            <p:nvPr/>
          </p:nvSpPr>
          <p:spPr bwMode="auto">
            <a:xfrm flipH="1">
              <a:off x="1269" y="3014"/>
              <a:ext cx="204" cy="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43" name="Group 18"/>
            <p:cNvGrpSpPr>
              <a:grpSpLocks/>
            </p:cNvGrpSpPr>
            <p:nvPr/>
          </p:nvGrpSpPr>
          <p:grpSpPr bwMode="auto">
            <a:xfrm>
              <a:off x="741" y="3374"/>
              <a:ext cx="173" cy="173"/>
              <a:chOff x="396" y="2460"/>
              <a:chExt cx="173" cy="173"/>
            </a:xfrm>
          </p:grpSpPr>
          <p:sp>
            <p:nvSpPr>
              <p:cNvPr id="23679" name="Oval 19" descr="Stationery"/>
              <p:cNvSpPr>
                <a:spLocks noChangeArrowheads="1"/>
              </p:cNvSpPr>
              <p:nvPr/>
            </p:nvSpPr>
            <p:spPr bwMode="auto">
              <a:xfrm>
                <a:off x="396" y="2460"/>
                <a:ext cx="173" cy="173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3680" name="Oval 20"/>
              <p:cNvSpPr>
                <a:spLocks noChangeArrowheads="1"/>
              </p:cNvSpPr>
              <p:nvPr/>
            </p:nvSpPr>
            <p:spPr bwMode="auto">
              <a:xfrm>
                <a:off x="444" y="2508"/>
                <a:ext cx="72" cy="7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grpSp>
          <p:nvGrpSpPr>
            <p:cNvPr id="23644" name="Group 21"/>
            <p:cNvGrpSpPr>
              <a:grpSpLocks/>
            </p:cNvGrpSpPr>
            <p:nvPr/>
          </p:nvGrpSpPr>
          <p:grpSpPr bwMode="auto">
            <a:xfrm>
              <a:off x="1797" y="3110"/>
              <a:ext cx="555" cy="528"/>
              <a:chOff x="1632" y="1584"/>
              <a:chExt cx="576" cy="576"/>
            </a:xfrm>
          </p:grpSpPr>
          <p:sp>
            <p:nvSpPr>
              <p:cNvPr id="23677" name="Oval 22" descr="Stationery"/>
              <p:cNvSpPr>
                <a:spLocks noChangeArrowheads="1"/>
              </p:cNvSpPr>
              <p:nvPr/>
            </p:nvSpPr>
            <p:spPr bwMode="auto">
              <a:xfrm>
                <a:off x="1632" y="1584"/>
                <a:ext cx="576" cy="576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3678" name="Oval 23"/>
              <p:cNvSpPr>
                <a:spLocks noChangeArrowheads="1"/>
              </p:cNvSpPr>
              <p:nvPr/>
            </p:nvSpPr>
            <p:spPr bwMode="auto">
              <a:xfrm>
                <a:off x="1848" y="18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23645" name="Line 24"/>
            <p:cNvSpPr>
              <a:spLocks noChangeShapeType="1"/>
            </p:cNvSpPr>
            <p:nvPr/>
          </p:nvSpPr>
          <p:spPr bwMode="auto">
            <a:xfrm>
              <a:off x="1761" y="299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46" name="Group 25"/>
            <p:cNvGrpSpPr>
              <a:grpSpLocks/>
            </p:cNvGrpSpPr>
            <p:nvPr/>
          </p:nvGrpSpPr>
          <p:grpSpPr bwMode="auto">
            <a:xfrm>
              <a:off x="3924" y="3244"/>
              <a:ext cx="126" cy="552"/>
              <a:chOff x="2928" y="2784"/>
              <a:chExt cx="126" cy="552"/>
            </a:xfrm>
          </p:grpSpPr>
          <p:grpSp>
            <p:nvGrpSpPr>
              <p:cNvPr id="23673" name="Group 26"/>
              <p:cNvGrpSpPr>
                <a:grpSpLocks/>
              </p:cNvGrpSpPr>
              <p:nvPr/>
            </p:nvGrpSpPr>
            <p:grpSpPr bwMode="auto">
              <a:xfrm>
                <a:off x="2928" y="2784"/>
                <a:ext cx="115" cy="173"/>
                <a:chOff x="396" y="2460"/>
                <a:chExt cx="173" cy="173"/>
              </a:xfrm>
            </p:grpSpPr>
            <p:sp>
              <p:nvSpPr>
                <p:cNvPr id="23675" name="Oval 27" descr="Stationery"/>
                <p:cNvSpPr>
                  <a:spLocks noChangeArrowheads="1"/>
                </p:cNvSpPr>
                <p:nvPr/>
              </p:nvSpPr>
              <p:spPr bwMode="auto">
                <a:xfrm>
                  <a:off x="396" y="2460"/>
                  <a:ext cx="173" cy="173"/>
                </a:xfrm>
                <a:prstGeom prst="ellips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2"/>
                        <a:srcRect/>
                        <a:tile tx="0" ty="0" sx="100000" sy="100000" flip="none" algn="tl"/>
                      </a:blip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algn="ctr" eaLnBrk="1" hangingPunct="1"/>
                  <a:endParaRPr lang="vi-VN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676" name="Oval 28"/>
                <p:cNvSpPr>
                  <a:spLocks noChangeArrowheads="1"/>
                </p:cNvSpPr>
                <p:nvPr/>
              </p:nvSpPr>
              <p:spPr bwMode="auto">
                <a:xfrm>
                  <a:off x="444" y="2508"/>
                  <a:ext cx="72" cy="7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</p:grpSp>
          <p:sp>
            <p:nvSpPr>
              <p:cNvPr id="23674" name="Freeform 29"/>
              <p:cNvSpPr>
                <a:spLocks/>
              </p:cNvSpPr>
              <p:nvPr/>
            </p:nvSpPr>
            <p:spPr bwMode="auto">
              <a:xfrm>
                <a:off x="2959" y="2964"/>
                <a:ext cx="95" cy="372"/>
              </a:xfrm>
              <a:custGeom>
                <a:avLst/>
                <a:gdLst>
                  <a:gd name="T0" fmla="*/ 39 w 95"/>
                  <a:gd name="T1" fmla="*/ 0 h 372"/>
                  <a:gd name="T2" fmla="*/ 89 w 95"/>
                  <a:gd name="T3" fmla="*/ 72 h 372"/>
                  <a:gd name="T4" fmla="*/ 5 w 95"/>
                  <a:gd name="T5" fmla="*/ 156 h 372"/>
                  <a:gd name="T6" fmla="*/ 60 w 95"/>
                  <a:gd name="T7" fmla="*/ 242 h 372"/>
                  <a:gd name="T8" fmla="*/ 18 w 95"/>
                  <a:gd name="T9" fmla="*/ 345 h 372"/>
                  <a:gd name="T10" fmla="*/ 17 w 95"/>
                  <a:gd name="T11" fmla="*/ 372 h 3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5" h="372">
                    <a:moveTo>
                      <a:pt x="39" y="0"/>
                    </a:moveTo>
                    <a:cubicBezTo>
                      <a:pt x="47" y="12"/>
                      <a:pt x="95" y="46"/>
                      <a:pt x="89" y="72"/>
                    </a:cubicBezTo>
                    <a:cubicBezTo>
                      <a:pt x="83" y="98"/>
                      <a:pt x="10" y="128"/>
                      <a:pt x="5" y="156"/>
                    </a:cubicBezTo>
                    <a:cubicBezTo>
                      <a:pt x="0" y="184"/>
                      <a:pt x="58" y="211"/>
                      <a:pt x="60" y="242"/>
                    </a:cubicBezTo>
                    <a:cubicBezTo>
                      <a:pt x="62" y="273"/>
                      <a:pt x="25" y="324"/>
                      <a:pt x="18" y="345"/>
                    </a:cubicBezTo>
                    <a:cubicBezTo>
                      <a:pt x="11" y="366"/>
                      <a:pt x="17" y="367"/>
                      <a:pt x="17" y="37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47" name="Group 30"/>
            <p:cNvGrpSpPr>
              <a:grpSpLocks/>
            </p:cNvGrpSpPr>
            <p:nvPr/>
          </p:nvGrpSpPr>
          <p:grpSpPr bwMode="auto">
            <a:xfrm>
              <a:off x="3497" y="3244"/>
              <a:ext cx="126" cy="552"/>
              <a:chOff x="2928" y="2784"/>
              <a:chExt cx="126" cy="552"/>
            </a:xfrm>
          </p:grpSpPr>
          <p:grpSp>
            <p:nvGrpSpPr>
              <p:cNvPr id="23669" name="Group 31"/>
              <p:cNvGrpSpPr>
                <a:grpSpLocks/>
              </p:cNvGrpSpPr>
              <p:nvPr/>
            </p:nvGrpSpPr>
            <p:grpSpPr bwMode="auto">
              <a:xfrm>
                <a:off x="2928" y="2784"/>
                <a:ext cx="115" cy="173"/>
                <a:chOff x="396" y="2460"/>
                <a:chExt cx="173" cy="173"/>
              </a:xfrm>
            </p:grpSpPr>
            <p:sp>
              <p:nvSpPr>
                <p:cNvPr id="23671" name="Oval 32" descr="Stationery"/>
                <p:cNvSpPr>
                  <a:spLocks noChangeArrowheads="1"/>
                </p:cNvSpPr>
                <p:nvPr/>
              </p:nvSpPr>
              <p:spPr bwMode="auto">
                <a:xfrm>
                  <a:off x="396" y="2460"/>
                  <a:ext cx="173" cy="173"/>
                </a:xfrm>
                <a:prstGeom prst="ellips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2"/>
                        <a:srcRect/>
                        <a:tile tx="0" ty="0" sx="100000" sy="100000" flip="none" algn="tl"/>
                      </a:blip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3672" name="Oval 33"/>
                <p:cNvSpPr>
                  <a:spLocks noChangeArrowheads="1"/>
                </p:cNvSpPr>
                <p:nvPr/>
              </p:nvSpPr>
              <p:spPr bwMode="auto">
                <a:xfrm>
                  <a:off x="444" y="2508"/>
                  <a:ext cx="72" cy="7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</p:grpSp>
          <p:sp>
            <p:nvSpPr>
              <p:cNvPr id="23670" name="Freeform 34"/>
              <p:cNvSpPr>
                <a:spLocks/>
              </p:cNvSpPr>
              <p:nvPr/>
            </p:nvSpPr>
            <p:spPr bwMode="auto">
              <a:xfrm>
                <a:off x="2959" y="2964"/>
                <a:ext cx="95" cy="372"/>
              </a:xfrm>
              <a:custGeom>
                <a:avLst/>
                <a:gdLst>
                  <a:gd name="T0" fmla="*/ 39 w 95"/>
                  <a:gd name="T1" fmla="*/ 0 h 372"/>
                  <a:gd name="T2" fmla="*/ 89 w 95"/>
                  <a:gd name="T3" fmla="*/ 72 h 372"/>
                  <a:gd name="T4" fmla="*/ 5 w 95"/>
                  <a:gd name="T5" fmla="*/ 156 h 372"/>
                  <a:gd name="T6" fmla="*/ 60 w 95"/>
                  <a:gd name="T7" fmla="*/ 242 h 372"/>
                  <a:gd name="T8" fmla="*/ 18 w 95"/>
                  <a:gd name="T9" fmla="*/ 345 h 372"/>
                  <a:gd name="T10" fmla="*/ 17 w 95"/>
                  <a:gd name="T11" fmla="*/ 372 h 3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5" h="372">
                    <a:moveTo>
                      <a:pt x="39" y="0"/>
                    </a:moveTo>
                    <a:cubicBezTo>
                      <a:pt x="47" y="12"/>
                      <a:pt x="95" y="46"/>
                      <a:pt x="89" y="72"/>
                    </a:cubicBezTo>
                    <a:cubicBezTo>
                      <a:pt x="83" y="98"/>
                      <a:pt x="10" y="128"/>
                      <a:pt x="5" y="156"/>
                    </a:cubicBezTo>
                    <a:cubicBezTo>
                      <a:pt x="0" y="184"/>
                      <a:pt x="58" y="211"/>
                      <a:pt x="60" y="242"/>
                    </a:cubicBezTo>
                    <a:cubicBezTo>
                      <a:pt x="62" y="273"/>
                      <a:pt x="25" y="324"/>
                      <a:pt x="18" y="345"/>
                    </a:cubicBezTo>
                    <a:cubicBezTo>
                      <a:pt x="11" y="366"/>
                      <a:pt x="17" y="367"/>
                      <a:pt x="17" y="37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48" name="Group 35"/>
            <p:cNvGrpSpPr>
              <a:grpSpLocks/>
            </p:cNvGrpSpPr>
            <p:nvPr/>
          </p:nvGrpSpPr>
          <p:grpSpPr bwMode="auto">
            <a:xfrm>
              <a:off x="4655" y="3244"/>
              <a:ext cx="126" cy="552"/>
              <a:chOff x="2928" y="2784"/>
              <a:chExt cx="126" cy="552"/>
            </a:xfrm>
          </p:grpSpPr>
          <p:grpSp>
            <p:nvGrpSpPr>
              <p:cNvPr id="23665" name="Group 36"/>
              <p:cNvGrpSpPr>
                <a:grpSpLocks/>
              </p:cNvGrpSpPr>
              <p:nvPr/>
            </p:nvGrpSpPr>
            <p:grpSpPr bwMode="auto">
              <a:xfrm>
                <a:off x="2928" y="2784"/>
                <a:ext cx="115" cy="173"/>
                <a:chOff x="396" y="2460"/>
                <a:chExt cx="173" cy="173"/>
              </a:xfrm>
            </p:grpSpPr>
            <p:sp>
              <p:nvSpPr>
                <p:cNvPr id="23667" name="Oval 37" descr="Stationery"/>
                <p:cNvSpPr>
                  <a:spLocks noChangeArrowheads="1"/>
                </p:cNvSpPr>
                <p:nvPr/>
              </p:nvSpPr>
              <p:spPr bwMode="auto">
                <a:xfrm>
                  <a:off x="396" y="2460"/>
                  <a:ext cx="173" cy="173"/>
                </a:xfrm>
                <a:prstGeom prst="ellips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2"/>
                        <a:srcRect/>
                        <a:tile tx="0" ty="0" sx="100000" sy="100000" flip="none" algn="tl"/>
                      </a:blip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3668" name="Oval 38"/>
                <p:cNvSpPr>
                  <a:spLocks noChangeArrowheads="1"/>
                </p:cNvSpPr>
                <p:nvPr/>
              </p:nvSpPr>
              <p:spPr bwMode="auto">
                <a:xfrm>
                  <a:off x="444" y="2508"/>
                  <a:ext cx="72" cy="7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</p:grpSp>
          <p:sp>
            <p:nvSpPr>
              <p:cNvPr id="23666" name="Freeform 39"/>
              <p:cNvSpPr>
                <a:spLocks/>
              </p:cNvSpPr>
              <p:nvPr/>
            </p:nvSpPr>
            <p:spPr bwMode="auto">
              <a:xfrm>
                <a:off x="2959" y="2964"/>
                <a:ext cx="95" cy="372"/>
              </a:xfrm>
              <a:custGeom>
                <a:avLst/>
                <a:gdLst>
                  <a:gd name="T0" fmla="*/ 39 w 95"/>
                  <a:gd name="T1" fmla="*/ 0 h 372"/>
                  <a:gd name="T2" fmla="*/ 89 w 95"/>
                  <a:gd name="T3" fmla="*/ 72 h 372"/>
                  <a:gd name="T4" fmla="*/ 5 w 95"/>
                  <a:gd name="T5" fmla="*/ 156 h 372"/>
                  <a:gd name="T6" fmla="*/ 60 w 95"/>
                  <a:gd name="T7" fmla="*/ 242 h 372"/>
                  <a:gd name="T8" fmla="*/ 18 w 95"/>
                  <a:gd name="T9" fmla="*/ 345 h 372"/>
                  <a:gd name="T10" fmla="*/ 17 w 95"/>
                  <a:gd name="T11" fmla="*/ 372 h 3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5" h="372">
                    <a:moveTo>
                      <a:pt x="39" y="0"/>
                    </a:moveTo>
                    <a:cubicBezTo>
                      <a:pt x="47" y="12"/>
                      <a:pt x="95" y="46"/>
                      <a:pt x="89" y="72"/>
                    </a:cubicBezTo>
                    <a:cubicBezTo>
                      <a:pt x="83" y="98"/>
                      <a:pt x="10" y="128"/>
                      <a:pt x="5" y="156"/>
                    </a:cubicBezTo>
                    <a:cubicBezTo>
                      <a:pt x="0" y="184"/>
                      <a:pt x="58" y="211"/>
                      <a:pt x="60" y="242"/>
                    </a:cubicBezTo>
                    <a:cubicBezTo>
                      <a:pt x="62" y="273"/>
                      <a:pt x="25" y="324"/>
                      <a:pt x="18" y="345"/>
                    </a:cubicBezTo>
                    <a:cubicBezTo>
                      <a:pt x="11" y="366"/>
                      <a:pt x="17" y="367"/>
                      <a:pt x="17" y="37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49" name="Group 40"/>
            <p:cNvGrpSpPr>
              <a:grpSpLocks/>
            </p:cNvGrpSpPr>
            <p:nvPr/>
          </p:nvGrpSpPr>
          <p:grpSpPr bwMode="auto">
            <a:xfrm>
              <a:off x="5039" y="3244"/>
              <a:ext cx="126" cy="552"/>
              <a:chOff x="2928" y="2784"/>
              <a:chExt cx="126" cy="552"/>
            </a:xfrm>
          </p:grpSpPr>
          <p:grpSp>
            <p:nvGrpSpPr>
              <p:cNvPr id="23661" name="Group 41"/>
              <p:cNvGrpSpPr>
                <a:grpSpLocks/>
              </p:cNvGrpSpPr>
              <p:nvPr/>
            </p:nvGrpSpPr>
            <p:grpSpPr bwMode="auto">
              <a:xfrm>
                <a:off x="2928" y="2784"/>
                <a:ext cx="115" cy="173"/>
                <a:chOff x="396" y="2460"/>
                <a:chExt cx="173" cy="173"/>
              </a:xfrm>
            </p:grpSpPr>
            <p:sp>
              <p:nvSpPr>
                <p:cNvPr id="23663" name="Oval 42" descr="Stationery"/>
                <p:cNvSpPr>
                  <a:spLocks noChangeArrowheads="1"/>
                </p:cNvSpPr>
                <p:nvPr/>
              </p:nvSpPr>
              <p:spPr bwMode="auto">
                <a:xfrm>
                  <a:off x="396" y="2460"/>
                  <a:ext cx="173" cy="173"/>
                </a:xfrm>
                <a:prstGeom prst="ellips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2"/>
                        <a:srcRect/>
                        <a:tile tx="0" ty="0" sx="100000" sy="100000" flip="none" algn="tl"/>
                      </a:blip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  <p:sp>
              <p:nvSpPr>
                <p:cNvPr id="23664" name="Oval 43"/>
                <p:cNvSpPr>
                  <a:spLocks noChangeArrowheads="1"/>
                </p:cNvSpPr>
                <p:nvPr/>
              </p:nvSpPr>
              <p:spPr bwMode="auto">
                <a:xfrm>
                  <a:off x="444" y="2508"/>
                  <a:ext cx="72" cy="72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.VnTime" panose="020B7200000000000000" pitchFamily="34" charset="0"/>
                    </a:defRPr>
                  </a:lvl9pPr>
                </a:lstStyle>
                <a:p>
                  <a:pPr eaLnBrk="1" hangingPunct="1"/>
                  <a:endParaRPr lang="en-US"/>
                </a:p>
              </p:txBody>
            </p:sp>
          </p:grpSp>
          <p:sp>
            <p:nvSpPr>
              <p:cNvPr id="23662" name="Freeform 44"/>
              <p:cNvSpPr>
                <a:spLocks/>
              </p:cNvSpPr>
              <p:nvPr/>
            </p:nvSpPr>
            <p:spPr bwMode="auto">
              <a:xfrm>
                <a:off x="2959" y="2964"/>
                <a:ext cx="95" cy="372"/>
              </a:xfrm>
              <a:custGeom>
                <a:avLst/>
                <a:gdLst>
                  <a:gd name="T0" fmla="*/ 39 w 95"/>
                  <a:gd name="T1" fmla="*/ 0 h 372"/>
                  <a:gd name="T2" fmla="*/ 89 w 95"/>
                  <a:gd name="T3" fmla="*/ 72 h 372"/>
                  <a:gd name="T4" fmla="*/ 5 w 95"/>
                  <a:gd name="T5" fmla="*/ 156 h 372"/>
                  <a:gd name="T6" fmla="*/ 60 w 95"/>
                  <a:gd name="T7" fmla="*/ 242 h 372"/>
                  <a:gd name="T8" fmla="*/ 18 w 95"/>
                  <a:gd name="T9" fmla="*/ 345 h 372"/>
                  <a:gd name="T10" fmla="*/ 17 w 95"/>
                  <a:gd name="T11" fmla="*/ 372 h 3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5" h="372">
                    <a:moveTo>
                      <a:pt x="39" y="0"/>
                    </a:moveTo>
                    <a:cubicBezTo>
                      <a:pt x="47" y="12"/>
                      <a:pt x="95" y="46"/>
                      <a:pt x="89" y="72"/>
                    </a:cubicBezTo>
                    <a:cubicBezTo>
                      <a:pt x="83" y="98"/>
                      <a:pt x="10" y="128"/>
                      <a:pt x="5" y="156"/>
                    </a:cubicBezTo>
                    <a:cubicBezTo>
                      <a:pt x="0" y="184"/>
                      <a:pt x="58" y="211"/>
                      <a:pt x="60" y="242"/>
                    </a:cubicBezTo>
                    <a:cubicBezTo>
                      <a:pt x="62" y="273"/>
                      <a:pt x="25" y="324"/>
                      <a:pt x="18" y="345"/>
                    </a:cubicBezTo>
                    <a:cubicBezTo>
                      <a:pt x="11" y="366"/>
                      <a:pt x="17" y="367"/>
                      <a:pt x="17" y="37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50" name="Text Box 45"/>
            <p:cNvSpPr txBox="1">
              <a:spLocks noChangeArrowheads="1"/>
            </p:cNvSpPr>
            <p:nvPr/>
          </p:nvSpPr>
          <p:spPr bwMode="auto">
            <a:xfrm>
              <a:off x="1592" y="328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3651" name="Text Box 46"/>
            <p:cNvSpPr txBox="1">
              <a:spLocks noChangeArrowheads="1"/>
            </p:cNvSpPr>
            <p:nvPr/>
          </p:nvSpPr>
          <p:spPr bwMode="auto">
            <a:xfrm>
              <a:off x="981" y="3297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3652" name="Text Box 47"/>
            <p:cNvSpPr txBox="1">
              <a:spLocks noChangeArrowheads="1"/>
            </p:cNvSpPr>
            <p:nvPr/>
          </p:nvSpPr>
          <p:spPr bwMode="auto">
            <a:xfrm>
              <a:off x="549" y="330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3653" name="Text Box 48"/>
            <p:cNvSpPr txBox="1">
              <a:spLocks noChangeArrowheads="1"/>
            </p:cNvSpPr>
            <p:nvPr/>
          </p:nvSpPr>
          <p:spPr bwMode="auto">
            <a:xfrm>
              <a:off x="144" y="321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3654" name="Text Box 49"/>
            <p:cNvSpPr txBox="1">
              <a:spLocks noChangeArrowheads="1"/>
            </p:cNvSpPr>
            <p:nvPr/>
          </p:nvSpPr>
          <p:spPr bwMode="auto">
            <a:xfrm>
              <a:off x="3257" y="315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3655" name="Text Box 50"/>
            <p:cNvSpPr txBox="1">
              <a:spLocks noChangeArrowheads="1"/>
            </p:cNvSpPr>
            <p:nvPr/>
          </p:nvSpPr>
          <p:spPr bwMode="auto">
            <a:xfrm>
              <a:off x="4868" y="315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3656" name="Text Box 51"/>
            <p:cNvSpPr txBox="1">
              <a:spLocks noChangeArrowheads="1"/>
            </p:cNvSpPr>
            <p:nvPr/>
          </p:nvSpPr>
          <p:spPr bwMode="auto">
            <a:xfrm>
              <a:off x="4475" y="315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3657" name="Text Box 52"/>
            <p:cNvSpPr txBox="1">
              <a:spLocks noChangeArrowheads="1"/>
            </p:cNvSpPr>
            <p:nvPr/>
          </p:nvSpPr>
          <p:spPr bwMode="auto">
            <a:xfrm>
              <a:off x="3744" y="315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3658" name="Text Box 53"/>
            <p:cNvSpPr txBox="1">
              <a:spLocks noChangeArrowheads="1"/>
            </p:cNvSpPr>
            <p:nvPr/>
          </p:nvSpPr>
          <p:spPr bwMode="auto">
            <a:xfrm>
              <a:off x="3936" y="3762"/>
              <a:ext cx="10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 b="1"/>
                <a:t>Tinh trïng</a:t>
              </a:r>
            </a:p>
          </p:txBody>
        </p:sp>
        <p:sp>
          <p:nvSpPr>
            <p:cNvPr id="23659" name="Text Box 54"/>
            <p:cNvSpPr txBox="1">
              <a:spLocks noChangeArrowheads="1"/>
            </p:cNvSpPr>
            <p:nvPr/>
          </p:nvSpPr>
          <p:spPr bwMode="auto">
            <a:xfrm>
              <a:off x="2160" y="3618"/>
              <a:ext cx="6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 b="1"/>
                <a:t>Trøng</a:t>
              </a:r>
            </a:p>
          </p:txBody>
        </p:sp>
        <p:sp>
          <p:nvSpPr>
            <p:cNvPr id="23660" name="Text Box 55"/>
            <p:cNvSpPr txBox="1">
              <a:spLocks noChangeArrowheads="1"/>
            </p:cNvSpPr>
            <p:nvPr/>
          </p:nvSpPr>
          <p:spPr bwMode="auto">
            <a:xfrm>
              <a:off x="453" y="3641"/>
              <a:ext cx="13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r>
                <a:rPr lang="en-US" sz="2400" b="1"/>
                <a:t>ThÓ cùc thø hai</a:t>
              </a:r>
            </a:p>
          </p:txBody>
        </p:sp>
      </p:grpSp>
      <p:sp>
        <p:nvSpPr>
          <p:cNvPr id="55352" name="Line 56"/>
          <p:cNvSpPr>
            <a:spLocks noChangeShapeType="1"/>
          </p:cNvSpPr>
          <p:nvPr/>
        </p:nvSpPr>
        <p:spPr bwMode="auto">
          <a:xfrm flipH="1">
            <a:off x="7485063" y="4708525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3" name="Line 57"/>
          <p:cNvSpPr>
            <a:spLocks noChangeShapeType="1"/>
          </p:cNvSpPr>
          <p:nvPr/>
        </p:nvSpPr>
        <p:spPr bwMode="auto">
          <a:xfrm flipH="1">
            <a:off x="5638800" y="4708525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>
            <a:off x="6019800" y="471487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5" name="Line 59"/>
          <p:cNvSpPr>
            <a:spLocks noChangeShapeType="1"/>
          </p:cNvSpPr>
          <p:nvPr/>
        </p:nvSpPr>
        <p:spPr bwMode="auto">
          <a:xfrm>
            <a:off x="7921625" y="46609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5" name="Group 60"/>
          <p:cNvGrpSpPr>
            <a:grpSpLocks/>
          </p:cNvGrpSpPr>
          <p:nvPr/>
        </p:nvGrpSpPr>
        <p:grpSpPr bwMode="auto">
          <a:xfrm>
            <a:off x="3195638" y="1774825"/>
            <a:ext cx="457200" cy="457200"/>
            <a:chOff x="1632" y="1584"/>
            <a:chExt cx="576" cy="576"/>
          </a:xfrm>
        </p:grpSpPr>
        <p:sp>
          <p:nvSpPr>
            <p:cNvPr id="23636" name="Oval 61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37" name="Oval 62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23566" name="Group 63"/>
          <p:cNvGrpSpPr>
            <a:grpSpLocks/>
          </p:cNvGrpSpPr>
          <p:nvPr/>
        </p:nvGrpSpPr>
        <p:grpSpPr bwMode="auto">
          <a:xfrm>
            <a:off x="1595438" y="1851025"/>
            <a:ext cx="457200" cy="457200"/>
            <a:chOff x="1632" y="1584"/>
            <a:chExt cx="576" cy="576"/>
          </a:xfrm>
        </p:grpSpPr>
        <p:sp>
          <p:nvSpPr>
            <p:cNvPr id="23634" name="Oval 64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35" name="Oval 65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3567" name="Line 66"/>
          <p:cNvSpPr>
            <a:spLocks noChangeShapeType="1"/>
          </p:cNvSpPr>
          <p:nvPr/>
        </p:nvSpPr>
        <p:spPr bwMode="auto">
          <a:xfrm flipH="1">
            <a:off x="1747838" y="23844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8" name="Group 67"/>
          <p:cNvGrpSpPr>
            <a:grpSpLocks/>
          </p:cNvGrpSpPr>
          <p:nvPr/>
        </p:nvGrpSpPr>
        <p:grpSpPr bwMode="auto">
          <a:xfrm>
            <a:off x="1519238" y="3127375"/>
            <a:ext cx="457200" cy="457200"/>
            <a:chOff x="1632" y="1584"/>
            <a:chExt cx="576" cy="576"/>
          </a:xfrm>
        </p:grpSpPr>
        <p:sp>
          <p:nvSpPr>
            <p:cNvPr id="23632" name="Oval 68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33" name="Oval 69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23569" name="Group 70"/>
          <p:cNvGrpSpPr>
            <a:grpSpLocks/>
          </p:cNvGrpSpPr>
          <p:nvPr/>
        </p:nvGrpSpPr>
        <p:grpSpPr bwMode="auto">
          <a:xfrm>
            <a:off x="7981950" y="1812925"/>
            <a:ext cx="457200" cy="457200"/>
            <a:chOff x="1632" y="1584"/>
            <a:chExt cx="576" cy="576"/>
          </a:xfrm>
        </p:grpSpPr>
        <p:sp>
          <p:nvSpPr>
            <p:cNvPr id="23630" name="Oval 71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31" name="Oval 72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23570" name="Group 73"/>
          <p:cNvGrpSpPr>
            <a:grpSpLocks/>
          </p:cNvGrpSpPr>
          <p:nvPr/>
        </p:nvGrpSpPr>
        <p:grpSpPr bwMode="auto">
          <a:xfrm>
            <a:off x="6381750" y="1889125"/>
            <a:ext cx="457200" cy="457200"/>
            <a:chOff x="1632" y="1584"/>
            <a:chExt cx="576" cy="576"/>
          </a:xfrm>
        </p:grpSpPr>
        <p:sp>
          <p:nvSpPr>
            <p:cNvPr id="23628" name="Oval 74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29" name="Oval 75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3571" name="Line 76"/>
          <p:cNvSpPr>
            <a:spLocks noChangeShapeType="1"/>
          </p:cNvSpPr>
          <p:nvPr/>
        </p:nvSpPr>
        <p:spPr bwMode="auto">
          <a:xfrm flipH="1">
            <a:off x="6534150" y="24225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2" name="Group 77"/>
          <p:cNvGrpSpPr>
            <a:grpSpLocks/>
          </p:cNvGrpSpPr>
          <p:nvPr/>
        </p:nvGrpSpPr>
        <p:grpSpPr bwMode="auto">
          <a:xfrm>
            <a:off x="6305550" y="3165475"/>
            <a:ext cx="457200" cy="457200"/>
            <a:chOff x="1632" y="1584"/>
            <a:chExt cx="576" cy="576"/>
          </a:xfrm>
        </p:grpSpPr>
        <p:sp>
          <p:nvSpPr>
            <p:cNvPr id="23626" name="Oval 78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27" name="Oval 79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3573" name="Line 80"/>
          <p:cNvSpPr>
            <a:spLocks noChangeShapeType="1"/>
          </p:cNvSpPr>
          <p:nvPr/>
        </p:nvSpPr>
        <p:spPr bwMode="auto">
          <a:xfrm flipH="1">
            <a:off x="1062038" y="3603625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81"/>
          <p:cNvSpPr>
            <a:spLocks noChangeShapeType="1"/>
          </p:cNvSpPr>
          <p:nvPr/>
        </p:nvSpPr>
        <p:spPr bwMode="auto">
          <a:xfrm>
            <a:off x="1900238" y="3603625"/>
            <a:ext cx="49530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5" name="Group 82"/>
          <p:cNvGrpSpPr>
            <a:grpSpLocks/>
          </p:cNvGrpSpPr>
          <p:nvPr/>
        </p:nvGrpSpPr>
        <p:grpSpPr bwMode="auto">
          <a:xfrm>
            <a:off x="2319338" y="4098925"/>
            <a:ext cx="609600" cy="685800"/>
            <a:chOff x="1632" y="1584"/>
            <a:chExt cx="576" cy="576"/>
          </a:xfrm>
        </p:grpSpPr>
        <p:sp>
          <p:nvSpPr>
            <p:cNvPr id="23624" name="Oval 83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25" name="Oval 84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23576" name="Group 85"/>
          <p:cNvGrpSpPr>
            <a:grpSpLocks/>
          </p:cNvGrpSpPr>
          <p:nvPr/>
        </p:nvGrpSpPr>
        <p:grpSpPr bwMode="auto">
          <a:xfrm>
            <a:off x="814388" y="4346575"/>
            <a:ext cx="274637" cy="274638"/>
            <a:chOff x="396" y="2460"/>
            <a:chExt cx="173" cy="173"/>
          </a:xfrm>
        </p:grpSpPr>
        <p:sp>
          <p:nvSpPr>
            <p:cNvPr id="23622" name="Oval 86" descr="Stationery"/>
            <p:cNvSpPr>
              <a:spLocks noChangeArrowheads="1"/>
            </p:cNvSpPr>
            <p:nvPr/>
          </p:nvSpPr>
          <p:spPr bwMode="auto">
            <a:xfrm>
              <a:off x="396" y="2460"/>
              <a:ext cx="173" cy="173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23" name="Oval 87"/>
            <p:cNvSpPr>
              <a:spLocks noChangeArrowheads="1"/>
            </p:cNvSpPr>
            <p:nvPr/>
          </p:nvSpPr>
          <p:spPr bwMode="auto">
            <a:xfrm>
              <a:off x="444" y="2508"/>
              <a:ext cx="72" cy="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3577" name="Line 88"/>
          <p:cNvSpPr>
            <a:spLocks noChangeShapeType="1"/>
          </p:cNvSpPr>
          <p:nvPr/>
        </p:nvSpPr>
        <p:spPr bwMode="auto">
          <a:xfrm flipH="1">
            <a:off x="6000750" y="3641725"/>
            <a:ext cx="3238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89"/>
          <p:cNvSpPr>
            <a:spLocks noChangeShapeType="1"/>
          </p:cNvSpPr>
          <p:nvPr/>
        </p:nvSpPr>
        <p:spPr bwMode="auto">
          <a:xfrm>
            <a:off x="6762750" y="3641725"/>
            <a:ext cx="6286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9" name="Group 90"/>
          <p:cNvGrpSpPr>
            <a:grpSpLocks/>
          </p:cNvGrpSpPr>
          <p:nvPr/>
        </p:nvGrpSpPr>
        <p:grpSpPr bwMode="auto">
          <a:xfrm>
            <a:off x="5695950" y="4175125"/>
            <a:ext cx="457200" cy="457200"/>
            <a:chOff x="1632" y="1584"/>
            <a:chExt cx="576" cy="576"/>
          </a:xfrm>
        </p:grpSpPr>
        <p:sp>
          <p:nvSpPr>
            <p:cNvPr id="23620" name="Oval 91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21" name="Oval 92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23580" name="Group 93"/>
          <p:cNvGrpSpPr>
            <a:grpSpLocks/>
          </p:cNvGrpSpPr>
          <p:nvPr/>
        </p:nvGrpSpPr>
        <p:grpSpPr bwMode="auto">
          <a:xfrm>
            <a:off x="7466013" y="4175125"/>
            <a:ext cx="457200" cy="457200"/>
            <a:chOff x="1632" y="1584"/>
            <a:chExt cx="576" cy="576"/>
          </a:xfrm>
        </p:grpSpPr>
        <p:sp>
          <p:nvSpPr>
            <p:cNvPr id="23618" name="Oval 94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19" name="Oval 95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3581" name="Text Box 96"/>
          <p:cNvSpPr txBox="1">
            <a:spLocks noChangeArrowheads="1"/>
          </p:cNvSpPr>
          <p:nvPr/>
        </p:nvSpPr>
        <p:spPr bwMode="auto">
          <a:xfrm>
            <a:off x="3625850" y="1828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2n</a:t>
            </a:r>
          </a:p>
        </p:txBody>
      </p:sp>
      <p:sp>
        <p:nvSpPr>
          <p:cNvPr id="23582" name="Text Box 97"/>
          <p:cNvSpPr txBox="1">
            <a:spLocks noChangeArrowheads="1"/>
          </p:cNvSpPr>
          <p:nvPr/>
        </p:nvSpPr>
        <p:spPr bwMode="auto">
          <a:xfrm>
            <a:off x="914400" y="1828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2n</a:t>
            </a:r>
          </a:p>
        </p:txBody>
      </p:sp>
      <p:sp>
        <p:nvSpPr>
          <p:cNvPr id="23583" name="Text Box 98"/>
          <p:cNvSpPr txBox="1">
            <a:spLocks noChangeArrowheads="1"/>
          </p:cNvSpPr>
          <p:nvPr/>
        </p:nvSpPr>
        <p:spPr bwMode="auto">
          <a:xfrm>
            <a:off x="1008063" y="3073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2n</a:t>
            </a:r>
          </a:p>
        </p:txBody>
      </p:sp>
      <p:sp>
        <p:nvSpPr>
          <p:cNvPr id="23584" name="Text Box 99"/>
          <p:cNvSpPr txBox="1">
            <a:spLocks noChangeArrowheads="1"/>
          </p:cNvSpPr>
          <p:nvPr/>
        </p:nvSpPr>
        <p:spPr bwMode="auto">
          <a:xfrm>
            <a:off x="5943600" y="1828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2n</a:t>
            </a:r>
          </a:p>
        </p:txBody>
      </p:sp>
      <p:sp>
        <p:nvSpPr>
          <p:cNvPr id="23585" name="Text Box 100"/>
          <p:cNvSpPr txBox="1">
            <a:spLocks noChangeArrowheads="1"/>
          </p:cNvSpPr>
          <p:nvPr/>
        </p:nvSpPr>
        <p:spPr bwMode="auto">
          <a:xfrm>
            <a:off x="8426450" y="1828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2n</a:t>
            </a:r>
          </a:p>
        </p:txBody>
      </p:sp>
      <p:sp>
        <p:nvSpPr>
          <p:cNvPr id="23586" name="Text Box 101"/>
          <p:cNvSpPr txBox="1">
            <a:spLocks noChangeArrowheads="1"/>
          </p:cNvSpPr>
          <p:nvPr/>
        </p:nvSpPr>
        <p:spPr bwMode="auto">
          <a:xfrm>
            <a:off x="5695950" y="3032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2n</a:t>
            </a:r>
          </a:p>
        </p:txBody>
      </p:sp>
      <p:sp>
        <p:nvSpPr>
          <p:cNvPr id="23587" name="Text Box 102"/>
          <p:cNvSpPr txBox="1">
            <a:spLocks noChangeArrowheads="1"/>
          </p:cNvSpPr>
          <p:nvPr/>
        </p:nvSpPr>
        <p:spPr bwMode="auto">
          <a:xfrm>
            <a:off x="1938338" y="3008313"/>
            <a:ext cx="1857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000" b="1"/>
              <a:t>No·n bµo bËc 1</a:t>
            </a:r>
          </a:p>
        </p:txBody>
      </p:sp>
      <p:sp>
        <p:nvSpPr>
          <p:cNvPr id="23588" name="Text Box 103"/>
          <p:cNvSpPr txBox="1">
            <a:spLocks noChangeArrowheads="1"/>
          </p:cNvSpPr>
          <p:nvPr/>
        </p:nvSpPr>
        <p:spPr bwMode="auto">
          <a:xfrm>
            <a:off x="6915150" y="3032125"/>
            <a:ext cx="192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000" b="1"/>
              <a:t>Tinh bµo bËc 1</a:t>
            </a:r>
          </a:p>
        </p:txBody>
      </p:sp>
      <p:sp>
        <p:nvSpPr>
          <p:cNvPr id="23589" name="Text Box 104"/>
          <p:cNvSpPr txBox="1">
            <a:spLocks noChangeArrowheads="1"/>
          </p:cNvSpPr>
          <p:nvPr/>
        </p:nvSpPr>
        <p:spPr bwMode="auto">
          <a:xfrm>
            <a:off x="2928938" y="38100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1800" b="1"/>
              <a:t>No·n bµo bËc 2</a:t>
            </a:r>
          </a:p>
        </p:txBody>
      </p:sp>
      <p:sp>
        <p:nvSpPr>
          <p:cNvPr id="23590" name="Text Box 105"/>
          <p:cNvSpPr txBox="1">
            <a:spLocks noChangeArrowheads="1"/>
          </p:cNvSpPr>
          <p:nvPr/>
        </p:nvSpPr>
        <p:spPr bwMode="auto">
          <a:xfrm>
            <a:off x="0" y="3702050"/>
            <a:ext cx="1176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1800" b="1"/>
              <a:t>ThÓ cùc thø nhÊt</a:t>
            </a:r>
          </a:p>
        </p:txBody>
      </p:sp>
      <p:grpSp>
        <p:nvGrpSpPr>
          <p:cNvPr id="23591" name="Group 106"/>
          <p:cNvGrpSpPr>
            <a:grpSpLocks/>
          </p:cNvGrpSpPr>
          <p:nvPr/>
        </p:nvGrpSpPr>
        <p:grpSpPr bwMode="auto">
          <a:xfrm>
            <a:off x="2433638" y="936625"/>
            <a:ext cx="457200" cy="457200"/>
            <a:chOff x="1632" y="1584"/>
            <a:chExt cx="576" cy="576"/>
          </a:xfrm>
        </p:grpSpPr>
        <p:sp>
          <p:nvSpPr>
            <p:cNvPr id="23616" name="Oval 107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17" name="Oval 108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3592" name="Text Box 109"/>
          <p:cNvSpPr txBox="1">
            <a:spLocks noChangeArrowheads="1"/>
          </p:cNvSpPr>
          <p:nvPr/>
        </p:nvSpPr>
        <p:spPr bwMode="auto">
          <a:xfrm>
            <a:off x="2819400" y="914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2n</a:t>
            </a:r>
          </a:p>
        </p:txBody>
      </p:sp>
      <p:grpSp>
        <p:nvGrpSpPr>
          <p:cNvPr id="23593" name="Group 110"/>
          <p:cNvGrpSpPr>
            <a:grpSpLocks/>
          </p:cNvGrpSpPr>
          <p:nvPr/>
        </p:nvGrpSpPr>
        <p:grpSpPr bwMode="auto">
          <a:xfrm>
            <a:off x="7219950" y="974725"/>
            <a:ext cx="457200" cy="457200"/>
            <a:chOff x="1632" y="1584"/>
            <a:chExt cx="576" cy="576"/>
          </a:xfrm>
        </p:grpSpPr>
        <p:sp>
          <p:nvSpPr>
            <p:cNvPr id="23614" name="Oval 111" descr="Stationery"/>
            <p:cNvSpPr>
              <a:spLocks noChangeArrowheads="1"/>
            </p:cNvSpPr>
            <p:nvPr/>
          </p:nvSpPr>
          <p:spPr bwMode="auto">
            <a:xfrm>
              <a:off x="1632" y="1584"/>
              <a:ext cx="576" cy="576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15" name="Oval 112"/>
            <p:cNvSpPr>
              <a:spLocks noChangeArrowheads="1"/>
            </p:cNvSpPr>
            <p:nvPr/>
          </p:nvSpPr>
          <p:spPr bwMode="auto">
            <a:xfrm>
              <a:off x="1848" y="18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3594" name="Text Box 113"/>
          <p:cNvSpPr txBox="1">
            <a:spLocks noChangeArrowheads="1"/>
          </p:cNvSpPr>
          <p:nvPr/>
        </p:nvSpPr>
        <p:spPr bwMode="auto">
          <a:xfrm>
            <a:off x="7696200" y="914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anose="02020603050405020304" pitchFamily="18" charset="0"/>
              </a:rPr>
              <a:t>2n</a:t>
            </a:r>
          </a:p>
        </p:txBody>
      </p:sp>
      <p:sp>
        <p:nvSpPr>
          <p:cNvPr id="23595" name="Text Box 114"/>
          <p:cNvSpPr txBox="1">
            <a:spLocks noChangeArrowheads="1"/>
          </p:cNvSpPr>
          <p:nvPr/>
        </p:nvSpPr>
        <p:spPr bwMode="auto">
          <a:xfrm>
            <a:off x="6773863" y="533400"/>
            <a:ext cx="160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 b="1"/>
              <a:t>Sù t¹o tinh</a:t>
            </a:r>
          </a:p>
        </p:txBody>
      </p:sp>
      <p:sp>
        <p:nvSpPr>
          <p:cNvPr id="23596" name="Text Box 115"/>
          <p:cNvSpPr txBox="1">
            <a:spLocks noChangeArrowheads="1"/>
          </p:cNvSpPr>
          <p:nvPr/>
        </p:nvSpPr>
        <p:spPr bwMode="auto">
          <a:xfrm>
            <a:off x="1930400" y="5334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 b="1"/>
              <a:t>Sù t¹o no·n</a:t>
            </a:r>
          </a:p>
        </p:txBody>
      </p:sp>
      <p:sp>
        <p:nvSpPr>
          <p:cNvPr id="23597" name="Text Box 116"/>
          <p:cNvSpPr txBox="1">
            <a:spLocks noChangeArrowheads="1"/>
          </p:cNvSpPr>
          <p:nvPr/>
        </p:nvSpPr>
        <p:spPr bwMode="auto">
          <a:xfrm>
            <a:off x="7010400" y="1600200"/>
            <a:ext cx="1120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000" b="1"/>
              <a:t>Tinh nguyªn bµo</a:t>
            </a:r>
          </a:p>
        </p:txBody>
      </p:sp>
      <p:sp>
        <p:nvSpPr>
          <p:cNvPr id="23598" name="Text Box 117"/>
          <p:cNvSpPr txBox="1">
            <a:spLocks noChangeArrowheads="1"/>
          </p:cNvSpPr>
          <p:nvPr/>
        </p:nvSpPr>
        <p:spPr bwMode="auto">
          <a:xfrm>
            <a:off x="2133600" y="1600200"/>
            <a:ext cx="99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000" b="1"/>
              <a:t>No·n nguyªn bµo</a:t>
            </a:r>
          </a:p>
        </p:txBody>
      </p:sp>
      <p:grpSp>
        <p:nvGrpSpPr>
          <p:cNvPr id="23599" name="Group 118"/>
          <p:cNvGrpSpPr>
            <a:grpSpLocks/>
          </p:cNvGrpSpPr>
          <p:nvPr/>
        </p:nvGrpSpPr>
        <p:grpSpPr bwMode="auto">
          <a:xfrm>
            <a:off x="4425950" y="884238"/>
            <a:ext cx="325438" cy="1095375"/>
            <a:chOff x="2723" y="279"/>
            <a:chExt cx="205" cy="690"/>
          </a:xfrm>
        </p:grpSpPr>
        <p:sp>
          <p:nvSpPr>
            <p:cNvPr id="23611" name="Line 119"/>
            <p:cNvSpPr>
              <a:spLocks noChangeShapeType="1"/>
            </p:cNvSpPr>
            <p:nvPr/>
          </p:nvSpPr>
          <p:spPr bwMode="auto">
            <a:xfrm>
              <a:off x="2832" y="28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120"/>
            <p:cNvSpPr>
              <a:spLocks noChangeShapeType="1"/>
            </p:cNvSpPr>
            <p:nvPr/>
          </p:nvSpPr>
          <p:spPr bwMode="auto">
            <a:xfrm>
              <a:off x="2723" y="27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Line 121"/>
            <p:cNvSpPr>
              <a:spLocks noChangeShapeType="1"/>
            </p:cNvSpPr>
            <p:nvPr/>
          </p:nvSpPr>
          <p:spPr bwMode="auto">
            <a:xfrm>
              <a:off x="2736" y="96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00" name="Text Box 122"/>
          <p:cNvSpPr txBox="1">
            <a:spLocks noChangeArrowheads="1"/>
          </p:cNvSpPr>
          <p:nvPr/>
        </p:nvSpPr>
        <p:spPr bwMode="auto">
          <a:xfrm>
            <a:off x="3657600" y="1219200"/>
            <a:ext cx="193198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Nguyªn ph©n</a:t>
            </a:r>
          </a:p>
        </p:txBody>
      </p:sp>
      <p:grpSp>
        <p:nvGrpSpPr>
          <p:cNvPr id="23601" name="Group 123"/>
          <p:cNvGrpSpPr>
            <a:grpSpLocks/>
          </p:cNvGrpSpPr>
          <p:nvPr/>
        </p:nvGrpSpPr>
        <p:grpSpPr bwMode="auto">
          <a:xfrm>
            <a:off x="4460875" y="3128963"/>
            <a:ext cx="290513" cy="2265362"/>
            <a:chOff x="2745" y="1693"/>
            <a:chExt cx="183" cy="1427"/>
          </a:xfrm>
        </p:grpSpPr>
        <p:sp>
          <p:nvSpPr>
            <p:cNvPr id="23607" name="Line 124"/>
            <p:cNvSpPr>
              <a:spLocks noChangeShapeType="1"/>
            </p:cNvSpPr>
            <p:nvPr/>
          </p:nvSpPr>
          <p:spPr bwMode="auto">
            <a:xfrm>
              <a:off x="2835" y="1699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Line 125"/>
            <p:cNvSpPr>
              <a:spLocks noChangeShapeType="1"/>
            </p:cNvSpPr>
            <p:nvPr/>
          </p:nvSpPr>
          <p:spPr bwMode="auto">
            <a:xfrm>
              <a:off x="2750" y="1693"/>
              <a:ext cx="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126"/>
            <p:cNvSpPr>
              <a:spLocks noChangeShapeType="1"/>
            </p:cNvSpPr>
            <p:nvPr/>
          </p:nvSpPr>
          <p:spPr bwMode="auto">
            <a:xfrm>
              <a:off x="2745" y="3120"/>
              <a:ext cx="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127"/>
            <p:cNvSpPr>
              <a:spLocks noChangeShapeType="1"/>
            </p:cNvSpPr>
            <p:nvPr/>
          </p:nvSpPr>
          <p:spPr bwMode="auto">
            <a:xfrm>
              <a:off x="2749" y="2352"/>
              <a:ext cx="1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02" name="Text Box 128"/>
          <p:cNvSpPr txBox="1">
            <a:spLocks noChangeArrowheads="1"/>
          </p:cNvSpPr>
          <p:nvPr/>
        </p:nvSpPr>
        <p:spPr bwMode="auto">
          <a:xfrm>
            <a:off x="6296025" y="39624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/>
            <a:r>
              <a:rPr lang="en-US" sz="1800" b="1"/>
              <a:t>Tinh bµo bËc 2</a:t>
            </a:r>
          </a:p>
        </p:txBody>
      </p:sp>
      <p:sp>
        <p:nvSpPr>
          <p:cNvPr id="23603" name="Text Box 129"/>
          <p:cNvSpPr txBox="1">
            <a:spLocks noChangeArrowheads="1"/>
          </p:cNvSpPr>
          <p:nvPr/>
        </p:nvSpPr>
        <p:spPr bwMode="auto">
          <a:xfrm>
            <a:off x="3657600" y="3429000"/>
            <a:ext cx="188753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Gi¶m ph©n 1</a:t>
            </a:r>
          </a:p>
        </p:txBody>
      </p:sp>
      <p:sp>
        <p:nvSpPr>
          <p:cNvPr id="55426" name="Text Box 130"/>
          <p:cNvSpPr txBox="1">
            <a:spLocks noChangeArrowheads="1"/>
          </p:cNvSpPr>
          <p:nvPr/>
        </p:nvSpPr>
        <p:spPr bwMode="auto">
          <a:xfrm>
            <a:off x="3657600" y="4495800"/>
            <a:ext cx="1887538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Gi¶m ph©n 2</a:t>
            </a:r>
          </a:p>
        </p:txBody>
      </p:sp>
      <p:sp>
        <p:nvSpPr>
          <p:cNvPr id="23605" name="Rectangle 131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086600"/>
          </a:xfrm>
        </p:spPr>
        <p:txBody>
          <a:bodyPr anchor="ctr"/>
          <a:lstStyle/>
          <a:p>
            <a:pPr eaLnBrk="1" hangingPunct="1"/>
            <a:r>
              <a:rPr lang="en-US" sz="4400" smtClean="0"/>
              <a:t>	</a:t>
            </a:r>
          </a:p>
        </p:txBody>
      </p:sp>
      <p:sp>
        <p:nvSpPr>
          <p:cNvPr id="55428" name="Text Box 132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B1AEF0"/>
              </a:gs>
              <a:gs pos="50000">
                <a:schemeClr val="bg1"/>
              </a:gs>
              <a:gs pos="100000">
                <a:srgbClr val="B1AEF0"/>
              </a:gs>
            </a:gsLst>
            <a:lin ang="540000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11 : PHÁT SINH GIAO TỬ VÀ THỤ TINH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/>
      <p:bldP spid="55299" grpId="0" animBg="1"/>
      <p:bldP spid="55300" grpId="0" animBg="1"/>
      <p:bldP spid="55301" grpId="0" animBg="1"/>
      <p:bldP spid="55302" grpId="0"/>
      <p:bldP spid="55303" grpId="0"/>
      <p:bldP spid="55352" grpId="0" animBg="1"/>
      <p:bldP spid="55353" grpId="0" animBg="1"/>
      <p:bldP spid="55354" grpId="0" animBg="1"/>
      <p:bldP spid="55355" grpId="0" animBg="1"/>
      <p:bldP spid="554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122238" y="479425"/>
            <a:ext cx="8915400" cy="0"/>
          </a:xfrm>
          <a:prstGeom prst="line">
            <a:avLst/>
          </a:prstGeom>
          <a:noFill/>
          <a:ln w="76200" cmpd="thickThin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0" y="549275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 dirty="0">
                <a:solidFill>
                  <a:srgbClr val="6600FF"/>
                </a:solidFill>
                <a:cs typeface="Arial" panose="020B0604020202020204" pitchFamily="34" charset="0"/>
              </a:rPr>
              <a:t>I. </a:t>
            </a:r>
            <a:r>
              <a:rPr lang="en-US" altLang="vi-VN" sz="2800" b="1" u="sng" dirty="0" err="1">
                <a:solidFill>
                  <a:srgbClr val="6600FF"/>
                </a:solidFill>
                <a:cs typeface="Arial" panose="020B0604020202020204" pitchFamily="34" charset="0"/>
              </a:rPr>
              <a:t>Sự</a:t>
            </a:r>
            <a:r>
              <a:rPr lang="en-US" altLang="vi-VN" sz="2800" b="1" u="sng" dirty="0">
                <a:solidFill>
                  <a:srgbClr val="6600FF"/>
                </a:solidFill>
                <a:cs typeface="Arial" panose="020B0604020202020204" pitchFamily="34" charset="0"/>
              </a:rPr>
              <a:t> </a:t>
            </a:r>
            <a:r>
              <a:rPr lang="en-US" altLang="vi-VN" sz="2800" b="1" u="sng" dirty="0" err="1">
                <a:solidFill>
                  <a:srgbClr val="6600FF"/>
                </a:solidFill>
                <a:cs typeface="Arial" panose="020B0604020202020204" pitchFamily="34" charset="0"/>
              </a:rPr>
              <a:t>phát</a:t>
            </a:r>
            <a:r>
              <a:rPr lang="en-US" altLang="vi-VN" sz="2800" b="1" u="sng" dirty="0">
                <a:solidFill>
                  <a:srgbClr val="6600FF"/>
                </a:solidFill>
                <a:cs typeface="Arial" panose="020B0604020202020204" pitchFamily="34" charset="0"/>
              </a:rPr>
              <a:t> </a:t>
            </a:r>
            <a:r>
              <a:rPr lang="en-US" altLang="vi-VN" sz="2800" b="1" u="sng" dirty="0" err="1">
                <a:solidFill>
                  <a:srgbClr val="6600FF"/>
                </a:solidFill>
                <a:cs typeface="Arial" panose="020B0604020202020204" pitchFamily="34" charset="0"/>
              </a:rPr>
              <a:t>sinh</a:t>
            </a:r>
            <a:r>
              <a:rPr lang="en-US" altLang="vi-VN" sz="2800" b="1" u="sng" dirty="0">
                <a:solidFill>
                  <a:srgbClr val="6600FF"/>
                </a:solidFill>
                <a:cs typeface="Arial" panose="020B0604020202020204" pitchFamily="34" charset="0"/>
              </a:rPr>
              <a:t> </a:t>
            </a:r>
            <a:r>
              <a:rPr lang="en-US" altLang="vi-VN" sz="2800" b="1" u="sng" dirty="0" err="1">
                <a:solidFill>
                  <a:srgbClr val="6600FF"/>
                </a:solidFill>
                <a:cs typeface="Arial" panose="020B0604020202020204" pitchFamily="34" charset="0"/>
              </a:rPr>
              <a:t>giao</a:t>
            </a:r>
            <a:r>
              <a:rPr lang="en-US" altLang="vi-VN" sz="2800" b="1" u="sng" dirty="0">
                <a:solidFill>
                  <a:srgbClr val="6600FF"/>
                </a:solidFill>
                <a:cs typeface="Arial" panose="020B0604020202020204" pitchFamily="34" charset="0"/>
              </a:rPr>
              <a:t> </a:t>
            </a:r>
            <a:r>
              <a:rPr lang="en-US" altLang="vi-VN" sz="2800" b="1" u="sng" dirty="0" err="1" smtClean="0">
                <a:solidFill>
                  <a:srgbClr val="6600FF"/>
                </a:solidFill>
                <a:cs typeface="Arial" panose="020B0604020202020204" pitchFamily="34" charset="0"/>
              </a:rPr>
              <a:t>tử</a:t>
            </a:r>
            <a:r>
              <a:rPr lang="en-US" altLang="vi-VN" sz="2800" b="1" u="sng" dirty="0">
                <a:solidFill>
                  <a:srgbClr val="6600FF"/>
                </a:solidFill>
                <a:cs typeface="Arial" panose="020B0604020202020204" pitchFamily="34" charset="0"/>
              </a:rPr>
              <a:t>:</a:t>
            </a:r>
            <a:endParaRPr lang="en-US" altLang="vi-VN" sz="2800" u="sng" dirty="0">
              <a:solidFill>
                <a:srgbClr val="6600FF"/>
              </a:solidFill>
              <a:cs typeface="Arial" panose="020B0604020202020204" pitchFamily="34" charset="0"/>
            </a:endParaRPr>
          </a:p>
        </p:txBody>
      </p:sp>
      <p:sp>
        <p:nvSpPr>
          <p:cNvPr id="24580" name="Text Box 10"/>
          <p:cNvSpPr txBox="1">
            <a:spLocks noChangeArrowheads="1"/>
          </p:cNvSpPr>
          <p:nvPr/>
        </p:nvSpPr>
        <p:spPr bwMode="auto">
          <a:xfrm>
            <a:off x="107950" y="19050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vi-VN" sz="2400" b="1">
              <a:solidFill>
                <a:srgbClr val="0066CC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1" name="Rectangle 1"/>
              <p:cNvSpPr>
                <a:spLocks noChangeArrowheads="1"/>
              </p:cNvSpPr>
              <p:nvPr/>
            </p:nvSpPr>
            <p:spPr bwMode="auto">
              <a:xfrm>
                <a:off x="-6927" y="1371600"/>
                <a:ext cx="8893175" cy="20156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 dirty="0" smtClean="0">
                    <a:solidFill>
                      <a:srgbClr val="FF33CC"/>
                    </a:solidFill>
                    <a:cs typeface="Arial" panose="020B0604020202020204" pitchFamily="34" charset="0"/>
                  </a:rPr>
                  <a:t>* Giao </a:t>
                </a:r>
                <a:r>
                  <a:rPr lang="en-US" sz="2400" b="1" dirty="0" err="1">
                    <a:solidFill>
                      <a:srgbClr val="FF33CC"/>
                    </a:solidFill>
                    <a:cs typeface="Arial" panose="020B0604020202020204" pitchFamily="34" charset="0"/>
                  </a:rPr>
                  <a:t>tử</a:t>
                </a:r>
                <a:r>
                  <a:rPr lang="en-US" sz="2400" b="1" dirty="0">
                    <a:solidFill>
                      <a:srgbClr val="FF33CC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33CC"/>
                    </a:solidFill>
                    <a:cs typeface="Arial" panose="020B0604020202020204" pitchFamily="34" charset="0"/>
                  </a:rPr>
                  <a:t>đực</a:t>
                </a:r>
                <a:r>
                  <a:rPr lang="en-US" sz="2400" b="1" dirty="0" smtClean="0">
                    <a:solidFill>
                      <a:srgbClr val="FF33CC"/>
                    </a:solidFill>
                    <a:cs typeface="Arial" panose="020B0604020202020204" pitchFamily="34" charset="0"/>
                  </a:rPr>
                  <a:t>: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Từ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tế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bào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mầm</a:t>
                </a:r>
                <a:r>
                  <a:rPr lang="en-US" sz="2400" dirty="0">
                    <a:cs typeface="Arial" panose="020B0604020202020204" pitchFamily="34" charset="0"/>
                  </a:rPr>
                  <a:t> (2n)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</m:t>
                        </m:r>
                      </m:e>
                    </m:groupChr>
                  </m:oMath>
                </a14:m>
                <a:r>
                  <a:rPr lang="en-US" sz="2400" dirty="0" smtClean="0">
                    <a:cs typeface="Arial" panose="020B0604020202020204" pitchFamily="34" charset="0"/>
                  </a:rPr>
                  <a:t> tinh </a:t>
                </a:r>
                <a:r>
                  <a:rPr lang="en-US" sz="2400" dirty="0" err="1">
                    <a:cs typeface="Arial" panose="020B0604020202020204" pitchFamily="34" charset="0"/>
                  </a:rPr>
                  <a:t>nguyên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bào</a:t>
                </a:r>
                <a:r>
                  <a:rPr lang="en-US" sz="2400" dirty="0" smtClean="0">
                    <a:cs typeface="Arial" panose="020B0604020202020204" pitchFamily="34" charset="0"/>
                  </a:rPr>
                  <a:t>(2n)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𝑡𝑟𝑖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</m:groupChr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2400" dirty="0" err="1" smtClean="0">
                    <a:cs typeface="Arial" panose="020B0604020202020204" pitchFamily="34" charset="0"/>
                  </a:rPr>
                  <a:t>tinh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bào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bậc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cs typeface="Arial" panose="020B0604020202020204" pitchFamily="34" charset="0"/>
                  </a:rPr>
                  <a:t>1(2n)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</m:t>
                        </m:r>
                      </m:e>
                    </m:groupChr>
                  </m:oMath>
                </a14:m>
                <a:r>
                  <a:rPr lang="en-US" sz="2400" dirty="0" smtClean="0">
                    <a:cs typeface="Arial" panose="020B0604020202020204" pitchFamily="34" charset="0"/>
                  </a:rPr>
                  <a:t>  2 </a:t>
                </a:r>
                <a:r>
                  <a:rPr lang="en-US" sz="2400" dirty="0" err="1">
                    <a:cs typeface="Arial" panose="020B0604020202020204" pitchFamily="34" charset="0"/>
                  </a:rPr>
                  <a:t>tinh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bào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bậc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cs typeface="Arial" panose="020B0604020202020204" pitchFamily="34" charset="0"/>
                  </a:rPr>
                  <a:t>2(n)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𝑃𝐼𝐼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</m:t>
                        </m:r>
                      </m:e>
                    </m:groupChr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</m:oMath>
                </a14:m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tạo</a:t>
                </a:r>
                <a:r>
                  <a:rPr lang="en-US" sz="2400" dirty="0">
                    <a:cs typeface="Arial" panose="020B0604020202020204" pitchFamily="34" charset="0"/>
                  </a:rPr>
                  <a:t> 4 </a:t>
                </a:r>
                <a:r>
                  <a:rPr lang="en-US" sz="2400" dirty="0" err="1">
                    <a:cs typeface="Arial" panose="020B0604020202020204" pitchFamily="34" charset="0"/>
                  </a:rPr>
                  <a:t>tế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cs typeface="Arial" panose="020B0604020202020204" pitchFamily="34" charset="0"/>
                  </a:rPr>
                  <a:t>bào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cs typeface="Arial" panose="020B0604020202020204" pitchFamily="34" charset="0"/>
                  </a:rPr>
                  <a:t>con(n)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𝑡𝑟𝑖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</m:groupChr>
                  </m:oMath>
                </a14:m>
                <a:r>
                  <a:rPr lang="en-US" sz="2400" dirty="0" smtClean="0">
                    <a:cs typeface="Arial" panose="020B0604020202020204" pitchFamily="34" charset="0"/>
                  </a:rPr>
                  <a:t> thành </a:t>
                </a:r>
                <a:r>
                  <a:rPr lang="en-US" sz="2400" dirty="0">
                    <a:cs typeface="Arial" panose="020B0604020202020204" pitchFamily="34" charset="0"/>
                  </a:rPr>
                  <a:t>4 </a:t>
                </a:r>
                <a:r>
                  <a:rPr lang="en-US" sz="2400" dirty="0" err="1">
                    <a:cs typeface="Arial" panose="020B0604020202020204" pitchFamily="34" charset="0"/>
                  </a:rPr>
                  <a:t>tinh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trùng</a:t>
                </a:r>
                <a:r>
                  <a:rPr lang="en-US" sz="2400" dirty="0" smtClean="0">
                    <a:cs typeface="Arial" panose="020B0604020202020204" pitchFamily="34" charset="0"/>
                  </a:rPr>
                  <a:t>(n).</a:t>
                </a:r>
              </a:p>
            </p:txBody>
          </p:sp>
        </mc:Choice>
        <mc:Fallback xmlns="">
          <p:sp>
            <p:nvSpPr>
              <p:cNvPr id="24581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6927" y="1371600"/>
                <a:ext cx="8893175" cy="2015616"/>
              </a:xfrm>
              <a:prstGeom prst="rect">
                <a:avLst/>
              </a:prstGeom>
              <a:blipFill>
                <a:blip r:embed="rId2"/>
                <a:stretch>
                  <a:fillRect l="-1097" t="-2115" b="-6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8600" y="-1588"/>
            <a:ext cx="885825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-BÀI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: PHÁT SINH GIAO TỬ VÀ THỤ TINH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1"/>
              <p:cNvSpPr>
                <a:spLocks noChangeArrowheads="1"/>
              </p:cNvSpPr>
              <p:nvPr/>
            </p:nvSpPr>
            <p:spPr bwMode="auto">
              <a:xfrm>
                <a:off x="179099" y="3434773"/>
                <a:ext cx="8893175" cy="25949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 dirty="0" smtClean="0">
                    <a:solidFill>
                      <a:srgbClr val="FF33CC"/>
                    </a:solidFill>
                    <a:cs typeface="Arial" panose="020B0604020202020204" pitchFamily="34" charset="0"/>
                  </a:rPr>
                  <a:t>* Giao </a:t>
                </a:r>
                <a:r>
                  <a:rPr lang="en-US" sz="2400" b="1" dirty="0" err="1" smtClean="0">
                    <a:solidFill>
                      <a:srgbClr val="FF33CC"/>
                    </a:solidFill>
                    <a:cs typeface="Arial" panose="020B0604020202020204" pitchFamily="34" charset="0"/>
                  </a:rPr>
                  <a:t>tử</a:t>
                </a:r>
                <a:r>
                  <a:rPr lang="en-US" sz="2400" b="1" dirty="0" smtClean="0">
                    <a:solidFill>
                      <a:srgbClr val="FF33CC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rgbClr val="FF33CC"/>
                    </a:solidFill>
                    <a:cs typeface="Arial" panose="020B0604020202020204" pitchFamily="34" charset="0"/>
                  </a:rPr>
                  <a:t>cái</a:t>
                </a:r>
                <a:r>
                  <a:rPr lang="en-US" sz="2400" dirty="0" smtClean="0">
                    <a:solidFill>
                      <a:srgbClr val="FF33CC"/>
                    </a:solidFill>
                    <a:cs typeface="Arial" panose="020B0604020202020204" pitchFamily="34" charset="0"/>
                  </a:rPr>
                  <a:t>: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dirty="0" err="1" smtClean="0">
                    <a:cs typeface="Arial" panose="020B0604020202020204" pitchFamily="34" charset="0"/>
                  </a:rPr>
                  <a:t>Tế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bào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mầm</a:t>
                </a:r>
                <a:r>
                  <a:rPr lang="en-US" sz="2400" dirty="0" smtClean="0">
                    <a:cs typeface="Arial" panose="020B0604020202020204" pitchFamily="34" charset="0"/>
                  </a:rPr>
                  <a:t>(2n)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</m:t>
                        </m:r>
                      </m:e>
                    </m:groupChr>
                  </m:oMath>
                </a14:m>
                <a:r>
                  <a:rPr lang="en-US" sz="2400" dirty="0" err="1" smtClean="0">
                    <a:cs typeface="Arial" panose="020B0604020202020204" pitchFamily="34" charset="0"/>
                  </a:rPr>
                  <a:t>noãn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nguyên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bào</a:t>
                </a:r>
                <a:r>
                  <a:rPr lang="en-US" sz="2400" dirty="0" smtClean="0">
                    <a:cs typeface="Arial" panose="020B0604020202020204" pitchFamily="34" charset="0"/>
                  </a:rPr>
                  <a:t>(2n)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𝑡𝑟𝑖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</m:groupChr>
                  </m:oMath>
                </a14:m>
                <a:r>
                  <a:rPr lang="en-US" sz="2400" dirty="0" smtClean="0">
                    <a:cs typeface="Arial" panose="020B0604020202020204" pitchFamily="34" charset="0"/>
                  </a:rPr>
                  <a:t> 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noãn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bào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bậc</a:t>
                </a:r>
                <a:r>
                  <a:rPr lang="en-US" sz="2400" dirty="0" smtClean="0">
                    <a:cs typeface="Arial" panose="020B0604020202020204" pitchFamily="34" charset="0"/>
                  </a:rPr>
                  <a:t> 1(2n)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𝐺𝑃𝐼</m:t>
                        </m:r>
                      </m:e>
                    </m:groupChr>
                  </m:oMath>
                </a14:m>
                <a:r>
                  <a:rPr lang="en-US" sz="2400" dirty="0" smtClean="0">
                    <a:cs typeface="Arial" panose="020B0604020202020204" pitchFamily="34" charset="0"/>
                  </a:rPr>
                  <a:t> thể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cực</a:t>
                </a:r>
                <a:r>
                  <a:rPr lang="en-US" sz="2400" dirty="0" smtClean="0">
                    <a:cs typeface="Arial" panose="020B0604020202020204" pitchFamily="34" charset="0"/>
                  </a:rPr>
                  <a:t> 1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và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noãn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bào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bậc</a:t>
                </a:r>
                <a:r>
                  <a:rPr lang="en-US" sz="2400" dirty="0" smtClean="0">
                    <a:cs typeface="Arial" panose="020B0604020202020204" pitchFamily="34" charset="0"/>
                  </a:rPr>
                  <a:t> 2 (n)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𝐺𝑃𝐼𝐼</m:t>
                        </m:r>
                      </m:e>
                    </m:groupChr>
                    <m: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cs typeface="Arial" panose="020B0604020202020204" pitchFamily="34" charset="0"/>
                  </a:rPr>
                  <a:t>3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thể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cực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và</a:t>
                </a:r>
                <a:r>
                  <a:rPr lang="en-US" sz="2400" dirty="0" smtClean="0">
                    <a:cs typeface="Arial" panose="020B0604020202020204" pitchFamily="34" charset="0"/>
                  </a:rPr>
                  <a:t> 1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tế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bào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trứng</a:t>
                </a:r>
                <a:r>
                  <a:rPr lang="en-US" sz="2400" dirty="0" smtClean="0">
                    <a:cs typeface="Arial" panose="020B0604020202020204" pitchFamily="34" charset="0"/>
                  </a:rPr>
                  <a:t>(n)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dirty="0" smtClean="0">
                    <a:cs typeface="Arial" panose="020B0604020202020204" pitchFamily="34" charset="0"/>
                  </a:rPr>
                  <a:t>+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Chỉ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có</a:t>
                </a:r>
                <a:r>
                  <a:rPr lang="en-US" sz="2400" dirty="0" smtClean="0">
                    <a:cs typeface="Arial" panose="020B0604020202020204" pitchFamily="34" charset="0"/>
                  </a:rPr>
                  <a:t> 1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tế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bào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trứng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tham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gia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vào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thụ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tinh</a:t>
                </a:r>
                <a:r>
                  <a:rPr lang="en-US" sz="2400" dirty="0" smtClean="0">
                    <a:cs typeface="Arial" panose="020B0604020202020204" pitchFamily="34" charset="0"/>
                  </a:rPr>
                  <a:t>, 4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tinh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trùng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tham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gia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vào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quá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trình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thụ</a:t>
                </a:r>
                <a:r>
                  <a:rPr lang="en-US" sz="2400" dirty="0" smtClean="0"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cs typeface="Arial" panose="020B0604020202020204" pitchFamily="34" charset="0"/>
                  </a:rPr>
                  <a:t>tinh</a:t>
                </a:r>
                <a:endParaRPr lang="en-US" sz="2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099" y="3434773"/>
                <a:ext cx="8893175" cy="2594941"/>
              </a:xfrm>
              <a:prstGeom prst="rect">
                <a:avLst/>
              </a:prstGeom>
              <a:blipFill>
                <a:blip r:embed="rId3"/>
                <a:stretch>
                  <a:fillRect l="-1028" t="-1643" r="-1234" b="-44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662485"/>
            <a:ext cx="9144000" cy="99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lnSpc>
                <a:spcPct val="105000"/>
              </a:lnSpc>
              <a:spcBef>
                <a:spcPct val="55000"/>
              </a:spcBef>
              <a:spcAft>
                <a:spcPct val="5000"/>
              </a:spcAft>
            </a:pP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Nªu</a:t>
            </a:r>
            <a:r>
              <a:rPr lang="en-US" dirty="0" smtClean="0"/>
              <a:t> </a:t>
            </a:r>
            <a:r>
              <a:rPr lang="en-US" dirty="0" err="1"/>
              <a:t>nh÷ng</a:t>
            </a:r>
            <a:r>
              <a:rPr lang="en-US" dirty="0"/>
              <a:t> ®</a:t>
            </a:r>
            <a:r>
              <a:rPr lang="en-US" dirty="0" err="1"/>
              <a:t>iÓm</a:t>
            </a:r>
            <a:r>
              <a:rPr lang="en-US" dirty="0"/>
              <a:t> </a:t>
            </a:r>
            <a:r>
              <a:rPr lang="en-US" dirty="0" err="1"/>
              <a:t>gièng</a:t>
            </a:r>
            <a:r>
              <a:rPr lang="en-US" dirty="0"/>
              <a:t> vµ </a:t>
            </a:r>
            <a:r>
              <a:rPr lang="en-US" dirty="0" err="1"/>
              <a:t>kh¸c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c¬ </a:t>
            </a:r>
            <a:r>
              <a:rPr lang="en-US" dirty="0" err="1"/>
              <a:t>b¶n</a:t>
            </a:r>
            <a:r>
              <a:rPr lang="en-US" dirty="0"/>
              <a:t> </a:t>
            </a:r>
            <a:r>
              <a:rPr lang="en-US" dirty="0" err="1"/>
              <a:t>cña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qu</a:t>
            </a:r>
            <a:r>
              <a:rPr lang="en-US" dirty="0"/>
              <a:t>¸ </a:t>
            </a:r>
            <a:r>
              <a:rPr lang="en-US" dirty="0" err="1"/>
              <a:t>tr×nh</a:t>
            </a:r>
            <a:r>
              <a:rPr lang="en-US" dirty="0"/>
              <a:t> </a:t>
            </a:r>
            <a:r>
              <a:rPr lang="en-US" dirty="0" err="1"/>
              <a:t>ph¸t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tö</a:t>
            </a:r>
            <a:r>
              <a:rPr lang="en-US" dirty="0"/>
              <a:t> ®</a:t>
            </a:r>
            <a:r>
              <a:rPr lang="en-US" dirty="0" err="1"/>
              <a:t>ùc</a:t>
            </a:r>
            <a:r>
              <a:rPr lang="en-US" dirty="0"/>
              <a:t> vµ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tö</a:t>
            </a:r>
            <a:r>
              <a:rPr lang="en-US" dirty="0"/>
              <a:t> </a:t>
            </a:r>
            <a:r>
              <a:rPr lang="en-US" dirty="0" err="1"/>
              <a:t>c¸i</a:t>
            </a:r>
            <a:r>
              <a:rPr lang="en-US" dirty="0"/>
              <a:t>?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0782" y="1618168"/>
            <a:ext cx="2282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b="1" i="1" dirty="0"/>
              <a:t>- </a:t>
            </a:r>
            <a:r>
              <a:rPr lang="en-US" b="1" i="1" dirty="0" err="1"/>
              <a:t>Gièng</a:t>
            </a:r>
            <a:r>
              <a:rPr lang="en-US" b="1" i="1" dirty="0"/>
              <a:t> </a:t>
            </a:r>
            <a:r>
              <a:rPr lang="en-US" b="1" i="1" dirty="0" err="1"/>
              <a:t>nhau</a:t>
            </a:r>
            <a:r>
              <a:rPr lang="en-US" b="1" i="1" dirty="0"/>
              <a:t>: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20782" y="2043768"/>
            <a:ext cx="60548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i="1" dirty="0">
                <a:solidFill>
                  <a:schemeClr val="accent2"/>
                </a:solidFill>
              </a:rPr>
              <a:t>* </a:t>
            </a:r>
            <a:r>
              <a:rPr lang="en-US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-13855" y="2487990"/>
            <a:ext cx="7587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i="1" dirty="0">
                <a:solidFill>
                  <a:schemeClr val="accent2"/>
                </a:solidFill>
              </a:rPr>
              <a:t>* </a:t>
            </a:r>
            <a:r>
              <a:rPr lang="en-US" i="1" dirty="0" err="1" smtClean="0">
                <a:solidFill>
                  <a:schemeClr val="accent2"/>
                </a:solidFill>
              </a:rPr>
              <a:t>No·n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i="1" dirty="0" err="1">
                <a:solidFill>
                  <a:schemeClr val="accent2"/>
                </a:solidFill>
              </a:rPr>
              <a:t>bµo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solidFill>
                  <a:schemeClr val="accent2"/>
                </a:solidFill>
              </a:rPr>
              <a:t>bËc</a:t>
            </a:r>
            <a:r>
              <a:rPr lang="en-US" i="1" dirty="0">
                <a:solidFill>
                  <a:schemeClr val="accent2"/>
                </a:solidFill>
              </a:rPr>
              <a:t> 1 vµ </a:t>
            </a:r>
            <a:r>
              <a:rPr lang="en-US" i="1" dirty="0" err="1">
                <a:solidFill>
                  <a:schemeClr val="accent2"/>
                </a:solidFill>
              </a:rPr>
              <a:t>tinh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solidFill>
                  <a:schemeClr val="accent2"/>
                </a:solidFill>
              </a:rPr>
              <a:t>bµo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solidFill>
                  <a:schemeClr val="accent2"/>
                </a:solidFill>
              </a:rPr>
              <a:t>bËc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1 </a:t>
            </a:r>
            <a:r>
              <a:rPr lang="en-US" i="1" dirty="0" err="1" smtClean="0">
                <a:solidFill>
                  <a:schemeClr val="accent2"/>
                </a:solidFill>
              </a:rPr>
              <a:t>đều</a:t>
            </a:r>
            <a:r>
              <a:rPr lang="en-US" i="1" dirty="0" smtClean="0">
                <a:solidFill>
                  <a:schemeClr val="accent2"/>
                </a:solidFill>
              </a:rPr>
              <a:t> qua GP I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B1AEF0"/>
              </a:gs>
              <a:gs pos="50000">
                <a:schemeClr val="bg1"/>
              </a:gs>
              <a:gs pos="100000">
                <a:srgbClr val="B1AEF0"/>
              </a:gs>
            </a:gsLst>
            <a:lin ang="540000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11 : PHÁT SINH GIAO TỬ VÀ THỤ TINH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/>
      <p:bldP spid="56325" grpId="0"/>
      <p:bldP spid="563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6937"/>
              </p:ext>
            </p:extLst>
          </p:nvPr>
        </p:nvGraphicFramePr>
        <p:xfrm>
          <a:off x="228600" y="1066800"/>
          <a:ext cx="8915400" cy="2895601"/>
        </p:xfrm>
        <a:graphic>
          <a:graphicData uri="http://schemas.openxmlformats.org/drawingml/2006/table">
            <a:tbl>
              <a:tblPr/>
              <a:tblGrid>
                <a:gridCol w="325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§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Æc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®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iÓm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Ph¸t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sinh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giao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tö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Ph¸t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sinh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giao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tö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đực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Gi¶m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ph©n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Gi¶m ph©n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KÕt qu¶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152400"/>
            <a:ext cx="2162772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b="1" i="1" dirty="0" smtClean="0"/>
              <a:t>- </a:t>
            </a:r>
            <a:r>
              <a:rPr lang="en-US" b="1" i="1" dirty="0" err="1"/>
              <a:t>Kh¸c</a:t>
            </a:r>
            <a:r>
              <a:rPr lang="en-US" b="1" i="1" dirty="0"/>
              <a:t> </a:t>
            </a:r>
            <a:r>
              <a:rPr lang="en-US" b="1" i="1" dirty="0" err="1"/>
              <a:t>nhau</a:t>
            </a:r>
            <a:r>
              <a:rPr lang="en-US" b="1" i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7700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5489575" y="3702050"/>
            <a:ext cx="700088" cy="609600"/>
            <a:chOff x="2218" y="59"/>
            <a:chExt cx="441" cy="384"/>
          </a:xfrm>
        </p:grpSpPr>
        <p:sp>
          <p:nvSpPr>
            <p:cNvPr id="26790" name="AutoShape 5"/>
            <p:cNvSpPr>
              <a:spLocks noChangeArrowheads="1"/>
            </p:cNvSpPr>
            <p:nvPr/>
          </p:nvSpPr>
          <p:spPr bwMode="auto">
            <a:xfrm>
              <a:off x="2218" y="59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91" name="AutoShape 6"/>
            <p:cNvSpPr>
              <a:spLocks noChangeArrowheads="1"/>
            </p:cNvSpPr>
            <p:nvPr/>
          </p:nvSpPr>
          <p:spPr bwMode="auto">
            <a:xfrm>
              <a:off x="2383" y="171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279" name="Group 7"/>
          <p:cNvGrpSpPr>
            <a:grpSpLocks/>
          </p:cNvGrpSpPr>
          <p:nvPr/>
        </p:nvGrpSpPr>
        <p:grpSpPr bwMode="auto">
          <a:xfrm>
            <a:off x="6321425" y="2633663"/>
            <a:ext cx="700088" cy="609600"/>
            <a:chOff x="5102" y="119"/>
            <a:chExt cx="441" cy="384"/>
          </a:xfrm>
        </p:grpSpPr>
        <p:sp>
          <p:nvSpPr>
            <p:cNvPr id="26788" name="AutoShape 8"/>
            <p:cNvSpPr>
              <a:spLocks noChangeArrowheads="1"/>
            </p:cNvSpPr>
            <p:nvPr/>
          </p:nvSpPr>
          <p:spPr bwMode="auto">
            <a:xfrm>
              <a:off x="5102" y="119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89" name="AutoShape 9"/>
            <p:cNvSpPr>
              <a:spLocks noChangeArrowheads="1"/>
            </p:cNvSpPr>
            <p:nvPr/>
          </p:nvSpPr>
          <p:spPr bwMode="auto">
            <a:xfrm>
              <a:off x="5267" y="231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8074025" y="1651000"/>
            <a:ext cx="700088" cy="609600"/>
            <a:chOff x="4444" y="101"/>
            <a:chExt cx="441" cy="384"/>
          </a:xfrm>
        </p:grpSpPr>
        <p:sp>
          <p:nvSpPr>
            <p:cNvPr id="26786" name="AutoShape 11"/>
            <p:cNvSpPr>
              <a:spLocks noChangeArrowheads="1"/>
            </p:cNvSpPr>
            <p:nvPr/>
          </p:nvSpPr>
          <p:spPr bwMode="auto">
            <a:xfrm>
              <a:off x="4444" y="101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87" name="AutoShape 12"/>
            <p:cNvSpPr>
              <a:spLocks noChangeArrowheads="1"/>
            </p:cNvSpPr>
            <p:nvPr/>
          </p:nvSpPr>
          <p:spPr bwMode="auto">
            <a:xfrm>
              <a:off x="4609" y="213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285" name="Group 13"/>
          <p:cNvGrpSpPr>
            <a:grpSpLocks/>
          </p:cNvGrpSpPr>
          <p:nvPr/>
        </p:nvGrpSpPr>
        <p:grpSpPr bwMode="auto">
          <a:xfrm>
            <a:off x="6361113" y="1671638"/>
            <a:ext cx="700087" cy="609600"/>
            <a:chOff x="3342" y="41"/>
            <a:chExt cx="441" cy="384"/>
          </a:xfrm>
        </p:grpSpPr>
        <p:sp>
          <p:nvSpPr>
            <p:cNvPr id="26784" name="AutoShape 14"/>
            <p:cNvSpPr>
              <a:spLocks noChangeArrowheads="1"/>
            </p:cNvSpPr>
            <p:nvPr/>
          </p:nvSpPr>
          <p:spPr bwMode="auto">
            <a:xfrm>
              <a:off x="3342" y="41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85" name="AutoShape 15"/>
            <p:cNvSpPr>
              <a:spLocks noChangeArrowheads="1"/>
            </p:cNvSpPr>
            <p:nvPr/>
          </p:nvSpPr>
          <p:spPr bwMode="auto">
            <a:xfrm>
              <a:off x="3507" y="153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7221538" y="971550"/>
            <a:ext cx="700087" cy="609600"/>
            <a:chOff x="3905" y="37"/>
            <a:chExt cx="441" cy="384"/>
          </a:xfrm>
        </p:grpSpPr>
        <p:sp>
          <p:nvSpPr>
            <p:cNvPr id="26782" name="AutoShape 17"/>
            <p:cNvSpPr>
              <a:spLocks noChangeArrowheads="1"/>
            </p:cNvSpPr>
            <p:nvPr/>
          </p:nvSpPr>
          <p:spPr bwMode="auto">
            <a:xfrm>
              <a:off x="3905" y="37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83" name="AutoShape 18"/>
            <p:cNvSpPr>
              <a:spLocks noChangeArrowheads="1"/>
            </p:cNvSpPr>
            <p:nvPr/>
          </p:nvSpPr>
          <p:spPr bwMode="auto">
            <a:xfrm>
              <a:off x="4070" y="149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291" name="Group 19"/>
          <p:cNvGrpSpPr>
            <a:grpSpLocks/>
          </p:cNvGrpSpPr>
          <p:nvPr/>
        </p:nvGrpSpPr>
        <p:grpSpPr bwMode="auto">
          <a:xfrm>
            <a:off x="6226175" y="4878388"/>
            <a:ext cx="407988" cy="469900"/>
            <a:chOff x="4091" y="2977"/>
            <a:chExt cx="257" cy="296"/>
          </a:xfrm>
        </p:grpSpPr>
        <p:sp>
          <p:nvSpPr>
            <p:cNvPr id="26780" name="AutoShape 20"/>
            <p:cNvSpPr>
              <a:spLocks noChangeArrowheads="1"/>
            </p:cNvSpPr>
            <p:nvPr/>
          </p:nvSpPr>
          <p:spPr bwMode="auto">
            <a:xfrm rot="5668030">
              <a:off x="4072" y="2996"/>
              <a:ext cx="296" cy="25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81" name="AutoShape 21"/>
            <p:cNvSpPr>
              <a:spLocks noChangeArrowheads="1"/>
            </p:cNvSpPr>
            <p:nvPr/>
          </p:nvSpPr>
          <p:spPr bwMode="auto">
            <a:xfrm rot="5668030">
              <a:off x="4188" y="3068"/>
              <a:ext cx="63" cy="107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294" name="Group 22"/>
          <p:cNvGrpSpPr>
            <a:grpSpLocks/>
          </p:cNvGrpSpPr>
          <p:nvPr/>
        </p:nvGrpSpPr>
        <p:grpSpPr bwMode="auto">
          <a:xfrm>
            <a:off x="8272463" y="4857750"/>
            <a:ext cx="407987" cy="469900"/>
            <a:chOff x="5380" y="2964"/>
            <a:chExt cx="257" cy="296"/>
          </a:xfrm>
        </p:grpSpPr>
        <p:sp>
          <p:nvSpPr>
            <p:cNvPr id="26778" name="AutoShape 23"/>
            <p:cNvSpPr>
              <a:spLocks noChangeArrowheads="1"/>
            </p:cNvSpPr>
            <p:nvPr/>
          </p:nvSpPr>
          <p:spPr bwMode="auto">
            <a:xfrm rot="5206180">
              <a:off x="5361" y="2983"/>
              <a:ext cx="296" cy="25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79" name="AutoShape 24"/>
            <p:cNvSpPr>
              <a:spLocks noChangeArrowheads="1"/>
            </p:cNvSpPr>
            <p:nvPr/>
          </p:nvSpPr>
          <p:spPr bwMode="auto">
            <a:xfrm rot="5206180">
              <a:off x="5477" y="3055"/>
              <a:ext cx="63" cy="107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297" name="Group 25"/>
          <p:cNvGrpSpPr>
            <a:grpSpLocks/>
          </p:cNvGrpSpPr>
          <p:nvPr/>
        </p:nvGrpSpPr>
        <p:grpSpPr bwMode="auto">
          <a:xfrm>
            <a:off x="7351713" y="4857750"/>
            <a:ext cx="407987" cy="469900"/>
            <a:chOff x="4800" y="2964"/>
            <a:chExt cx="257" cy="296"/>
          </a:xfrm>
        </p:grpSpPr>
        <p:sp>
          <p:nvSpPr>
            <p:cNvPr id="26776" name="AutoShape 26"/>
            <p:cNvSpPr>
              <a:spLocks noChangeArrowheads="1"/>
            </p:cNvSpPr>
            <p:nvPr/>
          </p:nvSpPr>
          <p:spPr bwMode="auto">
            <a:xfrm rot="5400000">
              <a:off x="4781" y="2983"/>
              <a:ext cx="296" cy="25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77" name="AutoShape 27"/>
            <p:cNvSpPr>
              <a:spLocks noChangeArrowheads="1"/>
            </p:cNvSpPr>
            <p:nvPr/>
          </p:nvSpPr>
          <p:spPr bwMode="auto">
            <a:xfrm rot="5400000">
              <a:off x="4897" y="3055"/>
              <a:ext cx="63" cy="107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300" name="Group 28"/>
          <p:cNvGrpSpPr>
            <a:grpSpLocks/>
          </p:cNvGrpSpPr>
          <p:nvPr/>
        </p:nvGrpSpPr>
        <p:grpSpPr bwMode="auto">
          <a:xfrm>
            <a:off x="5083175" y="4851400"/>
            <a:ext cx="407988" cy="469900"/>
            <a:chOff x="3371" y="2960"/>
            <a:chExt cx="257" cy="296"/>
          </a:xfrm>
        </p:grpSpPr>
        <p:sp>
          <p:nvSpPr>
            <p:cNvPr id="26774" name="AutoShape 29"/>
            <p:cNvSpPr>
              <a:spLocks noChangeArrowheads="1"/>
            </p:cNvSpPr>
            <p:nvPr/>
          </p:nvSpPr>
          <p:spPr bwMode="auto">
            <a:xfrm rot="6025549">
              <a:off x="3352" y="2979"/>
              <a:ext cx="296" cy="25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75" name="AutoShape 30"/>
            <p:cNvSpPr>
              <a:spLocks noChangeArrowheads="1"/>
            </p:cNvSpPr>
            <p:nvPr/>
          </p:nvSpPr>
          <p:spPr bwMode="auto">
            <a:xfrm rot="6025549">
              <a:off x="3468" y="3051"/>
              <a:ext cx="63" cy="107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303" name="Group 31"/>
          <p:cNvGrpSpPr>
            <a:grpSpLocks/>
          </p:cNvGrpSpPr>
          <p:nvPr/>
        </p:nvGrpSpPr>
        <p:grpSpPr bwMode="auto">
          <a:xfrm>
            <a:off x="7721600" y="3708400"/>
            <a:ext cx="700088" cy="609600"/>
            <a:chOff x="2218" y="59"/>
            <a:chExt cx="441" cy="384"/>
          </a:xfrm>
        </p:grpSpPr>
        <p:sp>
          <p:nvSpPr>
            <p:cNvPr id="26772" name="AutoShape 32"/>
            <p:cNvSpPr>
              <a:spLocks noChangeArrowheads="1"/>
            </p:cNvSpPr>
            <p:nvPr/>
          </p:nvSpPr>
          <p:spPr bwMode="auto">
            <a:xfrm>
              <a:off x="2218" y="59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73" name="AutoShape 33"/>
            <p:cNvSpPr>
              <a:spLocks noChangeArrowheads="1"/>
            </p:cNvSpPr>
            <p:nvPr/>
          </p:nvSpPr>
          <p:spPr bwMode="auto">
            <a:xfrm>
              <a:off x="2383" y="171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6038850" y="4276725"/>
            <a:ext cx="314325" cy="617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 flipH="1">
            <a:off x="5399088" y="4303713"/>
            <a:ext cx="258762" cy="573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Line 36"/>
          <p:cNvSpPr>
            <a:spLocks noChangeShapeType="1"/>
          </p:cNvSpPr>
          <p:nvPr/>
        </p:nvSpPr>
        <p:spPr bwMode="auto">
          <a:xfrm>
            <a:off x="8147050" y="4332288"/>
            <a:ext cx="185738" cy="55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9" name="Line 37"/>
          <p:cNvSpPr>
            <a:spLocks noChangeShapeType="1"/>
          </p:cNvSpPr>
          <p:nvPr/>
        </p:nvSpPr>
        <p:spPr bwMode="auto">
          <a:xfrm flipH="1">
            <a:off x="7599363" y="4291013"/>
            <a:ext cx="198437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6848475" y="3268663"/>
            <a:ext cx="946150" cy="496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 flipH="1">
            <a:off x="6062663" y="3246438"/>
            <a:ext cx="431800" cy="411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2" name="Line 40"/>
          <p:cNvSpPr>
            <a:spLocks noChangeShapeType="1"/>
          </p:cNvSpPr>
          <p:nvPr/>
        </p:nvSpPr>
        <p:spPr bwMode="auto">
          <a:xfrm>
            <a:off x="6710363" y="2298700"/>
            <a:ext cx="0" cy="344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>
            <a:off x="7543800" y="1628775"/>
            <a:ext cx="515938" cy="239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H="1">
            <a:off x="7046913" y="1633538"/>
            <a:ext cx="417512" cy="192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7372350" y="8699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2n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6483350" y="158432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2n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6472238" y="25431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2n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8080375" y="37734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5483225" y="37655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20" name="Text Box 48"/>
          <p:cNvSpPr txBox="1">
            <a:spLocks noChangeArrowheads="1"/>
          </p:cNvSpPr>
          <p:nvPr/>
        </p:nvSpPr>
        <p:spPr bwMode="auto">
          <a:xfrm>
            <a:off x="6302375" y="6415088"/>
            <a:ext cx="1981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Tinh trïng</a:t>
            </a:r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6096000" y="36576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Tinh bµo bËc 2</a:t>
            </a: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7088188" y="1809750"/>
            <a:ext cx="114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Tinh nguyªn bµo</a:t>
            </a:r>
          </a:p>
        </p:txBody>
      </p:sp>
      <p:grpSp>
        <p:nvGrpSpPr>
          <p:cNvPr id="54323" name="Group 51"/>
          <p:cNvGrpSpPr>
            <a:grpSpLocks/>
          </p:cNvGrpSpPr>
          <p:nvPr/>
        </p:nvGrpSpPr>
        <p:grpSpPr bwMode="auto">
          <a:xfrm>
            <a:off x="3581400" y="1676400"/>
            <a:ext cx="1865313" cy="952500"/>
            <a:chOff x="3876" y="612"/>
            <a:chExt cx="1440" cy="600"/>
          </a:xfrm>
        </p:grpSpPr>
        <p:sp>
          <p:nvSpPr>
            <p:cNvPr id="26765" name="Text Box 52"/>
            <p:cNvSpPr txBox="1">
              <a:spLocks noChangeArrowheads="1"/>
            </p:cNvSpPr>
            <p:nvPr/>
          </p:nvSpPr>
          <p:spPr bwMode="auto">
            <a:xfrm>
              <a:off x="3876" y="672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i="1"/>
                <a:t>Nguyªn ph©n</a:t>
              </a:r>
            </a:p>
          </p:txBody>
        </p:sp>
        <p:grpSp>
          <p:nvGrpSpPr>
            <p:cNvPr id="26766" name="Group 53"/>
            <p:cNvGrpSpPr>
              <a:grpSpLocks/>
            </p:cNvGrpSpPr>
            <p:nvPr/>
          </p:nvGrpSpPr>
          <p:grpSpPr bwMode="auto">
            <a:xfrm>
              <a:off x="4464" y="612"/>
              <a:ext cx="216" cy="180"/>
              <a:chOff x="4464" y="612"/>
              <a:chExt cx="216" cy="180"/>
            </a:xfrm>
          </p:grpSpPr>
          <p:sp>
            <p:nvSpPr>
              <p:cNvPr id="26770" name="Line 54"/>
              <p:cNvSpPr>
                <a:spLocks noChangeShapeType="1"/>
              </p:cNvSpPr>
              <p:nvPr/>
            </p:nvSpPr>
            <p:spPr bwMode="auto">
              <a:xfrm>
                <a:off x="4464" y="612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1" name="Line 55"/>
              <p:cNvSpPr>
                <a:spLocks noChangeShapeType="1"/>
              </p:cNvSpPr>
              <p:nvPr/>
            </p:nvSpPr>
            <p:spPr bwMode="auto">
              <a:xfrm>
                <a:off x="4572" y="624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67" name="Group 56"/>
            <p:cNvGrpSpPr>
              <a:grpSpLocks/>
            </p:cNvGrpSpPr>
            <p:nvPr/>
          </p:nvGrpSpPr>
          <p:grpSpPr bwMode="auto">
            <a:xfrm flipH="1" flipV="1">
              <a:off x="4404" y="948"/>
              <a:ext cx="336" cy="264"/>
              <a:chOff x="4752" y="900"/>
              <a:chExt cx="216" cy="180"/>
            </a:xfrm>
          </p:grpSpPr>
          <p:sp>
            <p:nvSpPr>
              <p:cNvPr id="26768" name="Line 57"/>
              <p:cNvSpPr>
                <a:spLocks noChangeShapeType="1"/>
              </p:cNvSpPr>
              <p:nvPr/>
            </p:nvSpPr>
            <p:spPr bwMode="auto">
              <a:xfrm>
                <a:off x="4752" y="900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9" name="Line 58"/>
              <p:cNvSpPr>
                <a:spLocks noChangeShapeType="1"/>
              </p:cNvSpPr>
              <p:nvPr/>
            </p:nvSpPr>
            <p:spPr bwMode="auto">
              <a:xfrm>
                <a:off x="4860" y="912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4331" name="Group 59"/>
          <p:cNvGrpSpPr>
            <a:grpSpLocks/>
          </p:cNvGrpSpPr>
          <p:nvPr/>
        </p:nvGrpSpPr>
        <p:grpSpPr bwMode="auto">
          <a:xfrm>
            <a:off x="3810000" y="3048000"/>
            <a:ext cx="1790700" cy="1276350"/>
            <a:chOff x="4164" y="1764"/>
            <a:chExt cx="1320" cy="900"/>
          </a:xfrm>
        </p:grpSpPr>
        <p:sp>
          <p:nvSpPr>
            <p:cNvPr id="26758" name="Text Box 60"/>
            <p:cNvSpPr txBox="1">
              <a:spLocks noChangeArrowheads="1"/>
            </p:cNvSpPr>
            <p:nvPr/>
          </p:nvSpPr>
          <p:spPr bwMode="auto">
            <a:xfrm>
              <a:off x="4164" y="1848"/>
              <a:ext cx="132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i="1"/>
                <a:t>Gi¶m ph©n 1</a:t>
              </a:r>
            </a:p>
          </p:txBody>
        </p:sp>
        <p:grpSp>
          <p:nvGrpSpPr>
            <p:cNvPr id="26759" name="Group 61"/>
            <p:cNvGrpSpPr>
              <a:grpSpLocks/>
            </p:cNvGrpSpPr>
            <p:nvPr/>
          </p:nvGrpSpPr>
          <p:grpSpPr bwMode="auto">
            <a:xfrm>
              <a:off x="4548" y="1764"/>
              <a:ext cx="216" cy="180"/>
              <a:chOff x="4656" y="804"/>
              <a:chExt cx="216" cy="180"/>
            </a:xfrm>
          </p:grpSpPr>
          <p:sp>
            <p:nvSpPr>
              <p:cNvPr id="26763" name="Line 62"/>
              <p:cNvSpPr>
                <a:spLocks noChangeShapeType="1"/>
              </p:cNvSpPr>
              <p:nvPr/>
            </p:nvSpPr>
            <p:spPr bwMode="auto">
              <a:xfrm>
                <a:off x="4656" y="80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" name="Line 63"/>
              <p:cNvSpPr>
                <a:spLocks noChangeShapeType="1"/>
              </p:cNvSpPr>
              <p:nvPr/>
            </p:nvSpPr>
            <p:spPr bwMode="auto">
              <a:xfrm>
                <a:off x="4764" y="816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760" name="Group 64"/>
            <p:cNvGrpSpPr>
              <a:grpSpLocks/>
            </p:cNvGrpSpPr>
            <p:nvPr/>
          </p:nvGrpSpPr>
          <p:grpSpPr bwMode="auto">
            <a:xfrm>
              <a:off x="4572" y="2172"/>
              <a:ext cx="204" cy="492"/>
              <a:chOff x="4572" y="2172"/>
              <a:chExt cx="204" cy="492"/>
            </a:xfrm>
          </p:grpSpPr>
          <p:sp>
            <p:nvSpPr>
              <p:cNvPr id="26761" name="Line 65"/>
              <p:cNvSpPr>
                <a:spLocks noChangeShapeType="1"/>
              </p:cNvSpPr>
              <p:nvPr/>
            </p:nvSpPr>
            <p:spPr bwMode="auto">
              <a:xfrm flipV="1">
                <a:off x="4680" y="2172"/>
                <a:ext cx="0" cy="4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" name="Line 66"/>
              <p:cNvSpPr>
                <a:spLocks noChangeShapeType="1"/>
              </p:cNvSpPr>
              <p:nvPr/>
            </p:nvSpPr>
            <p:spPr bwMode="auto">
              <a:xfrm flipH="1" flipV="1">
                <a:off x="4572" y="2412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4339" name="Group 67"/>
          <p:cNvGrpSpPr>
            <a:grpSpLocks/>
          </p:cNvGrpSpPr>
          <p:nvPr/>
        </p:nvGrpSpPr>
        <p:grpSpPr bwMode="auto">
          <a:xfrm>
            <a:off x="3657600" y="4357688"/>
            <a:ext cx="1947863" cy="1066800"/>
            <a:chOff x="4368" y="2544"/>
            <a:chExt cx="1392" cy="672"/>
          </a:xfrm>
        </p:grpSpPr>
        <p:sp>
          <p:nvSpPr>
            <p:cNvPr id="26754" name="Text Box 68"/>
            <p:cNvSpPr txBox="1">
              <a:spLocks noChangeArrowheads="1"/>
            </p:cNvSpPr>
            <p:nvPr/>
          </p:nvSpPr>
          <p:spPr bwMode="auto">
            <a:xfrm>
              <a:off x="4368" y="2544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i="1"/>
                <a:t>Gi¶m ph©n 2</a:t>
              </a:r>
            </a:p>
          </p:txBody>
        </p:sp>
        <p:grpSp>
          <p:nvGrpSpPr>
            <p:cNvPr id="26755" name="Group 69"/>
            <p:cNvGrpSpPr>
              <a:grpSpLocks/>
            </p:cNvGrpSpPr>
            <p:nvPr/>
          </p:nvGrpSpPr>
          <p:grpSpPr bwMode="auto">
            <a:xfrm>
              <a:off x="4824" y="2856"/>
              <a:ext cx="288" cy="360"/>
              <a:chOff x="4584" y="2844"/>
              <a:chExt cx="288" cy="360"/>
            </a:xfrm>
          </p:grpSpPr>
          <p:sp>
            <p:nvSpPr>
              <p:cNvPr id="26756" name="Line 70"/>
              <p:cNvSpPr>
                <a:spLocks noChangeShapeType="1"/>
              </p:cNvSpPr>
              <p:nvPr/>
            </p:nvSpPr>
            <p:spPr bwMode="auto">
              <a:xfrm flipH="1" flipV="1">
                <a:off x="4584" y="320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" name="Line 71"/>
              <p:cNvSpPr>
                <a:spLocks noChangeShapeType="1"/>
              </p:cNvSpPr>
              <p:nvPr/>
            </p:nvSpPr>
            <p:spPr bwMode="auto">
              <a:xfrm flipH="1" flipV="1">
                <a:off x="4716" y="2844"/>
                <a:ext cx="0" cy="3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4344" name="Group 72"/>
          <p:cNvGrpSpPr>
            <a:grpSpLocks/>
          </p:cNvGrpSpPr>
          <p:nvPr/>
        </p:nvGrpSpPr>
        <p:grpSpPr bwMode="auto">
          <a:xfrm>
            <a:off x="5218113" y="6538913"/>
            <a:ext cx="3429000" cy="276225"/>
            <a:chOff x="3456" y="3522"/>
            <a:chExt cx="2160" cy="174"/>
          </a:xfrm>
        </p:grpSpPr>
        <p:sp>
          <p:nvSpPr>
            <p:cNvPr id="26751" name="Line 73"/>
            <p:cNvSpPr>
              <a:spLocks noChangeShapeType="1"/>
            </p:cNvSpPr>
            <p:nvPr/>
          </p:nvSpPr>
          <p:spPr bwMode="auto">
            <a:xfrm flipV="1">
              <a:off x="3456" y="3675"/>
              <a:ext cx="216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52" name="Line 74"/>
            <p:cNvSpPr>
              <a:spLocks noChangeShapeType="1"/>
            </p:cNvSpPr>
            <p:nvPr/>
          </p:nvSpPr>
          <p:spPr bwMode="auto">
            <a:xfrm>
              <a:off x="3456" y="35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53" name="Line 75"/>
            <p:cNvSpPr>
              <a:spLocks noChangeShapeType="1"/>
            </p:cNvSpPr>
            <p:nvPr/>
          </p:nvSpPr>
          <p:spPr bwMode="auto">
            <a:xfrm flipH="1">
              <a:off x="5614" y="3522"/>
              <a:ext cx="2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348" name="Group 76"/>
          <p:cNvGrpSpPr>
            <a:grpSpLocks/>
          </p:cNvGrpSpPr>
          <p:nvPr/>
        </p:nvGrpSpPr>
        <p:grpSpPr bwMode="auto">
          <a:xfrm>
            <a:off x="5080000" y="5608638"/>
            <a:ext cx="407988" cy="898525"/>
            <a:chOff x="3467" y="3056"/>
            <a:chExt cx="257" cy="566"/>
          </a:xfrm>
        </p:grpSpPr>
        <p:grpSp>
          <p:nvGrpSpPr>
            <p:cNvPr id="26747" name="Group 77"/>
            <p:cNvGrpSpPr>
              <a:grpSpLocks/>
            </p:cNvGrpSpPr>
            <p:nvPr/>
          </p:nvGrpSpPr>
          <p:grpSpPr bwMode="auto">
            <a:xfrm>
              <a:off x="3467" y="3056"/>
              <a:ext cx="257" cy="296"/>
              <a:chOff x="3371" y="2960"/>
              <a:chExt cx="257" cy="296"/>
            </a:xfrm>
          </p:grpSpPr>
          <p:sp>
            <p:nvSpPr>
              <p:cNvPr id="26749" name="AutoShape 78"/>
              <p:cNvSpPr>
                <a:spLocks noChangeArrowheads="1"/>
              </p:cNvSpPr>
              <p:nvPr/>
            </p:nvSpPr>
            <p:spPr bwMode="auto">
              <a:xfrm rot="6025549">
                <a:off x="3352" y="2979"/>
                <a:ext cx="296" cy="257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6750" name="AutoShape 79"/>
              <p:cNvSpPr>
                <a:spLocks noChangeArrowheads="1"/>
              </p:cNvSpPr>
              <p:nvPr/>
            </p:nvSpPr>
            <p:spPr bwMode="auto">
              <a:xfrm rot="6025549">
                <a:off x="3468" y="3051"/>
                <a:ext cx="63" cy="107"/>
              </a:xfrm>
              <a:prstGeom prst="flowChartConnector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ctr" eaLnBrk="1" hangingPunct="1"/>
                <a:endParaRPr lang="vi-VN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6748" name="Freeform 80"/>
            <p:cNvSpPr>
              <a:spLocks/>
            </p:cNvSpPr>
            <p:nvPr/>
          </p:nvSpPr>
          <p:spPr bwMode="auto">
            <a:xfrm rot="6025549">
              <a:off x="3439" y="3462"/>
              <a:ext cx="265" cy="55"/>
            </a:xfrm>
            <a:custGeom>
              <a:avLst/>
              <a:gdLst>
                <a:gd name="T0" fmla="*/ 0 w 201"/>
                <a:gd name="T1" fmla="*/ 55 h 73"/>
                <a:gd name="T2" fmla="*/ 36 w 201"/>
                <a:gd name="T3" fmla="*/ 48 h 73"/>
                <a:gd name="T4" fmla="*/ 59 w 201"/>
                <a:gd name="T5" fmla="*/ 34 h 73"/>
                <a:gd name="T6" fmla="*/ 156 w 201"/>
                <a:gd name="T7" fmla="*/ 48 h 73"/>
                <a:gd name="T8" fmla="*/ 265 w 201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73">
                  <a:moveTo>
                    <a:pt x="0" y="73"/>
                  </a:moveTo>
                  <a:cubicBezTo>
                    <a:pt x="9" y="70"/>
                    <a:pt x="19" y="69"/>
                    <a:pt x="27" y="64"/>
                  </a:cubicBezTo>
                  <a:cubicBezTo>
                    <a:pt x="34" y="59"/>
                    <a:pt x="36" y="46"/>
                    <a:pt x="45" y="45"/>
                  </a:cubicBezTo>
                  <a:cubicBezTo>
                    <a:pt x="63" y="42"/>
                    <a:pt x="99" y="57"/>
                    <a:pt x="118" y="64"/>
                  </a:cubicBezTo>
                  <a:cubicBezTo>
                    <a:pt x="154" y="28"/>
                    <a:pt x="137" y="0"/>
                    <a:pt x="201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353" name="Group 81"/>
          <p:cNvGrpSpPr>
            <a:grpSpLocks/>
          </p:cNvGrpSpPr>
          <p:nvPr/>
        </p:nvGrpSpPr>
        <p:grpSpPr bwMode="auto">
          <a:xfrm>
            <a:off x="6223000" y="5627688"/>
            <a:ext cx="407988" cy="898525"/>
            <a:chOff x="3467" y="3056"/>
            <a:chExt cx="257" cy="566"/>
          </a:xfrm>
        </p:grpSpPr>
        <p:grpSp>
          <p:nvGrpSpPr>
            <p:cNvPr id="26743" name="Group 82"/>
            <p:cNvGrpSpPr>
              <a:grpSpLocks/>
            </p:cNvGrpSpPr>
            <p:nvPr/>
          </p:nvGrpSpPr>
          <p:grpSpPr bwMode="auto">
            <a:xfrm>
              <a:off x="3467" y="3056"/>
              <a:ext cx="257" cy="296"/>
              <a:chOff x="3371" y="2960"/>
              <a:chExt cx="257" cy="296"/>
            </a:xfrm>
          </p:grpSpPr>
          <p:sp>
            <p:nvSpPr>
              <p:cNvPr id="26745" name="AutoShape 83"/>
              <p:cNvSpPr>
                <a:spLocks noChangeArrowheads="1"/>
              </p:cNvSpPr>
              <p:nvPr/>
            </p:nvSpPr>
            <p:spPr bwMode="auto">
              <a:xfrm rot="6025549">
                <a:off x="3352" y="2979"/>
                <a:ext cx="296" cy="257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6746" name="AutoShape 84"/>
              <p:cNvSpPr>
                <a:spLocks noChangeArrowheads="1"/>
              </p:cNvSpPr>
              <p:nvPr/>
            </p:nvSpPr>
            <p:spPr bwMode="auto">
              <a:xfrm rot="6025549">
                <a:off x="3468" y="3051"/>
                <a:ext cx="63" cy="107"/>
              </a:xfrm>
              <a:prstGeom prst="flowChartConnector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ctr" eaLnBrk="1" hangingPunct="1"/>
                <a:endParaRPr lang="vi-VN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6744" name="Freeform 85"/>
            <p:cNvSpPr>
              <a:spLocks/>
            </p:cNvSpPr>
            <p:nvPr/>
          </p:nvSpPr>
          <p:spPr bwMode="auto">
            <a:xfrm rot="6025549">
              <a:off x="3439" y="3462"/>
              <a:ext cx="265" cy="55"/>
            </a:xfrm>
            <a:custGeom>
              <a:avLst/>
              <a:gdLst>
                <a:gd name="T0" fmla="*/ 0 w 201"/>
                <a:gd name="T1" fmla="*/ 55 h 73"/>
                <a:gd name="T2" fmla="*/ 36 w 201"/>
                <a:gd name="T3" fmla="*/ 48 h 73"/>
                <a:gd name="T4" fmla="*/ 59 w 201"/>
                <a:gd name="T5" fmla="*/ 34 h 73"/>
                <a:gd name="T6" fmla="*/ 156 w 201"/>
                <a:gd name="T7" fmla="*/ 48 h 73"/>
                <a:gd name="T8" fmla="*/ 265 w 201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73">
                  <a:moveTo>
                    <a:pt x="0" y="73"/>
                  </a:moveTo>
                  <a:cubicBezTo>
                    <a:pt x="9" y="70"/>
                    <a:pt x="19" y="69"/>
                    <a:pt x="27" y="64"/>
                  </a:cubicBezTo>
                  <a:cubicBezTo>
                    <a:pt x="34" y="59"/>
                    <a:pt x="36" y="46"/>
                    <a:pt x="45" y="45"/>
                  </a:cubicBezTo>
                  <a:cubicBezTo>
                    <a:pt x="63" y="42"/>
                    <a:pt x="99" y="57"/>
                    <a:pt x="118" y="64"/>
                  </a:cubicBezTo>
                  <a:cubicBezTo>
                    <a:pt x="154" y="28"/>
                    <a:pt x="137" y="0"/>
                    <a:pt x="201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358" name="Group 86"/>
          <p:cNvGrpSpPr>
            <a:grpSpLocks/>
          </p:cNvGrpSpPr>
          <p:nvPr/>
        </p:nvGrpSpPr>
        <p:grpSpPr bwMode="auto">
          <a:xfrm>
            <a:off x="7334250" y="5626100"/>
            <a:ext cx="407988" cy="898525"/>
            <a:chOff x="3467" y="3056"/>
            <a:chExt cx="257" cy="566"/>
          </a:xfrm>
        </p:grpSpPr>
        <p:grpSp>
          <p:nvGrpSpPr>
            <p:cNvPr id="26739" name="Group 87"/>
            <p:cNvGrpSpPr>
              <a:grpSpLocks/>
            </p:cNvGrpSpPr>
            <p:nvPr/>
          </p:nvGrpSpPr>
          <p:grpSpPr bwMode="auto">
            <a:xfrm>
              <a:off x="3467" y="3056"/>
              <a:ext cx="257" cy="296"/>
              <a:chOff x="3371" y="2960"/>
              <a:chExt cx="257" cy="296"/>
            </a:xfrm>
          </p:grpSpPr>
          <p:sp>
            <p:nvSpPr>
              <p:cNvPr id="26741" name="AutoShape 88"/>
              <p:cNvSpPr>
                <a:spLocks noChangeArrowheads="1"/>
              </p:cNvSpPr>
              <p:nvPr/>
            </p:nvSpPr>
            <p:spPr bwMode="auto">
              <a:xfrm rot="6025549">
                <a:off x="3352" y="2979"/>
                <a:ext cx="296" cy="257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6742" name="AutoShape 89"/>
              <p:cNvSpPr>
                <a:spLocks noChangeArrowheads="1"/>
              </p:cNvSpPr>
              <p:nvPr/>
            </p:nvSpPr>
            <p:spPr bwMode="auto">
              <a:xfrm rot="6025549">
                <a:off x="3468" y="3051"/>
                <a:ext cx="63" cy="107"/>
              </a:xfrm>
              <a:prstGeom prst="flowChartConnector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ctr" eaLnBrk="1" hangingPunct="1"/>
                <a:endParaRPr lang="vi-VN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6740" name="Freeform 90"/>
            <p:cNvSpPr>
              <a:spLocks/>
            </p:cNvSpPr>
            <p:nvPr/>
          </p:nvSpPr>
          <p:spPr bwMode="auto">
            <a:xfrm rot="6025549">
              <a:off x="3439" y="3462"/>
              <a:ext cx="265" cy="55"/>
            </a:xfrm>
            <a:custGeom>
              <a:avLst/>
              <a:gdLst>
                <a:gd name="T0" fmla="*/ 0 w 201"/>
                <a:gd name="T1" fmla="*/ 55 h 73"/>
                <a:gd name="T2" fmla="*/ 36 w 201"/>
                <a:gd name="T3" fmla="*/ 48 h 73"/>
                <a:gd name="T4" fmla="*/ 59 w 201"/>
                <a:gd name="T5" fmla="*/ 34 h 73"/>
                <a:gd name="T6" fmla="*/ 156 w 201"/>
                <a:gd name="T7" fmla="*/ 48 h 73"/>
                <a:gd name="T8" fmla="*/ 265 w 201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73">
                  <a:moveTo>
                    <a:pt x="0" y="73"/>
                  </a:moveTo>
                  <a:cubicBezTo>
                    <a:pt x="9" y="70"/>
                    <a:pt x="19" y="69"/>
                    <a:pt x="27" y="64"/>
                  </a:cubicBezTo>
                  <a:cubicBezTo>
                    <a:pt x="34" y="59"/>
                    <a:pt x="36" y="46"/>
                    <a:pt x="45" y="45"/>
                  </a:cubicBezTo>
                  <a:cubicBezTo>
                    <a:pt x="63" y="42"/>
                    <a:pt x="99" y="57"/>
                    <a:pt x="118" y="64"/>
                  </a:cubicBezTo>
                  <a:cubicBezTo>
                    <a:pt x="154" y="28"/>
                    <a:pt x="137" y="0"/>
                    <a:pt x="201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363" name="Group 91"/>
          <p:cNvGrpSpPr>
            <a:grpSpLocks/>
          </p:cNvGrpSpPr>
          <p:nvPr/>
        </p:nvGrpSpPr>
        <p:grpSpPr bwMode="auto">
          <a:xfrm>
            <a:off x="8283575" y="5624513"/>
            <a:ext cx="407988" cy="898525"/>
            <a:chOff x="3467" y="3056"/>
            <a:chExt cx="257" cy="566"/>
          </a:xfrm>
        </p:grpSpPr>
        <p:grpSp>
          <p:nvGrpSpPr>
            <p:cNvPr id="26735" name="Group 92"/>
            <p:cNvGrpSpPr>
              <a:grpSpLocks/>
            </p:cNvGrpSpPr>
            <p:nvPr/>
          </p:nvGrpSpPr>
          <p:grpSpPr bwMode="auto">
            <a:xfrm>
              <a:off x="3467" y="3056"/>
              <a:ext cx="257" cy="296"/>
              <a:chOff x="3371" y="2960"/>
              <a:chExt cx="257" cy="296"/>
            </a:xfrm>
          </p:grpSpPr>
          <p:sp>
            <p:nvSpPr>
              <p:cNvPr id="26737" name="AutoShape 93"/>
              <p:cNvSpPr>
                <a:spLocks noChangeArrowheads="1"/>
              </p:cNvSpPr>
              <p:nvPr/>
            </p:nvSpPr>
            <p:spPr bwMode="auto">
              <a:xfrm rot="6025549">
                <a:off x="3352" y="2979"/>
                <a:ext cx="296" cy="257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6738" name="AutoShape 94"/>
              <p:cNvSpPr>
                <a:spLocks noChangeArrowheads="1"/>
              </p:cNvSpPr>
              <p:nvPr/>
            </p:nvSpPr>
            <p:spPr bwMode="auto">
              <a:xfrm rot="6025549">
                <a:off x="3468" y="3051"/>
                <a:ext cx="63" cy="107"/>
              </a:xfrm>
              <a:prstGeom prst="flowChartConnector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ctr" eaLnBrk="1" hangingPunct="1"/>
                <a:endParaRPr lang="vi-VN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6736" name="Freeform 95"/>
            <p:cNvSpPr>
              <a:spLocks/>
            </p:cNvSpPr>
            <p:nvPr/>
          </p:nvSpPr>
          <p:spPr bwMode="auto">
            <a:xfrm rot="6025549">
              <a:off x="3439" y="3462"/>
              <a:ext cx="265" cy="55"/>
            </a:xfrm>
            <a:custGeom>
              <a:avLst/>
              <a:gdLst>
                <a:gd name="T0" fmla="*/ 0 w 201"/>
                <a:gd name="T1" fmla="*/ 55 h 73"/>
                <a:gd name="T2" fmla="*/ 36 w 201"/>
                <a:gd name="T3" fmla="*/ 48 h 73"/>
                <a:gd name="T4" fmla="*/ 59 w 201"/>
                <a:gd name="T5" fmla="*/ 34 h 73"/>
                <a:gd name="T6" fmla="*/ 156 w 201"/>
                <a:gd name="T7" fmla="*/ 48 h 73"/>
                <a:gd name="T8" fmla="*/ 265 w 201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1" h="73">
                  <a:moveTo>
                    <a:pt x="0" y="73"/>
                  </a:moveTo>
                  <a:cubicBezTo>
                    <a:pt x="9" y="70"/>
                    <a:pt x="19" y="69"/>
                    <a:pt x="27" y="64"/>
                  </a:cubicBezTo>
                  <a:cubicBezTo>
                    <a:pt x="34" y="59"/>
                    <a:pt x="36" y="46"/>
                    <a:pt x="45" y="45"/>
                  </a:cubicBezTo>
                  <a:cubicBezTo>
                    <a:pt x="63" y="42"/>
                    <a:pt x="99" y="57"/>
                    <a:pt x="118" y="64"/>
                  </a:cubicBezTo>
                  <a:cubicBezTo>
                    <a:pt x="154" y="28"/>
                    <a:pt x="137" y="0"/>
                    <a:pt x="201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368" name="Text Box 96"/>
          <p:cNvSpPr txBox="1">
            <a:spLocks noChangeArrowheads="1"/>
          </p:cNvSpPr>
          <p:nvPr/>
        </p:nvSpPr>
        <p:spPr bwMode="auto">
          <a:xfrm>
            <a:off x="5449888" y="457200"/>
            <a:ext cx="3694112" cy="457200"/>
          </a:xfrm>
          <a:prstGeom prst="rect">
            <a:avLst/>
          </a:prstGeom>
          <a:gradFill rotWithShape="1">
            <a:gsLst>
              <a:gs pos="0">
                <a:srgbClr val="F7ECA7"/>
              </a:gs>
              <a:gs pos="50000">
                <a:schemeClr val="bg1"/>
              </a:gs>
              <a:gs pos="100000">
                <a:srgbClr val="F7ECA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3300"/>
                </a:solidFill>
              </a:rPr>
              <a:t>S¬ ®å </a:t>
            </a:r>
            <a:r>
              <a:rPr lang="en-US" sz="2400" dirty="0" err="1">
                <a:solidFill>
                  <a:srgbClr val="FF3300"/>
                </a:solidFill>
              </a:rPr>
              <a:t>ph¸t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 err="1">
                <a:solidFill>
                  <a:srgbClr val="FF3300"/>
                </a:solidFill>
              </a:rPr>
              <a:t>sinh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 err="1">
                <a:solidFill>
                  <a:srgbClr val="FF3300"/>
                </a:solidFill>
              </a:rPr>
              <a:t>giao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 err="1">
                <a:solidFill>
                  <a:srgbClr val="FF3300"/>
                </a:solidFill>
              </a:rPr>
              <a:t>tö</a:t>
            </a:r>
            <a:r>
              <a:rPr lang="en-US" sz="2400" dirty="0">
                <a:solidFill>
                  <a:srgbClr val="FF3300"/>
                </a:solidFill>
              </a:rPr>
              <a:t> ®</a:t>
            </a:r>
            <a:r>
              <a:rPr lang="en-US" sz="2400" dirty="0" err="1">
                <a:solidFill>
                  <a:srgbClr val="FF3300"/>
                </a:solidFill>
              </a:rPr>
              <a:t>ùc</a:t>
            </a:r>
            <a:r>
              <a:rPr lang="en-US" sz="2400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54369" name="Text Box 97"/>
          <p:cNvSpPr txBox="1">
            <a:spLocks noChangeArrowheads="1"/>
          </p:cNvSpPr>
          <p:nvPr/>
        </p:nvSpPr>
        <p:spPr bwMode="auto">
          <a:xfrm>
            <a:off x="8185150" y="158591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2n</a:t>
            </a:r>
          </a:p>
        </p:txBody>
      </p:sp>
      <p:sp>
        <p:nvSpPr>
          <p:cNvPr id="54370" name="Text Box 98"/>
          <p:cNvSpPr txBox="1">
            <a:spLocks noChangeArrowheads="1"/>
          </p:cNvSpPr>
          <p:nvPr/>
        </p:nvSpPr>
        <p:spPr bwMode="auto">
          <a:xfrm>
            <a:off x="5141913" y="475773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71" name="Text Box 99"/>
          <p:cNvSpPr txBox="1">
            <a:spLocks noChangeArrowheads="1"/>
          </p:cNvSpPr>
          <p:nvPr/>
        </p:nvSpPr>
        <p:spPr bwMode="auto">
          <a:xfrm>
            <a:off x="6299200" y="47434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72" name="Text Box 100"/>
          <p:cNvSpPr txBox="1">
            <a:spLocks noChangeArrowheads="1"/>
          </p:cNvSpPr>
          <p:nvPr/>
        </p:nvSpPr>
        <p:spPr bwMode="auto">
          <a:xfrm>
            <a:off x="7369175" y="47307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73" name="Text Box 101"/>
          <p:cNvSpPr txBox="1">
            <a:spLocks noChangeArrowheads="1"/>
          </p:cNvSpPr>
          <p:nvPr/>
        </p:nvSpPr>
        <p:spPr bwMode="auto">
          <a:xfrm>
            <a:off x="8362950" y="47371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74" name="Text Box 102"/>
          <p:cNvSpPr txBox="1">
            <a:spLocks noChangeArrowheads="1"/>
          </p:cNvSpPr>
          <p:nvPr/>
        </p:nvSpPr>
        <p:spPr bwMode="auto">
          <a:xfrm>
            <a:off x="7069138" y="2725738"/>
            <a:ext cx="2198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/>
              <a:t>Tinh</a:t>
            </a:r>
            <a:r>
              <a:rPr lang="en-US" sz="2000" dirty="0"/>
              <a:t> </a:t>
            </a:r>
            <a:r>
              <a:rPr lang="en-US" sz="2000" dirty="0" err="1"/>
              <a:t>bµo</a:t>
            </a:r>
            <a:r>
              <a:rPr lang="en-US" sz="2000" dirty="0"/>
              <a:t> </a:t>
            </a:r>
            <a:r>
              <a:rPr lang="en-US" sz="2000" dirty="0" err="1"/>
              <a:t>bËc</a:t>
            </a:r>
            <a:r>
              <a:rPr lang="en-US" sz="2000" dirty="0"/>
              <a:t> 1 (</a:t>
            </a:r>
            <a:r>
              <a:rPr lang="en-US" sz="2000" dirty="0" err="1"/>
              <a:t>tb</a:t>
            </a:r>
            <a:r>
              <a:rPr lang="en-US" sz="2000" dirty="0"/>
              <a:t> </a:t>
            </a:r>
            <a:r>
              <a:rPr lang="en-US" sz="2000" dirty="0" err="1"/>
              <a:t>ph¸t</a:t>
            </a:r>
            <a:r>
              <a:rPr lang="en-US" sz="2000" dirty="0"/>
              <a:t> </a:t>
            </a:r>
            <a:r>
              <a:rPr lang="en-US" sz="2000" dirty="0" err="1"/>
              <a:t>sinh</a:t>
            </a:r>
            <a:r>
              <a:rPr lang="en-US" sz="2000" dirty="0"/>
              <a:t> </a:t>
            </a:r>
            <a:r>
              <a:rPr lang="en-US" sz="2000" dirty="0" err="1"/>
              <a:t>giao</a:t>
            </a:r>
            <a:r>
              <a:rPr lang="en-US" sz="2000" dirty="0"/>
              <a:t> </a:t>
            </a:r>
            <a:r>
              <a:rPr lang="en-US" sz="2000" dirty="0" err="1"/>
              <a:t>tö</a:t>
            </a:r>
            <a:r>
              <a:rPr lang="en-US" sz="2000" dirty="0"/>
              <a:t>)</a:t>
            </a:r>
          </a:p>
        </p:txBody>
      </p:sp>
      <p:sp>
        <p:nvSpPr>
          <p:cNvPr id="54375" name="Text Box 103"/>
          <p:cNvSpPr txBox="1">
            <a:spLocks noChangeArrowheads="1"/>
          </p:cNvSpPr>
          <p:nvPr/>
        </p:nvSpPr>
        <p:spPr bwMode="auto">
          <a:xfrm>
            <a:off x="5160963" y="5486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76" name="Text Box 104"/>
          <p:cNvSpPr txBox="1">
            <a:spLocks noChangeArrowheads="1"/>
          </p:cNvSpPr>
          <p:nvPr/>
        </p:nvSpPr>
        <p:spPr bwMode="auto">
          <a:xfrm>
            <a:off x="6324600" y="55356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77" name="Text Box 105"/>
          <p:cNvSpPr txBox="1">
            <a:spLocks noChangeArrowheads="1"/>
          </p:cNvSpPr>
          <p:nvPr/>
        </p:nvSpPr>
        <p:spPr bwMode="auto">
          <a:xfrm>
            <a:off x="7391400" y="55356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78" name="Text Box 106"/>
          <p:cNvSpPr txBox="1">
            <a:spLocks noChangeArrowheads="1"/>
          </p:cNvSpPr>
          <p:nvPr/>
        </p:nvSpPr>
        <p:spPr bwMode="auto">
          <a:xfrm>
            <a:off x="8382000" y="55356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379" name="Line 107"/>
          <p:cNvSpPr>
            <a:spLocks noChangeShapeType="1"/>
          </p:cNvSpPr>
          <p:nvPr/>
        </p:nvSpPr>
        <p:spPr bwMode="auto">
          <a:xfrm flipH="1">
            <a:off x="5283200" y="5334000"/>
            <a:ext cx="4763" cy="246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80" name="Line 108"/>
          <p:cNvSpPr>
            <a:spLocks noChangeShapeType="1"/>
          </p:cNvSpPr>
          <p:nvPr/>
        </p:nvSpPr>
        <p:spPr bwMode="auto">
          <a:xfrm flipH="1">
            <a:off x="6429375" y="5334000"/>
            <a:ext cx="1588" cy="260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81" name="Line 109"/>
          <p:cNvSpPr>
            <a:spLocks noChangeShapeType="1"/>
          </p:cNvSpPr>
          <p:nvPr/>
        </p:nvSpPr>
        <p:spPr bwMode="auto">
          <a:xfrm flipH="1">
            <a:off x="7573963" y="5334000"/>
            <a:ext cx="0" cy="24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82" name="Line 110"/>
          <p:cNvSpPr>
            <a:spLocks noChangeShapeType="1"/>
          </p:cNvSpPr>
          <p:nvPr/>
        </p:nvSpPr>
        <p:spPr bwMode="auto">
          <a:xfrm>
            <a:off x="8488363" y="5334000"/>
            <a:ext cx="3175" cy="239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84" name="Text Box 112"/>
          <p:cNvSpPr txBox="1">
            <a:spLocks noChangeArrowheads="1"/>
          </p:cNvSpPr>
          <p:nvPr/>
        </p:nvSpPr>
        <p:spPr bwMode="auto">
          <a:xfrm>
            <a:off x="6477000" y="47244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TÕ bµo (tinh tö)</a:t>
            </a:r>
          </a:p>
        </p:txBody>
      </p:sp>
      <p:sp>
        <p:nvSpPr>
          <p:cNvPr id="54385" name="Text Box 113"/>
          <p:cNvSpPr txBox="1">
            <a:spLocks noChangeArrowheads="1"/>
          </p:cNvSpPr>
          <p:nvPr/>
        </p:nvSpPr>
        <p:spPr bwMode="auto">
          <a:xfrm>
            <a:off x="0" y="0"/>
            <a:ext cx="9144000" cy="466725"/>
          </a:xfrm>
          <a:prstGeom prst="rect">
            <a:avLst/>
          </a:prstGeom>
          <a:gradFill rotWithShape="1">
            <a:gsLst>
              <a:gs pos="0">
                <a:srgbClr val="B1AEF0"/>
              </a:gs>
              <a:gs pos="50000">
                <a:schemeClr val="bg1"/>
              </a:gs>
              <a:gs pos="100000">
                <a:srgbClr val="B1AEF0"/>
              </a:gs>
            </a:gsLst>
            <a:lin ang="5400000" scaled="1"/>
          </a:gradFill>
          <a:ln w="9525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11 : PHÁT SINH GIAO TỬ VÀ THỤ TINH</a:t>
            </a:r>
          </a:p>
        </p:txBody>
      </p:sp>
      <p:sp>
        <p:nvSpPr>
          <p:cNvPr id="54486" name="Text Box 214"/>
          <p:cNvSpPr txBox="1">
            <a:spLocks noChangeArrowheads="1"/>
          </p:cNvSpPr>
          <p:nvPr/>
        </p:nvSpPr>
        <p:spPr bwMode="auto">
          <a:xfrm>
            <a:off x="0" y="457200"/>
            <a:ext cx="3733800" cy="457200"/>
          </a:xfrm>
          <a:prstGeom prst="rect">
            <a:avLst/>
          </a:prstGeom>
          <a:gradFill rotWithShape="1">
            <a:gsLst>
              <a:gs pos="0">
                <a:srgbClr val="F7ECA7"/>
              </a:gs>
              <a:gs pos="50000">
                <a:schemeClr val="bg1"/>
              </a:gs>
              <a:gs pos="100000">
                <a:srgbClr val="F7ECA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i="1" dirty="0">
                <a:solidFill>
                  <a:srgbClr val="FF3300"/>
                </a:solidFill>
              </a:rPr>
              <a:t>S¬ ®å </a:t>
            </a:r>
            <a:r>
              <a:rPr lang="en-US" sz="2400" i="1" dirty="0" err="1">
                <a:solidFill>
                  <a:srgbClr val="FF3300"/>
                </a:solidFill>
              </a:rPr>
              <a:t>ph¸t</a:t>
            </a:r>
            <a:r>
              <a:rPr lang="en-US" sz="2400" i="1" dirty="0">
                <a:solidFill>
                  <a:srgbClr val="FF3300"/>
                </a:solidFill>
              </a:rPr>
              <a:t> </a:t>
            </a:r>
            <a:r>
              <a:rPr lang="en-US" sz="2400" i="1" dirty="0" err="1">
                <a:solidFill>
                  <a:srgbClr val="FF3300"/>
                </a:solidFill>
              </a:rPr>
              <a:t>sinh</a:t>
            </a:r>
            <a:r>
              <a:rPr lang="en-US" sz="2400" i="1" dirty="0">
                <a:solidFill>
                  <a:srgbClr val="FF3300"/>
                </a:solidFill>
              </a:rPr>
              <a:t> </a:t>
            </a:r>
            <a:r>
              <a:rPr lang="en-US" sz="2400" i="1" dirty="0" err="1">
                <a:solidFill>
                  <a:srgbClr val="FF3300"/>
                </a:solidFill>
              </a:rPr>
              <a:t>giao</a:t>
            </a:r>
            <a:r>
              <a:rPr lang="en-US" sz="2400" i="1" dirty="0">
                <a:solidFill>
                  <a:srgbClr val="FF3300"/>
                </a:solidFill>
              </a:rPr>
              <a:t> </a:t>
            </a:r>
            <a:r>
              <a:rPr lang="en-US" sz="2400" i="1" dirty="0" err="1">
                <a:solidFill>
                  <a:srgbClr val="FF3300"/>
                </a:solidFill>
              </a:rPr>
              <a:t>tö</a:t>
            </a:r>
            <a:r>
              <a:rPr lang="en-US" sz="2400" i="1" dirty="0">
                <a:solidFill>
                  <a:srgbClr val="FF3300"/>
                </a:solidFill>
              </a:rPr>
              <a:t> </a:t>
            </a:r>
            <a:r>
              <a:rPr lang="en-US" sz="2400" i="1" dirty="0" err="1">
                <a:solidFill>
                  <a:srgbClr val="FF3300"/>
                </a:solidFill>
              </a:rPr>
              <a:t>c¸i</a:t>
            </a:r>
            <a:r>
              <a:rPr lang="en-US" sz="2400" i="1" dirty="0">
                <a:solidFill>
                  <a:srgbClr val="FF3300"/>
                </a:solidFill>
              </a:rPr>
              <a:t>.</a:t>
            </a:r>
          </a:p>
        </p:txBody>
      </p:sp>
      <p:grpSp>
        <p:nvGrpSpPr>
          <p:cNvPr id="54493" name="Group 221"/>
          <p:cNvGrpSpPr>
            <a:grpSpLocks/>
          </p:cNvGrpSpPr>
          <p:nvPr/>
        </p:nvGrpSpPr>
        <p:grpSpPr bwMode="auto">
          <a:xfrm>
            <a:off x="1296988" y="1000125"/>
            <a:ext cx="700087" cy="609600"/>
            <a:chOff x="709" y="224"/>
            <a:chExt cx="441" cy="384"/>
          </a:xfrm>
        </p:grpSpPr>
        <p:sp>
          <p:nvSpPr>
            <p:cNvPr id="26733" name="AutoShape 222"/>
            <p:cNvSpPr>
              <a:spLocks noChangeArrowheads="1"/>
            </p:cNvSpPr>
            <p:nvPr/>
          </p:nvSpPr>
          <p:spPr bwMode="auto">
            <a:xfrm>
              <a:off x="709" y="224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34" name="AutoShape 223"/>
            <p:cNvSpPr>
              <a:spLocks noChangeArrowheads="1"/>
            </p:cNvSpPr>
            <p:nvPr/>
          </p:nvSpPr>
          <p:spPr bwMode="auto">
            <a:xfrm>
              <a:off x="874" y="336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496" name="Group 224"/>
          <p:cNvGrpSpPr>
            <a:grpSpLocks/>
          </p:cNvGrpSpPr>
          <p:nvPr/>
        </p:nvGrpSpPr>
        <p:grpSpPr bwMode="auto">
          <a:xfrm>
            <a:off x="2432050" y="4876800"/>
            <a:ext cx="1169988" cy="946150"/>
            <a:chOff x="1443" y="2080"/>
            <a:chExt cx="672" cy="576"/>
          </a:xfrm>
        </p:grpSpPr>
        <p:sp>
          <p:nvSpPr>
            <p:cNvPr id="26731" name="AutoShape 225"/>
            <p:cNvSpPr>
              <a:spLocks noChangeArrowheads="1"/>
            </p:cNvSpPr>
            <p:nvPr/>
          </p:nvSpPr>
          <p:spPr bwMode="auto">
            <a:xfrm>
              <a:off x="1443" y="2080"/>
              <a:ext cx="672" cy="576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32" name="AutoShape 226"/>
            <p:cNvSpPr>
              <a:spLocks noChangeArrowheads="1"/>
            </p:cNvSpPr>
            <p:nvPr/>
          </p:nvSpPr>
          <p:spPr bwMode="auto">
            <a:xfrm>
              <a:off x="1707" y="2247"/>
              <a:ext cx="144" cy="24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4499" name="Group 227"/>
          <p:cNvGrpSpPr>
            <a:grpSpLocks/>
          </p:cNvGrpSpPr>
          <p:nvPr/>
        </p:nvGrpSpPr>
        <p:grpSpPr bwMode="auto">
          <a:xfrm>
            <a:off x="585788" y="1736725"/>
            <a:ext cx="700087" cy="609600"/>
            <a:chOff x="248" y="676"/>
            <a:chExt cx="441" cy="384"/>
          </a:xfrm>
        </p:grpSpPr>
        <p:sp>
          <p:nvSpPr>
            <p:cNvPr id="26729" name="AutoShape 228"/>
            <p:cNvSpPr>
              <a:spLocks noChangeArrowheads="1"/>
            </p:cNvSpPr>
            <p:nvPr/>
          </p:nvSpPr>
          <p:spPr bwMode="auto">
            <a:xfrm>
              <a:off x="248" y="676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30" name="AutoShape 229"/>
            <p:cNvSpPr>
              <a:spLocks noChangeArrowheads="1"/>
            </p:cNvSpPr>
            <p:nvPr/>
          </p:nvSpPr>
          <p:spPr bwMode="auto">
            <a:xfrm>
              <a:off x="413" y="788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502" name="Group 230"/>
          <p:cNvGrpSpPr>
            <a:grpSpLocks/>
          </p:cNvGrpSpPr>
          <p:nvPr/>
        </p:nvGrpSpPr>
        <p:grpSpPr bwMode="auto">
          <a:xfrm>
            <a:off x="2143125" y="1703388"/>
            <a:ext cx="700088" cy="609600"/>
            <a:chOff x="1249" y="627"/>
            <a:chExt cx="441" cy="384"/>
          </a:xfrm>
        </p:grpSpPr>
        <p:sp>
          <p:nvSpPr>
            <p:cNvPr id="26727" name="AutoShape 231"/>
            <p:cNvSpPr>
              <a:spLocks noChangeArrowheads="1"/>
            </p:cNvSpPr>
            <p:nvPr/>
          </p:nvSpPr>
          <p:spPr bwMode="auto">
            <a:xfrm>
              <a:off x="1249" y="627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28" name="AutoShape 232"/>
            <p:cNvSpPr>
              <a:spLocks noChangeArrowheads="1"/>
            </p:cNvSpPr>
            <p:nvPr/>
          </p:nvSpPr>
          <p:spPr bwMode="auto">
            <a:xfrm>
              <a:off x="1414" y="739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505" name="Group 233"/>
          <p:cNvGrpSpPr>
            <a:grpSpLocks/>
          </p:cNvGrpSpPr>
          <p:nvPr/>
        </p:nvGrpSpPr>
        <p:grpSpPr bwMode="auto">
          <a:xfrm>
            <a:off x="552450" y="2711450"/>
            <a:ext cx="700088" cy="609600"/>
            <a:chOff x="266" y="1298"/>
            <a:chExt cx="441" cy="384"/>
          </a:xfrm>
        </p:grpSpPr>
        <p:sp>
          <p:nvSpPr>
            <p:cNvPr id="26725" name="AutoShape 234"/>
            <p:cNvSpPr>
              <a:spLocks noChangeArrowheads="1"/>
            </p:cNvSpPr>
            <p:nvPr/>
          </p:nvSpPr>
          <p:spPr bwMode="auto">
            <a:xfrm>
              <a:off x="266" y="1298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26" name="AutoShape 235"/>
            <p:cNvSpPr>
              <a:spLocks noChangeArrowheads="1"/>
            </p:cNvSpPr>
            <p:nvPr/>
          </p:nvSpPr>
          <p:spPr bwMode="auto">
            <a:xfrm>
              <a:off x="431" y="1410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508" name="Group 236"/>
          <p:cNvGrpSpPr>
            <a:grpSpLocks/>
          </p:cNvGrpSpPr>
          <p:nvPr/>
        </p:nvGrpSpPr>
        <p:grpSpPr bwMode="auto">
          <a:xfrm>
            <a:off x="641350" y="3810000"/>
            <a:ext cx="436563" cy="441325"/>
            <a:chOff x="2738" y="51"/>
            <a:chExt cx="441" cy="384"/>
          </a:xfrm>
        </p:grpSpPr>
        <p:sp>
          <p:nvSpPr>
            <p:cNvPr id="26723" name="AutoShape 237"/>
            <p:cNvSpPr>
              <a:spLocks noChangeArrowheads="1"/>
            </p:cNvSpPr>
            <p:nvPr/>
          </p:nvSpPr>
          <p:spPr bwMode="auto">
            <a:xfrm>
              <a:off x="2738" y="51"/>
              <a:ext cx="441" cy="38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24" name="AutoShape 238"/>
            <p:cNvSpPr>
              <a:spLocks noChangeArrowheads="1"/>
            </p:cNvSpPr>
            <p:nvPr/>
          </p:nvSpPr>
          <p:spPr bwMode="auto">
            <a:xfrm>
              <a:off x="2903" y="163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511" name="Group 239"/>
          <p:cNvGrpSpPr>
            <a:grpSpLocks/>
          </p:cNvGrpSpPr>
          <p:nvPr/>
        </p:nvGrpSpPr>
        <p:grpSpPr bwMode="auto">
          <a:xfrm>
            <a:off x="2090738" y="3641725"/>
            <a:ext cx="933450" cy="739775"/>
            <a:chOff x="1296" y="1248"/>
            <a:chExt cx="588" cy="466"/>
          </a:xfrm>
        </p:grpSpPr>
        <p:sp>
          <p:nvSpPr>
            <p:cNvPr id="26721" name="AutoShape 240"/>
            <p:cNvSpPr>
              <a:spLocks noChangeArrowheads="1"/>
            </p:cNvSpPr>
            <p:nvPr/>
          </p:nvSpPr>
          <p:spPr bwMode="auto">
            <a:xfrm>
              <a:off x="1296" y="1248"/>
              <a:ext cx="588" cy="466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22" name="AutoShape 241"/>
            <p:cNvSpPr>
              <a:spLocks noChangeArrowheads="1"/>
            </p:cNvSpPr>
            <p:nvPr/>
          </p:nvSpPr>
          <p:spPr bwMode="auto">
            <a:xfrm>
              <a:off x="1536" y="1392"/>
              <a:ext cx="94" cy="160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514" name="Group 242"/>
          <p:cNvGrpSpPr>
            <a:grpSpLocks/>
          </p:cNvGrpSpPr>
          <p:nvPr/>
        </p:nvGrpSpPr>
        <p:grpSpPr bwMode="auto">
          <a:xfrm>
            <a:off x="1670050" y="5386388"/>
            <a:ext cx="473075" cy="328612"/>
            <a:chOff x="672" y="2976"/>
            <a:chExt cx="296" cy="257"/>
          </a:xfrm>
        </p:grpSpPr>
        <p:sp>
          <p:nvSpPr>
            <p:cNvPr id="26719" name="AutoShape 243"/>
            <p:cNvSpPr>
              <a:spLocks noChangeArrowheads="1"/>
            </p:cNvSpPr>
            <p:nvPr/>
          </p:nvSpPr>
          <p:spPr bwMode="auto">
            <a:xfrm>
              <a:off x="672" y="2976"/>
              <a:ext cx="296" cy="25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20" name="AutoShape 244"/>
            <p:cNvSpPr>
              <a:spLocks noChangeArrowheads="1"/>
            </p:cNvSpPr>
            <p:nvPr/>
          </p:nvSpPr>
          <p:spPr bwMode="auto">
            <a:xfrm>
              <a:off x="785" y="3051"/>
              <a:ext cx="63" cy="107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54517" name="Group 245"/>
          <p:cNvGrpSpPr>
            <a:grpSpLocks/>
          </p:cNvGrpSpPr>
          <p:nvPr/>
        </p:nvGrpSpPr>
        <p:grpSpPr bwMode="auto">
          <a:xfrm>
            <a:off x="831850" y="5334000"/>
            <a:ext cx="457200" cy="304800"/>
            <a:chOff x="912" y="2592"/>
            <a:chExt cx="296" cy="257"/>
          </a:xfrm>
        </p:grpSpPr>
        <p:sp>
          <p:nvSpPr>
            <p:cNvPr id="26717" name="AutoShape 246"/>
            <p:cNvSpPr>
              <a:spLocks noChangeArrowheads="1"/>
            </p:cNvSpPr>
            <p:nvPr/>
          </p:nvSpPr>
          <p:spPr bwMode="auto">
            <a:xfrm>
              <a:off x="912" y="2592"/>
              <a:ext cx="296" cy="25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18" name="AutoShape 247"/>
            <p:cNvSpPr>
              <a:spLocks noChangeArrowheads="1"/>
            </p:cNvSpPr>
            <p:nvPr/>
          </p:nvSpPr>
          <p:spPr bwMode="auto">
            <a:xfrm>
              <a:off x="1025" y="2667"/>
              <a:ext cx="63" cy="107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sp>
        <p:nvSpPr>
          <p:cNvPr id="54520" name="Line 248"/>
          <p:cNvSpPr>
            <a:spLocks noChangeShapeType="1"/>
          </p:cNvSpPr>
          <p:nvPr/>
        </p:nvSpPr>
        <p:spPr bwMode="auto">
          <a:xfrm flipH="1">
            <a:off x="1314450" y="1600200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21" name="Line 249"/>
          <p:cNvSpPr>
            <a:spLocks noChangeShapeType="1"/>
          </p:cNvSpPr>
          <p:nvPr/>
        </p:nvSpPr>
        <p:spPr bwMode="auto">
          <a:xfrm>
            <a:off x="1060450" y="3352800"/>
            <a:ext cx="998538" cy="539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22" name="Line 250"/>
          <p:cNvSpPr>
            <a:spLocks noChangeShapeType="1"/>
          </p:cNvSpPr>
          <p:nvPr/>
        </p:nvSpPr>
        <p:spPr bwMode="auto">
          <a:xfrm flipH="1">
            <a:off x="933450" y="33623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23" name="Line 251"/>
          <p:cNvSpPr>
            <a:spLocks noChangeShapeType="1"/>
          </p:cNvSpPr>
          <p:nvPr/>
        </p:nvSpPr>
        <p:spPr bwMode="auto">
          <a:xfrm>
            <a:off x="990600" y="4267200"/>
            <a:ext cx="95250" cy="1065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24" name="Line 252"/>
          <p:cNvSpPr>
            <a:spLocks noChangeShapeType="1"/>
          </p:cNvSpPr>
          <p:nvPr/>
        </p:nvSpPr>
        <p:spPr bwMode="auto">
          <a:xfrm flipH="1">
            <a:off x="385763" y="4267200"/>
            <a:ext cx="376237" cy="1063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25" name="Line 253"/>
          <p:cNvSpPr>
            <a:spLocks noChangeShapeType="1"/>
          </p:cNvSpPr>
          <p:nvPr/>
        </p:nvSpPr>
        <p:spPr bwMode="auto">
          <a:xfrm>
            <a:off x="2667000" y="4419600"/>
            <a:ext cx="47625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26" name="Line 254"/>
          <p:cNvSpPr>
            <a:spLocks noChangeShapeType="1"/>
          </p:cNvSpPr>
          <p:nvPr/>
        </p:nvSpPr>
        <p:spPr bwMode="auto">
          <a:xfrm flipH="1">
            <a:off x="1981200" y="4495800"/>
            <a:ext cx="609600" cy="844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27" name="Line 255"/>
          <p:cNvSpPr>
            <a:spLocks noChangeShapeType="1"/>
          </p:cNvSpPr>
          <p:nvPr/>
        </p:nvSpPr>
        <p:spPr bwMode="auto">
          <a:xfrm>
            <a:off x="1771650" y="1600200"/>
            <a:ext cx="358775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28" name="Line 256"/>
          <p:cNvSpPr>
            <a:spLocks noChangeShapeType="1"/>
          </p:cNvSpPr>
          <p:nvPr/>
        </p:nvSpPr>
        <p:spPr bwMode="auto">
          <a:xfrm flipH="1">
            <a:off x="857250" y="2330450"/>
            <a:ext cx="22225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29" name="Text Box 257"/>
          <p:cNvSpPr txBox="1">
            <a:spLocks noChangeArrowheads="1"/>
          </p:cNvSpPr>
          <p:nvPr/>
        </p:nvSpPr>
        <p:spPr bwMode="auto">
          <a:xfrm>
            <a:off x="577850" y="37957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530" name="Text Box 258"/>
          <p:cNvSpPr txBox="1">
            <a:spLocks noChangeArrowheads="1"/>
          </p:cNvSpPr>
          <p:nvPr/>
        </p:nvSpPr>
        <p:spPr bwMode="auto">
          <a:xfrm>
            <a:off x="2159000" y="381317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531" name="Text Box 259"/>
          <p:cNvSpPr txBox="1">
            <a:spLocks noChangeArrowheads="1"/>
          </p:cNvSpPr>
          <p:nvPr/>
        </p:nvSpPr>
        <p:spPr bwMode="auto">
          <a:xfrm>
            <a:off x="2609850" y="519747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532" name="Text Box 260"/>
          <p:cNvSpPr txBox="1">
            <a:spLocks noChangeArrowheads="1"/>
          </p:cNvSpPr>
          <p:nvPr/>
        </p:nvSpPr>
        <p:spPr bwMode="auto">
          <a:xfrm>
            <a:off x="1876425" y="52959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533" name="Text Box 261"/>
          <p:cNvSpPr txBox="1">
            <a:spLocks noChangeArrowheads="1"/>
          </p:cNvSpPr>
          <p:nvPr/>
        </p:nvSpPr>
        <p:spPr bwMode="auto">
          <a:xfrm>
            <a:off x="1046163" y="5257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534" name="Text Box 262"/>
          <p:cNvSpPr txBox="1">
            <a:spLocks noChangeArrowheads="1"/>
          </p:cNvSpPr>
          <p:nvPr/>
        </p:nvSpPr>
        <p:spPr bwMode="auto">
          <a:xfrm>
            <a:off x="2316163" y="16081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2n</a:t>
            </a:r>
          </a:p>
        </p:txBody>
      </p:sp>
      <p:sp>
        <p:nvSpPr>
          <p:cNvPr id="54535" name="Text Box 263"/>
          <p:cNvSpPr txBox="1">
            <a:spLocks noChangeArrowheads="1"/>
          </p:cNvSpPr>
          <p:nvPr/>
        </p:nvSpPr>
        <p:spPr bwMode="auto">
          <a:xfrm>
            <a:off x="733425" y="16414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2n</a:t>
            </a:r>
          </a:p>
        </p:txBody>
      </p:sp>
      <p:sp>
        <p:nvSpPr>
          <p:cNvPr id="54536" name="Text Box 264"/>
          <p:cNvSpPr txBox="1">
            <a:spLocks noChangeArrowheads="1"/>
          </p:cNvSpPr>
          <p:nvPr/>
        </p:nvSpPr>
        <p:spPr bwMode="auto">
          <a:xfrm>
            <a:off x="1425575" y="914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2n</a:t>
            </a:r>
          </a:p>
        </p:txBody>
      </p:sp>
      <p:sp>
        <p:nvSpPr>
          <p:cNvPr id="54537" name="Text Box 265"/>
          <p:cNvSpPr txBox="1">
            <a:spLocks noChangeArrowheads="1"/>
          </p:cNvSpPr>
          <p:nvPr/>
        </p:nvSpPr>
        <p:spPr bwMode="auto">
          <a:xfrm>
            <a:off x="1371600" y="1676400"/>
            <a:ext cx="114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No·n nguyªn bµo</a:t>
            </a:r>
          </a:p>
        </p:txBody>
      </p:sp>
      <p:sp>
        <p:nvSpPr>
          <p:cNvPr id="54538" name="Text Box 266"/>
          <p:cNvSpPr txBox="1">
            <a:spLocks noChangeArrowheads="1"/>
          </p:cNvSpPr>
          <p:nvPr/>
        </p:nvSpPr>
        <p:spPr bwMode="auto">
          <a:xfrm>
            <a:off x="1314450" y="2787650"/>
            <a:ext cx="241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/>
              <a:t>No·n</a:t>
            </a:r>
            <a:r>
              <a:rPr lang="en-US" sz="2000" dirty="0"/>
              <a:t> </a:t>
            </a:r>
            <a:r>
              <a:rPr lang="en-US" sz="2000" dirty="0" err="1"/>
              <a:t>bµo</a:t>
            </a:r>
            <a:r>
              <a:rPr lang="en-US" sz="2000" dirty="0"/>
              <a:t> </a:t>
            </a:r>
            <a:r>
              <a:rPr lang="en-US" sz="2000" dirty="0" err="1"/>
              <a:t>bËc</a:t>
            </a:r>
            <a:r>
              <a:rPr lang="en-US" sz="2000" dirty="0"/>
              <a:t> 1 (</a:t>
            </a:r>
            <a:r>
              <a:rPr lang="en-US" sz="2000" dirty="0" err="1"/>
              <a:t>tb</a:t>
            </a:r>
            <a:r>
              <a:rPr lang="en-US" sz="2000" dirty="0"/>
              <a:t> </a:t>
            </a:r>
            <a:r>
              <a:rPr lang="en-US" sz="2000" dirty="0" err="1"/>
              <a:t>ph¸t</a:t>
            </a:r>
            <a:r>
              <a:rPr lang="en-US" sz="2000" dirty="0"/>
              <a:t> </a:t>
            </a:r>
            <a:r>
              <a:rPr lang="en-US" sz="2000" dirty="0" err="1"/>
              <a:t>sinh</a:t>
            </a:r>
            <a:r>
              <a:rPr lang="en-US" sz="2000" dirty="0"/>
              <a:t> </a:t>
            </a:r>
            <a:r>
              <a:rPr lang="en-US" sz="2000" dirty="0" err="1"/>
              <a:t>giao</a:t>
            </a:r>
            <a:r>
              <a:rPr lang="en-US" sz="2000" dirty="0"/>
              <a:t> </a:t>
            </a:r>
            <a:r>
              <a:rPr lang="en-US" sz="2000" dirty="0" err="1"/>
              <a:t>tö</a:t>
            </a:r>
            <a:r>
              <a:rPr lang="en-US" sz="2000" dirty="0"/>
              <a:t>)</a:t>
            </a:r>
          </a:p>
        </p:txBody>
      </p:sp>
      <p:sp>
        <p:nvSpPr>
          <p:cNvPr id="54539" name="Text Box 267"/>
          <p:cNvSpPr txBox="1">
            <a:spLocks noChangeArrowheads="1"/>
          </p:cNvSpPr>
          <p:nvPr/>
        </p:nvSpPr>
        <p:spPr bwMode="auto">
          <a:xfrm>
            <a:off x="3033713" y="3582988"/>
            <a:ext cx="130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No·n bµo bËc 2</a:t>
            </a:r>
          </a:p>
        </p:txBody>
      </p:sp>
      <p:sp>
        <p:nvSpPr>
          <p:cNvPr id="54540" name="Text Box 268"/>
          <p:cNvSpPr txBox="1">
            <a:spLocks noChangeArrowheads="1"/>
          </p:cNvSpPr>
          <p:nvPr/>
        </p:nvSpPr>
        <p:spPr bwMode="auto">
          <a:xfrm>
            <a:off x="1066800" y="3736975"/>
            <a:ext cx="1103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ThÓ cùc thø 1</a:t>
            </a:r>
          </a:p>
        </p:txBody>
      </p:sp>
      <p:grpSp>
        <p:nvGrpSpPr>
          <p:cNvPr id="54541" name="Group 269"/>
          <p:cNvGrpSpPr>
            <a:grpSpLocks/>
          </p:cNvGrpSpPr>
          <p:nvPr/>
        </p:nvGrpSpPr>
        <p:grpSpPr bwMode="auto">
          <a:xfrm>
            <a:off x="204788" y="5376863"/>
            <a:ext cx="484187" cy="309562"/>
            <a:chOff x="240" y="2448"/>
            <a:chExt cx="296" cy="257"/>
          </a:xfrm>
        </p:grpSpPr>
        <p:sp>
          <p:nvSpPr>
            <p:cNvPr id="26715" name="AutoShape 270"/>
            <p:cNvSpPr>
              <a:spLocks noChangeArrowheads="1"/>
            </p:cNvSpPr>
            <p:nvPr/>
          </p:nvSpPr>
          <p:spPr bwMode="auto">
            <a:xfrm>
              <a:off x="240" y="2448"/>
              <a:ext cx="296" cy="257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16" name="AutoShape 271"/>
            <p:cNvSpPr>
              <a:spLocks noChangeArrowheads="1"/>
            </p:cNvSpPr>
            <p:nvPr/>
          </p:nvSpPr>
          <p:spPr bwMode="auto">
            <a:xfrm>
              <a:off x="353" y="2523"/>
              <a:ext cx="63" cy="107"/>
            </a:xfrm>
            <a:prstGeom prst="flowChartConnector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/>
              <a:endParaRPr lang="vi-VN" sz="1800">
                <a:latin typeface="Arial" panose="020B0604020202020204" pitchFamily="34" charset="0"/>
              </a:endParaRPr>
            </a:p>
          </p:txBody>
        </p:sp>
      </p:grpSp>
      <p:sp>
        <p:nvSpPr>
          <p:cNvPr id="54544" name="Text Box 272"/>
          <p:cNvSpPr txBox="1">
            <a:spLocks noChangeArrowheads="1"/>
          </p:cNvSpPr>
          <p:nvPr/>
        </p:nvSpPr>
        <p:spPr bwMode="auto">
          <a:xfrm>
            <a:off x="696913" y="26177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2n</a:t>
            </a:r>
          </a:p>
        </p:txBody>
      </p:sp>
      <p:sp>
        <p:nvSpPr>
          <p:cNvPr id="54545" name="Text Box 273"/>
          <p:cNvSpPr txBox="1">
            <a:spLocks noChangeArrowheads="1"/>
          </p:cNvSpPr>
          <p:nvPr/>
        </p:nvSpPr>
        <p:spPr bwMode="auto">
          <a:xfrm>
            <a:off x="152400" y="5330825"/>
            <a:ext cx="36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</a:t>
            </a:r>
          </a:p>
        </p:txBody>
      </p:sp>
      <p:sp>
        <p:nvSpPr>
          <p:cNvPr id="54546" name="Text Box 274"/>
          <p:cNvSpPr txBox="1">
            <a:spLocks noChangeArrowheads="1"/>
          </p:cNvSpPr>
          <p:nvPr/>
        </p:nvSpPr>
        <p:spPr bwMode="auto">
          <a:xfrm>
            <a:off x="276225" y="5757863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ThÓ cùc thø 2</a:t>
            </a:r>
          </a:p>
        </p:txBody>
      </p:sp>
      <p:sp>
        <p:nvSpPr>
          <p:cNvPr id="54547" name="Text Box 275"/>
          <p:cNvSpPr txBox="1">
            <a:spLocks noChangeArrowheads="1"/>
          </p:cNvSpPr>
          <p:nvPr/>
        </p:nvSpPr>
        <p:spPr bwMode="auto">
          <a:xfrm>
            <a:off x="2057400" y="9906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TÕ bµo mÇm</a:t>
            </a:r>
          </a:p>
        </p:txBody>
      </p:sp>
      <p:sp>
        <p:nvSpPr>
          <p:cNvPr id="54549" name="Text Box 277"/>
          <p:cNvSpPr txBox="1">
            <a:spLocks noChangeArrowheads="1"/>
          </p:cNvSpPr>
          <p:nvPr/>
        </p:nvSpPr>
        <p:spPr bwMode="auto">
          <a:xfrm>
            <a:off x="2514600" y="57753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Trøng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5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5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4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4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4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4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4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4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4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4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5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4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4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4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4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4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4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4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4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4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4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4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4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4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6" dur="500"/>
                                        <p:tgtEl>
                                          <p:spTgt spid="5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5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4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4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4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4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4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54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4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4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4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4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6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4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4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54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4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5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8" dur="500"/>
                                        <p:tgtEl>
                                          <p:spTgt spid="5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1" dur="500"/>
                                        <p:tgtEl>
                                          <p:spTgt spid="5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4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4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4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4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54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8" dur="500"/>
                                        <p:tgtEl>
                                          <p:spTgt spid="5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1" dur="500"/>
                                        <p:tgtEl>
                                          <p:spTgt spid="5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4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4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4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54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5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5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54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54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5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3" dur="80"/>
                                        <p:tgtEl>
                                          <p:spTgt spid="54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4" dur="80"/>
                                        <p:tgtEl>
                                          <p:spTgt spid="54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80"/>
                                        <p:tgtEl>
                                          <p:spTgt spid="54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0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3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6" dur="5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9" dur="5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54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54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5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5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54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5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5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54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5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5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5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5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 nodeType="clickPar">
                      <p:stCondLst>
                        <p:cond delay="indefinite"/>
                      </p:stCondLst>
                      <p:childTnLst>
                        <p:par>
                          <p:cTn id="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6" dur="500"/>
                                        <p:tgtEl>
                                          <p:spTgt spid="5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9" dur="500"/>
                                        <p:tgtEl>
                                          <p:spTgt spid="5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2" dur="500"/>
                                        <p:tgtEl>
                                          <p:spTgt spid="5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5" dur="500"/>
                                        <p:tgtEl>
                                          <p:spTgt spid="5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 nodeType="clickPar">
                      <p:stCondLst>
                        <p:cond delay="indefinite"/>
                      </p:stCondLst>
                      <p:childTnLst>
                        <p:par>
                          <p:cTn id="3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5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5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5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5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5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5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5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5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1000"/>
                                        <p:tgtEl>
                                          <p:spTgt spid="54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5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5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54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5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5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1000"/>
                                        <p:tgtEl>
                                          <p:spTgt spid="54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5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5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1000"/>
                                        <p:tgtEl>
                                          <p:spTgt spid="54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5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5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54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54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5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5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6" grpId="0" animBg="1"/>
      <p:bldP spid="54307" grpId="0" animBg="1"/>
      <p:bldP spid="54308" grpId="0" animBg="1"/>
      <p:bldP spid="54309" grpId="0" animBg="1"/>
      <p:bldP spid="54310" grpId="0" animBg="1"/>
      <p:bldP spid="54311" grpId="0" animBg="1"/>
      <p:bldP spid="54312" grpId="0" animBg="1"/>
      <p:bldP spid="54313" grpId="0" animBg="1"/>
      <p:bldP spid="54314" grpId="0" animBg="1"/>
      <p:bldP spid="54315" grpId="0"/>
      <p:bldP spid="54316" grpId="0"/>
      <p:bldP spid="54317" grpId="0"/>
      <p:bldP spid="54318" grpId="0"/>
      <p:bldP spid="54319" grpId="0"/>
      <p:bldP spid="54320" grpId="0"/>
      <p:bldP spid="54321" grpId="0"/>
      <p:bldP spid="54322" grpId="0"/>
      <p:bldP spid="54368" grpId="0" animBg="1"/>
      <p:bldP spid="54369" grpId="0"/>
      <p:bldP spid="54370" grpId="0"/>
      <p:bldP spid="54371" grpId="0"/>
      <p:bldP spid="54372" grpId="0"/>
      <p:bldP spid="54373" grpId="0"/>
      <p:bldP spid="54374" grpId="0"/>
      <p:bldP spid="54375" grpId="0"/>
      <p:bldP spid="54376" grpId="0"/>
      <p:bldP spid="54377" grpId="0"/>
      <p:bldP spid="54378" grpId="0"/>
      <p:bldP spid="54379" grpId="0" animBg="1"/>
      <p:bldP spid="54380" grpId="0" animBg="1"/>
      <p:bldP spid="54381" grpId="0" animBg="1"/>
      <p:bldP spid="54382" grpId="0" animBg="1"/>
      <p:bldP spid="54384" grpId="0"/>
      <p:bldP spid="54486" grpId="0" animBg="1"/>
      <p:bldP spid="54520" grpId="0" animBg="1"/>
      <p:bldP spid="54521" grpId="0" animBg="1"/>
      <p:bldP spid="54522" grpId="0" animBg="1"/>
      <p:bldP spid="54523" grpId="0" animBg="1"/>
      <p:bldP spid="54524" grpId="0" animBg="1"/>
      <p:bldP spid="54525" grpId="0" animBg="1"/>
      <p:bldP spid="54526" grpId="0" animBg="1"/>
      <p:bldP spid="54527" grpId="0" animBg="1"/>
      <p:bldP spid="54528" grpId="0" animBg="1"/>
      <p:bldP spid="54529" grpId="0"/>
      <p:bldP spid="54531" grpId="0"/>
      <p:bldP spid="54532" grpId="0"/>
      <p:bldP spid="54533" grpId="0"/>
      <p:bldP spid="54534" grpId="0"/>
      <p:bldP spid="54535" grpId="0"/>
      <p:bldP spid="54536" grpId="0"/>
      <p:bldP spid="54537" grpId="0"/>
      <p:bldP spid="54538" grpId="0"/>
      <p:bldP spid="54544" grpId="0"/>
      <p:bldP spid="54545" grpId="0"/>
      <p:bldP spid="54546" grpId="0"/>
      <p:bldP spid="54547" grpId="0"/>
      <p:bldP spid="545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12" name="Group 56"/>
          <p:cNvGraphicFramePr>
            <a:graphicFrameLocks noGrp="1"/>
          </p:cNvGraphicFramePr>
          <p:nvPr>
            <p:ph/>
          </p:nvPr>
        </p:nvGraphicFramePr>
        <p:xfrm>
          <a:off x="0" y="1981200"/>
          <a:ext cx="9144000" cy="4918076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Đặc điểm so sánh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trình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giao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cái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trình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giao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đực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1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Giảm phân 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2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Giảm phân 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ết quả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1828800" y="2681288"/>
            <a:ext cx="3505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Noãn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qua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kích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thước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nhỏ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noãn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kích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thước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l</a:t>
            </a:r>
            <a:r>
              <a:rPr lang="en-US" sz="2000" dirty="0" err="1">
                <a:solidFill>
                  <a:schemeClr val="accent2"/>
                </a:solidFill>
              </a:rPr>
              <a:t>ớn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5410200" y="28194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Tinh bào bậc 1 qua giảm phân I cho 2 tinh bào bậc 2.</a:t>
            </a: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1752600" y="4205288"/>
            <a:ext cx="34290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Noãn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qua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kích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thước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nhỏ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trứng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kích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thước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l</a:t>
            </a:r>
            <a:r>
              <a:rPr lang="en-US" sz="2000" dirty="0" err="1">
                <a:solidFill>
                  <a:schemeClr val="accent2"/>
                </a:solidFill>
              </a:rPr>
              <a:t>ớn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5257800" y="4267200"/>
            <a:ext cx="3886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qua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0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2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trùng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1752600" y="5562600"/>
            <a:ext cx="3657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dirty="0" err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noãn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000" dirty="0" err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dirty="0" err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bào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trứng</a:t>
            </a:r>
            <a:r>
              <a:rPr lang="en-US" sz="2000" dirty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ỉ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có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trứng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trực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tiếp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tham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gia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thụ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</a:rPr>
              <a:t>tinh</a:t>
            </a:r>
            <a:endParaRPr lang="en-US" sz="20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5334000" y="5715000"/>
            <a:ext cx="3505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Từ </a:t>
            </a:r>
            <a:r>
              <a:rPr lang="en-US" sz="200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tinh bào bậc 1</a:t>
            </a:r>
            <a:r>
              <a:rPr lang="en-US" sz="2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giảm phân cho </a:t>
            </a:r>
            <a:r>
              <a:rPr lang="en-US" sz="200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tinh trùng, </a:t>
            </a:r>
            <a:r>
              <a:rPr lang="en-US" sz="2000">
                <a:solidFill>
                  <a:schemeClr val="accent2"/>
                </a:solidFill>
                <a:latin typeface="Arial" panose="020B0604020202020204" pitchFamily="34" charset="0"/>
              </a:rPr>
              <a:t>đều tham gia thụ tinh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0" y="15240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u="sng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 nhau:</a:t>
            </a:r>
          </a:p>
        </p:txBody>
      </p:sp>
      <p:sp>
        <p:nvSpPr>
          <p:cNvPr id="27679" name="Text Box 33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F7ECA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* So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err="1">
                <a:latin typeface="Arial" panose="020B0604020202020204" pitchFamily="34" charset="0"/>
              </a:rPr>
              <a:t>ánh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quá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trình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phát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sinh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giao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tử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đực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và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</a:rPr>
              <a:t>cái</a:t>
            </a:r>
            <a:endParaRPr lang="en-US" b="1" dirty="0">
              <a:latin typeface="Arial" panose="020B0604020202020204" pitchFamily="34" charset="0"/>
            </a:endParaRPr>
          </a:p>
        </p:txBody>
      </p:sp>
      <p:sp>
        <p:nvSpPr>
          <p:cNvPr id="27680" name="Rectangle 44"/>
          <p:cNvSpPr>
            <a:spLocks noChangeArrowheads="1"/>
          </p:cNvSpPr>
          <p:nvPr/>
        </p:nvSpPr>
        <p:spPr bwMode="auto">
          <a:xfrm>
            <a:off x="0" y="41116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10000"/>
              </a:spcBef>
              <a:spcAft>
                <a:spcPct val="10000"/>
              </a:spcAft>
              <a:buFontTx/>
              <a:buChar char="-"/>
            </a:pPr>
            <a:r>
              <a:rPr lang="en-US" b="1" i="1" u="sng">
                <a:solidFill>
                  <a:srgbClr val="FF33CC"/>
                </a:solidFill>
              </a:rPr>
              <a:t>Gièng nhau: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27681" name="Rectangle 45"/>
          <p:cNvSpPr>
            <a:spLocks noChangeArrowheads="1"/>
          </p:cNvSpPr>
          <p:nvPr/>
        </p:nvSpPr>
        <p:spPr bwMode="auto">
          <a:xfrm>
            <a:off x="-304800" y="1219200"/>
            <a:ext cx="982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400" dirty="0"/>
              <a:t> - </a:t>
            </a:r>
            <a:r>
              <a:rPr lang="en-US" sz="2400" dirty="0" err="1">
                <a:solidFill>
                  <a:schemeClr val="accent2"/>
                </a:solidFill>
              </a:rPr>
              <a:t>No·n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bµo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bËc</a:t>
            </a:r>
            <a:r>
              <a:rPr lang="en-US" sz="2400" dirty="0">
                <a:solidFill>
                  <a:schemeClr val="accent2"/>
                </a:solidFill>
              </a:rPr>
              <a:t> 1 vµ </a:t>
            </a:r>
            <a:r>
              <a:rPr lang="en-US" sz="2400" dirty="0" err="1">
                <a:solidFill>
                  <a:schemeClr val="accent2"/>
                </a:solidFill>
              </a:rPr>
              <a:t>tinh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bµo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bËc</a:t>
            </a:r>
            <a:r>
              <a:rPr lang="en-US" sz="2400" dirty="0">
                <a:solidFill>
                  <a:schemeClr val="accent2"/>
                </a:solidFill>
              </a:rPr>
              <a:t> I</a:t>
            </a:r>
            <a:r>
              <a:rPr lang="en-US" sz="2400" i="1" dirty="0">
                <a:solidFill>
                  <a:schemeClr val="accent2"/>
                </a:solidFill>
              </a:rPr>
              <a:t> ®</a:t>
            </a:r>
            <a:r>
              <a:rPr lang="en-US" sz="2400" dirty="0" err="1">
                <a:solidFill>
                  <a:schemeClr val="accent2"/>
                </a:solidFill>
              </a:rPr>
              <a:t>Òu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thùc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hiÖn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gi¶m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ph©n</a:t>
            </a:r>
            <a:r>
              <a:rPr lang="en-US" sz="2400" dirty="0">
                <a:solidFill>
                  <a:schemeClr val="accent2"/>
                </a:solidFill>
              </a:rPr>
              <a:t> ®Ó t¹o </a:t>
            </a:r>
            <a:r>
              <a:rPr lang="en-US" sz="2400" dirty="0" err="1">
                <a:solidFill>
                  <a:schemeClr val="accent2"/>
                </a:solidFill>
              </a:rPr>
              <a:t>ra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giao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tö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27682" name="Text Box 57"/>
          <p:cNvSpPr txBox="1">
            <a:spLocks noChangeArrowheads="1"/>
          </p:cNvSpPr>
          <p:nvPr/>
        </p:nvSpPr>
        <p:spPr bwMode="auto">
          <a:xfrm>
            <a:off x="0" y="762000"/>
            <a:ext cx="95250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600">
                <a:solidFill>
                  <a:schemeClr val="accent2"/>
                </a:solidFill>
              </a:rPr>
              <a:t>- C¸c tÕ bµo mÇm ®Òu thùc hiÖn nguyªn ph©n liªn tiÕp nhiÒu lÇn.</a:t>
            </a:r>
          </a:p>
          <a:p>
            <a:pPr eaLnBrk="1" hangingPunct="1">
              <a:spcBef>
                <a:spcPct val="50000"/>
              </a:spcBef>
            </a:pPr>
            <a:endParaRPr lang="en-U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86&quot;/&gt;&lt;/object&gt;&lt;object type=&quot;3&quot; unique_id=&quot;10006&quot;&gt;&lt;property id=&quot;20148&quot; value=&quot;5&quot;/&gt;&lt;property id=&quot;20300&quot; value=&quot;Slide 3&quot;/&gt;&lt;property id=&quot;20307&quot; value=&quot;288&quot;/&gt;&lt;/object&gt;&lt;object type=&quot;3&quot; unique_id=&quot;10007&quot;&gt;&lt;property id=&quot;20148&quot; value=&quot;5&quot;/&gt;&lt;property id=&quot;20300&quot; value=&quot;Slide 4&quot;/&gt;&lt;property id=&quot;20307&quot; value=&quot;290&quot;/&gt;&lt;/object&gt;&lt;object type=&quot;3&quot; unique_id=&quot;10008&quot;&gt;&lt;property id=&quot;20148&quot; value=&quot;5&quot;/&gt;&lt;property id=&quot;20300&quot; value=&quot;Slide 5 - &amp;quot;&amp;amp;#x09;&amp;quot;&quot;/&gt;&lt;property id=&quot;20307&quot; value=&quot;299&quot;/&gt;&lt;/object&gt;&lt;object type=&quot;3&quot; unique_id=&quot;10009&quot;&gt;&lt;property id=&quot;20148&quot; value=&quot;5&quot;/&gt;&lt;property id=&quot;20300&quot; value=&quot;Slide 6&quot;/&gt;&lt;property id=&quot;20307&quot; value=&quot;300&quot;/&gt;&lt;/object&gt;&lt;object type=&quot;3&quot; unique_id=&quot;10010&quot;&gt;&lt;property id=&quot;20148&quot; value=&quot;5&quot;/&gt;&lt;property id=&quot;20300&quot; value=&quot;Slide 7&quot;/&gt;&lt;property id=&quot;20307&quot; value=&quot;298&quot;/&gt;&lt;/object&gt;&lt;object type=&quot;3&quot; unique_id=&quot;10011&quot;&gt;&lt;property id=&quot;20148&quot; value=&quot;5&quot;/&gt;&lt;property id=&quot;20300&quot; value=&quot;Slide 8&quot;/&gt;&lt;property id=&quot;20307&quot; value=&quot;292&quot;/&gt;&lt;/object&gt;&lt;object type=&quot;3&quot; unique_id=&quot;10012&quot;&gt;&lt;property id=&quot;20148&quot; value=&quot;5&quot;/&gt;&lt;property id=&quot;20300&quot; value=&quot;Slide 9&quot;/&gt;&lt;property id=&quot;20307&quot; value=&quot;297&quot;/&gt;&lt;/object&gt;&lt;object type=&quot;3&quot; unique_id=&quot;10013&quot;&gt;&lt;property id=&quot;20148&quot; value=&quot;5&quot;/&gt;&lt;property id=&quot;20300&quot; value=&quot;Slide 10&quot;/&gt;&lt;property id=&quot;20307&quot; value=&quot;293&quot;/&gt;&lt;/object&gt;&lt;object type=&quot;3&quot; unique_id=&quot;10014&quot;&gt;&lt;property id=&quot;20148&quot; value=&quot;5&quot;/&gt;&lt;property id=&quot;20300&quot; value=&quot;Slide 11&quot;/&gt;&lt;property id=&quot;20307&quot; value=&quot;271&quot;/&gt;&lt;/object&gt;&lt;object type=&quot;3&quot; unique_id=&quot;10015&quot;&gt;&lt;property id=&quot;20148&quot; value=&quot;5&quot;/&gt;&lt;property id=&quot;20300&quot; value=&quot;Slide 12&quot;/&gt;&lt;property id=&quot;20307&quot; value=&quot;272&quot;/&gt;&lt;/object&gt;&lt;object type=&quot;3&quot; unique_id=&quot;10016&quot;&gt;&lt;property id=&quot;20148&quot; value=&quot;5&quot;/&gt;&lt;property id=&quot;20300&quot; value=&quot;Slide 13&quot;/&gt;&lt;property id=&quot;20307&quot; value=&quot;296&quot;/&gt;&lt;/object&gt;&lt;object type=&quot;3&quot; unique_id=&quot;10017&quot;&gt;&lt;property id=&quot;20148&quot; value=&quot;5&quot;/&gt;&lt;property id=&quot;20300&quot; value=&quot;Slide 14&quot;/&gt;&lt;property id=&quot;20307&quot; value=&quot;295&quot;/&gt;&lt;/object&gt;&lt;object type=&quot;3&quot; unique_id=&quot;10018&quot;&gt;&lt;property id=&quot;20148&quot; value=&quot;5&quot;/&gt;&lt;property id=&quot;20300&quot; value=&quot;Slide 15&quot;/&gt;&lt;property id=&quot;20307&quot; value=&quot;279&quot;/&gt;&lt;/object&gt;&lt;object type=&quot;3&quot; unique_id=&quot;10019&quot;&gt;&lt;property id=&quot;20148&quot; value=&quot;5&quot;/&gt;&lt;property id=&quot;20300&quot; value=&quot;Slide 16&quot;/&gt;&lt;property id=&quot;20307&quot; value=&quot;302&quot;/&gt;&lt;/object&gt;&lt;object type=&quot;3&quot; unique_id=&quot;10020&quot;&gt;&lt;property id=&quot;20148&quot; value=&quot;5&quot;/&gt;&lt;property id=&quot;20300&quot; value=&quot;Slide 17&quot;/&gt;&lt;property id=&quot;20307&quot; value=&quot;30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950</Words>
  <Application>Microsoft Office PowerPoint</Application>
  <PresentationFormat>On-screen Show (4:3)</PresentationFormat>
  <Paragraphs>173</Paragraphs>
  <Slides>13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.VnTime</vt:lpstr>
      <vt:lpstr>.VnTimeH</vt:lpstr>
      <vt:lpstr>Arial</vt:lpstr>
      <vt:lpstr>Arial Black</vt:lpstr>
      <vt:lpstr>Cambria Math</vt:lpstr>
      <vt:lpstr>Garamond</vt:lpstr>
      <vt:lpstr>Times New Roman</vt:lpstr>
      <vt:lpstr>Wingdings</vt:lpstr>
      <vt:lpstr>Default Design</vt:lpstr>
      <vt:lpstr>Pixel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HAI DUONG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HONG PHUONG</dc:creator>
  <cp:lastModifiedBy>Admin</cp:lastModifiedBy>
  <cp:revision>66</cp:revision>
  <dcterms:created xsi:type="dcterms:W3CDTF">2007-11-06T13:43:51Z</dcterms:created>
  <dcterms:modified xsi:type="dcterms:W3CDTF">2021-11-03T03:39:50Z</dcterms:modified>
</cp:coreProperties>
</file>