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90" r:id="rId3"/>
  </p:sldMasterIdLst>
  <p:sldIdLst>
    <p:sldId id="256" r:id="rId4"/>
    <p:sldId id="257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4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42DF-EE77-4EFE-8B22-2EBA0981FB2E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B8D6-A828-47BA-A626-C6361B1B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1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42DF-EE77-4EFE-8B22-2EBA0981FB2E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B8D6-A828-47BA-A626-C6361B1B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2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42DF-EE77-4EFE-8B22-2EBA0981FB2E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B8D6-A828-47BA-A626-C6361B1B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02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C55A48-8CC7-49C1-9C14-DAFB6CBEF64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37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DC392-AEAC-4F85-B587-381E9370E48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3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1535C3-3B8C-422E-A169-ADBF38A6BCA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3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0FED7-4046-4328-8C38-5CED892168F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6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29AB32-F0A8-405E-8451-8C09D06B554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81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A3A695-1DEE-4DDF-BC9D-B44DFA14D9B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92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42537-DC57-48B8-B5F6-0C22149771B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41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786257-ED94-448C-8057-EB2A5C71197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42DF-EE77-4EFE-8B22-2EBA0981FB2E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B8D6-A828-47BA-A626-C6361B1B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91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DB8CEB-1F96-4418-8DE9-0B000CFF53B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8AAA71-4BF8-4B2F-80E4-BE6B2CC38F9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64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92F2AD-47B6-4C47-B9F6-9DA8865F914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88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B9F784-91E5-4ABB-A33C-C72BF384FB0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4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F33CD3A1-DEED-4DDB-AD7E-34772C6CECB5}" type="slidenum">
              <a:rPr lang="ar-SA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986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2351E397-F616-4B3A-A72F-F8D02EF18324}" type="slidenum">
              <a:rPr lang="ar-SA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681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2C6DC430-0AEB-4BC8-AE07-1ABA44D25035}" type="slidenum">
              <a:rPr lang="ar-SA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269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72221A29-EBCB-42A4-B53D-7C15D523E261}" type="slidenum">
              <a:rPr lang="ar-SA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526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9298F2B9-A96C-4727-BD1A-C16FFC931269}" type="slidenum">
              <a:rPr lang="ar-SA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088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097C4181-BC07-41C3-9552-7024BE717F12}" type="slidenum">
              <a:rPr lang="ar-SA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39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42DF-EE77-4EFE-8B22-2EBA0981FB2E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B8D6-A828-47BA-A626-C6361B1B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59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399BB94F-61AC-4CBF-825E-DE8DC157F0CF}" type="slidenum">
              <a:rPr lang="ar-SA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319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E62F0392-43D5-4E3C-86BF-0F1B3E18BF6E}" type="slidenum">
              <a:rPr lang="ar-SA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370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77E5AA28-A534-48B8-8DB0-E74C5D99DD27}" type="slidenum">
              <a:rPr lang="ar-SA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052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A0C9481A-F9E0-48CB-88EC-821D8BF92B64}" type="slidenum">
              <a:rPr lang="ar-SA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516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E4E00C7F-CF50-42AD-A6B4-C8676C514F04}" type="slidenum">
              <a:rPr lang="ar-SA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252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657705DA-CBF9-41CB-BC10-30C7D1C81AB2}" type="slidenum">
              <a:rPr lang="ar-SA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9604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F2ABE1CE-D253-46F3-A9DD-38AF11B5C7E1}" type="slidenum">
              <a:rPr lang="ar-SA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6196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3EBE75A9-57FE-4395-BB78-094162828D3A}" type="slidenum">
              <a:rPr lang="ar-SA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767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39F975EE-596A-49F8-8F02-EA58CB7EE662}" type="slidenum">
              <a:rPr lang="ar-SA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38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42DF-EE77-4EFE-8B22-2EBA0981FB2E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B8D6-A828-47BA-A626-C6361B1B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7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42DF-EE77-4EFE-8B22-2EBA0981FB2E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B8D6-A828-47BA-A626-C6361B1B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5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42DF-EE77-4EFE-8B22-2EBA0981FB2E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B8D6-A828-47BA-A626-C6361B1B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0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42DF-EE77-4EFE-8B22-2EBA0981FB2E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B8D6-A828-47BA-A626-C6361B1B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42DF-EE77-4EFE-8B22-2EBA0981FB2E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B8D6-A828-47BA-A626-C6361B1B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4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42DF-EE77-4EFE-8B22-2EBA0981FB2E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B8D6-A828-47BA-A626-C6361B1B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0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42DF-EE77-4EFE-8B22-2EBA0981FB2E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EB8D6-A828-47BA-A626-C6361B1B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1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6E82C6-6B03-42F6-937D-9F9718B6580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6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377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377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377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83E02C3-E8FA-474A-87AA-414F83435ACA}" type="slidenum">
              <a:rPr lang="ar-SA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95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8037" y="1191491"/>
            <a:ext cx="4017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0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023" y="2341418"/>
            <a:ext cx="5812306" cy="338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4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928" y="360219"/>
            <a:ext cx="11000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</a:p>
          <a:p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giấm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NST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Số NST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en-US" sz="24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8256" y="2521527"/>
                <a:ext cx="7841672" cy="1214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b="1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endParaRPr lang="en-US" sz="24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NST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môi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*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- 1) = 8 * 31  = 248 NST.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56" y="2521527"/>
                <a:ext cx="7841672" cy="1214115"/>
              </a:xfrm>
              <a:prstGeom prst="rect">
                <a:avLst/>
              </a:prstGeom>
              <a:blipFill>
                <a:blip r:embed="rId2"/>
                <a:stretch>
                  <a:fillRect l="-1166" t="-4020" b="-1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28256" y="3850088"/>
                <a:ext cx="8922326" cy="2316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bào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400" b="1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đang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</a:t>
                </a: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bào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/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NST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bào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/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* 4 = 32 NST.</a:t>
                </a:r>
              </a:p>
              <a:p>
                <a:pPr lvl="0"/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56" y="3850088"/>
                <a:ext cx="8922326" cy="2316660"/>
              </a:xfrm>
              <a:prstGeom prst="rect">
                <a:avLst/>
              </a:prstGeom>
              <a:blipFill>
                <a:blip r:embed="rId3"/>
                <a:stretch>
                  <a:fillRect l="-1025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94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436" y="346364"/>
            <a:ext cx="1101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So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808194"/>
              </p:ext>
            </p:extLst>
          </p:nvPr>
        </p:nvGraphicFramePr>
        <p:xfrm>
          <a:off x="858978" y="941336"/>
          <a:ext cx="10141530" cy="50493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0765">
                  <a:extLst>
                    <a:ext uri="{9D8B030D-6E8A-4147-A177-3AD203B41FA5}">
                      <a16:colId xmlns:a16="http://schemas.microsoft.com/office/drawing/2014/main" val="2067800465"/>
                    </a:ext>
                  </a:extLst>
                </a:gridCol>
                <a:gridCol w="5070765">
                  <a:extLst>
                    <a:ext uri="{9D8B030D-6E8A-4147-A177-3AD203B41FA5}">
                      <a16:colId xmlns:a16="http://schemas.microsoft.com/office/drawing/2014/main" val="4247013730"/>
                    </a:ext>
                  </a:extLst>
                </a:gridCol>
              </a:tblGrid>
              <a:tr h="485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Giảm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3719184615"/>
                  </a:ext>
                </a:extLst>
              </a:tr>
              <a:tr h="401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Xảy ra ở tế bào sinh dưỡng.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Xảy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chin.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915305804"/>
                  </a:ext>
                </a:extLst>
              </a:tr>
              <a:tr h="540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Gồm 1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Gồm 2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204814084"/>
                  </a:ext>
                </a:extLst>
              </a:tr>
              <a:tr h="872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Kì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đầu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các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NST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kép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đính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vào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sợi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tơ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vô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sắc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thoi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phân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bào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ở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tâm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động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Kì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đầu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các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NST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kép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trong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cặp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tương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đồng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tiếp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hợp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bắt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chéo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nhau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75317893"/>
                  </a:ext>
                </a:extLst>
              </a:tr>
              <a:tr h="1166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Kì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giữa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các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NST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kép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xếp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thành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một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hàng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ngang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trên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mặt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phẳng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xích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đạo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thoi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phân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bào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Kì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giữa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các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NST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kép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xếp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thành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2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hàng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trên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mặt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phẳng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xích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đạo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thoi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phân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bào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251473477"/>
                  </a:ext>
                </a:extLst>
              </a:tr>
              <a:tr h="872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Kì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sau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mỗi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NTS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tách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ra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ở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tâm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động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thành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2 NST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đơn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phân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li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2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cực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tế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bào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C¸c </a:t>
                      </a:r>
                      <a:r>
                        <a:rPr kumimoji="0" lang="en-US" alt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cÆp</a:t>
                      </a: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 NST </a:t>
                      </a:r>
                      <a:r>
                        <a:rPr kumimoji="0" lang="en-US" alt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kÐp</a:t>
                      </a: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ph©n</a:t>
                      </a: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ly</a:t>
                      </a: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 ®</a:t>
                      </a:r>
                      <a:r>
                        <a:rPr kumimoji="0" lang="en-US" alt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éc</a:t>
                      </a: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lËp</a:t>
                      </a: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víi</a:t>
                      </a: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nhau</a:t>
                      </a: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vÒ</a:t>
                      </a: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 2 </a:t>
                      </a:r>
                      <a:r>
                        <a:rPr kumimoji="0" lang="en-US" alt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cùc</a:t>
                      </a: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tÕ</a:t>
                      </a: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.VnTime" panose="020B7200000000000000" pitchFamily="34" charset="0"/>
                          <a:ea typeface="+mn-ea"/>
                          <a:cs typeface="+mn-cs"/>
                        </a:rPr>
                        <a:t>bµo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460017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54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935531"/>
              </p:ext>
            </p:extLst>
          </p:nvPr>
        </p:nvGraphicFramePr>
        <p:xfrm>
          <a:off x="748144" y="719666"/>
          <a:ext cx="10931238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5619">
                  <a:extLst>
                    <a:ext uri="{9D8B030D-6E8A-4147-A177-3AD203B41FA5}">
                      <a16:colId xmlns:a16="http://schemas.microsoft.com/office/drawing/2014/main" val="3998344170"/>
                    </a:ext>
                  </a:extLst>
                </a:gridCol>
                <a:gridCol w="5465619">
                  <a:extLst>
                    <a:ext uri="{9D8B030D-6E8A-4147-A177-3AD203B41FA5}">
                      <a16:colId xmlns:a16="http://schemas.microsoft.com/office/drawing/2014/main" val="2694622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Kết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quả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: Từ 1 TB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mẹ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 (2n) ban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đầu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cho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ra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 2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tế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bào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 con (2n)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giống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nhau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giống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 TB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mẹ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anose="020B0604020202020204" pitchFamily="34" charset="0"/>
                        </a:rPr>
                        <a:t> (2n).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NST 2n qua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NST n.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597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80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637" y="401782"/>
            <a:ext cx="1122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so </a:t>
            </a:r>
            <a:r>
              <a:rPr lang="en-US" sz="24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0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12" name="Group 5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69444553"/>
              </p:ext>
            </p:extLst>
          </p:nvPr>
        </p:nvGraphicFramePr>
        <p:xfrm>
          <a:off x="2466109" y="1565631"/>
          <a:ext cx="9144000" cy="4918076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1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Đặc điểm so sánh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Quá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trình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giao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tử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cái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Quá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trình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giao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tử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đực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91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Giảm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phân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Giảm phân 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52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ết quả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672" name="Text Box 25"/>
          <p:cNvSpPr txBox="1">
            <a:spLocks noChangeArrowheads="1"/>
          </p:cNvSpPr>
          <p:nvPr/>
        </p:nvSpPr>
        <p:spPr bwMode="auto">
          <a:xfrm>
            <a:off x="4239490" y="2283187"/>
            <a:ext cx="3505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Noãn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qua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kích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thước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nhỏ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noãn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kích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thước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l</a:t>
            </a:r>
            <a:r>
              <a:rPr lang="en-US" sz="2000" dirty="0" err="1">
                <a:solidFill>
                  <a:srgbClr val="333399"/>
                </a:solidFill>
              </a:rPr>
              <a:t>ớn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673" name="Text Box 26"/>
          <p:cNvSpPr txBox="1">
            <a:spLocks noChangeArrowheads="1"/>
          </p:cNvSpPr>
          <p:nvPr/>
        </p:nvSpPr>
        <p:spPr bwMode="auto">
          <a:xfrm>
            <a:off x="8104909" y="2511684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qua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27674" name="Text Box 27"/>
          <p:cNvSpPr txBox="1">
            <a:spLocks noChangeArrowheads="1"/>
          </p:cNvSpPr>
          <p:nvPr/>
        </p:nvSpPr>
        <p:spPr bwMode="auto">
          <a:xfrm>
            <a:off x="4239490" y="3750952"/>
            <a:ext cx="34290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Noãn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qua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kích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thước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nhỏ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kích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thước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l</a:t>
            </a:r>
            <a:r>
              <a:rPr lang="en-US" sz="2000" dirty="0" err="1">
                <a:solidFill>
                  <a:srgbClr val="333399"/>
                </a:solidFill>
              </a:rPr>
              <a:t>ớn</a:t>
            </a:r>
            <a:endParaRPr lang="en-US" sz="2000" dirty="0">
              <a:solidFill>
                <a:srgbClr val="333399"/>
              </a:solidFill>
            </a:endParaRPr>
          </a:p>
        </p:txBody>
      </p:sp>
      <p:sp>
        <p:nvSpPr>
          <p:cNvPr id="27675" name="Text Box 28"/>
          <p:cNvSpPr txBox="1">
            <a:spLocks noChangeArrowheads="1"/>
          </p:cNvSpPr>
          <p:nvPr/>
        </p:nvSpPr>
        <p:spPr bwMode="auto">
          <a:xfrm>
            <a:off x="7914409" y="4014483"/>
            <a:ext cx="3886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qua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676" name="Text Box 29"/>
          <p:cNvSpPr txBox="1">
            <a:spLocks noChangeArrowheads="1"/>
          </p:cNvSpPr>
          <p:nvPr/>
        </p:nvSpPr>
        <p:spPr bwMode="auto">
          <a:xfrm>
            <a:off x="4256809" y="5059363"/>
            <a:ext cx="3657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Từ </a:t>
            </a:r>
            <a:r>
              <a:rPr lang="en-US" sz="20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noãn</a:t>
            </a:r>
            <a:r>
              <a:rPr lang="en-US" sz="20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0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0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00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0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0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0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ỉ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trứng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trực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tiếp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tham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gia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thụ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tinh</a:t>
            </a:r>
            <a:endParaRPr lang="en-US" sz="20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27677" name="Text Box 30"/>
          <p:cNvSpPr txBox="1">
            <a:spLocks noChangeArrowheads="1"/>
          </p:cNvSpPr>
          <p:nvPr/>
        </p:nvSpPr>
        <p:spPr bwMode="auto">
          <a:xfrm>
            <a:off x="7952509" y="5204847"/>
            <a:ext cx="3505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Từ </a:t>
            </a:r>
            <a:r>
              <a:rPr lang="en-US" sz="20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0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0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0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00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0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đều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tham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gia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thụ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 panose="020B0604020202020204" pitchFamily="34" charset="0"/>
              </a:rPr>
              <a:t>tinh</a:t>
            </a:r>
            <a:endParaRPr lang="en-US" sz="20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27678" name="Text Box 31"/>
          <p:cNvSpPr txBox="1">
            <a:spLocks noChangeArrowheads="1"/>
          </p:cNvSpPr>
          <p:nvPr/>
        </p:nvSpPr>
        <p:spPr bwMode="auto">
          <a:xfrm>
            <a:off x="0" y="1306075"/>
            <a:ext cx="270163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i="1" u="sng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i="1" u="sng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b="1" i="1" u="sng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u="sng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b="1" i="1" u="sng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7680" name="Rectangle 44"/>
          <p:cNvSpPr>
            <a:spLocks noChangeArrowheads="1"/>
          </p:cNvSpPr>
          <p:nvPr/>
        </p:nvSpPr>
        <p:spPr bwMode="auto">
          <a:xfrm>
            <a:off x="0" y="61124"/>
            <a:ext cx="2466109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10000"/>
              </a:spcBef>
              <a:spcAft>
                <a:spcPct val="10000"/>
              </a:spcAft>
              <a:buFontTx/>
              <a:buChar char="-"/>
            </a:pPr>
            <a:r>
              <a:rPr lang="en-US" b="1" i="1" u="sng" dirty="0" err="1">
                <a:solidFill>
                  <a:srgbClr val="FF33CC"/>
                </a:solidFill>
              </a:rPr>
              <a:t>Gièng</a:t>
            </a:r>
            <a:r>
              <a:rPr lang="en-US" b="1" i="1" u="sng" dirty="0">
                <a:solidFill>
                  <a:srgbClr val="FF33CC"/>
                </a:solidFill>
              </a:rPr>
              <a:t> </a:t>
            </a:r>
            <a:r>
              <a:rPr lang="en-US" b="1" i="1" u="sng" dirty="0" err="1">
                <a:solidFill>
                  <a:srgbClr val="FF33CC"/>
                </a:solidFill>
              </a:rPr>
              <a:t>nhau</a:t>
            </a:r>
            <a:r>
              <a:rPr lang="en-US" b="1" i="1" u="sng" dirty="0">
                <a:solidFill>
                  <a:srgbClr val="FF33CC"/>
                </a:solidFill>
              </a:rPr>
              <a:t>:</a:t>
            </a:r>
            <a:endParaRPr lang="en-US" sz="2400" dirty="0">
              <a:solidFill>
                <a:srgbClr val="333399"/>
              </a:solidFill>
            </a:endParaRPr>
          </a:p>
        </p:txBody>
      </p:sp>
      <p:sp>
        <p:nvSpPr>
          <p:cNvPr id="27681" name="Rectangle 45"/>
          <p:cNvSpPr>
            <a:spLocks noChangeArrowheads="1"/>
          </p:cNvSpPr>
          <p:nvPr/>
        </p:nvSpPr>
        <p:spPr bwMode="auto">
          <a:xfrm>
            <a:off x="2313709" y="632880"/>
            <a:ext cx="982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10000"/>
              </a:spcBef>
              <a:spcAft>
                <a:spcPct val="10000"/>
              </a:spcAft>
            </a:pPr>
            <a:r>
              <a:rPr lang="en-US" sz="2400" dirty="0">
                <a:solidFill>
                  <a:srgbClr val="000000"/>
                </a:solidFill>
              </a:rPr>
              <a:t> - </a:t>
            </a:r>
            <a:r>
              <a:rPr lang="en-US" sz="2400" dirty="0" err="1">
                <a:solidFill>
                  <a:srgbClr val="333399"/>
                </a:solidFill>
              </a:rPr>
              <a:t>No·n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bµo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bËc</a:t>
            </a:r>
            <a:r>
              <a:rPr lang="en-US" sz="2400" dirty="0">
                <a:solidFill>
                  <a:srgbClr val="333399"/>
                </a:solidFill>
              </a:rPr>
              <a:t> 1 vµ </a:t>
            </a:r>
            <a:r>
              <a:rPr lang="en-US" sz="2400" dirty="0" err="1">
                <a:solidFill>
                  <a:srgbClr val="333399"/>
                </a:solidFill>
              </a:rPr>
              <a:t>tinh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bµo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bËc</a:t>
            </a:r>
            <a:r>
              <a:rPr lang="en-US" sz="2400" dirty="0">
                <a:solidFill>
                  <a:srgbClr val="333399"/>
                </a:solidFill>
              </a:rPr>
              <a:t> I</a:t>
            </a:r>
            <a:r>
              <a:rPr lang="en-US" sz="2400" i="1" dirty="0">
                <a:solidFill>
                  <a:srgbClr val="333399"/>
                </a:solidFill>
              </a:rPr>
              <a:t> ®</a:t>
            </a:r>
            <a:r>
              <a:rPr lang="en-US" sz="2400" dirty="0" err="1">
                <a:solidFill>
                  <a:srgbClr val="333399"/>
                </a:solidFill>
              </a:rPr>
              <a:t>Òu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thùc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hiÖn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gi¶m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ph©n</a:t>
            </a:r>
            <a:r>
              <a:rPr lang="en-US" sz="2400" dirty="0">
                <a:solidFill>
                  <a:srgbClr val="333399"/>
                </a:solidFill>
              </a:rPr>
              <a:t> ®Ó t¹o </a:t>
            </a:r>
            <a:r>
              <a:rPr lang="en-US" sz="2400" dirty="0" err="1">
                <a:solidFill>
                  <a:srgbClr val="333399"/>
                </a:solidFill>
              </a:rPr>
              <a:t>ra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giao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tö</a:t>
            </a:r>
            <a:r>
              <a:rPr lang="en-US" sz="2400" dirty="0">
                <a:solidFill>
                  <a:srgbClr val="333399"/>
                </a:solidFill>
              </a:rPr>
              <a:t>.</a:t>
            </a:r>
          </a:p>
        </p:txBody>
      </p:sp>
      <p:sp>
        <p:nvSpPr>
          <p:cNvPr id="27682" name="Text Box 57"/>
          <p:cNvSpPr txBox="1">
            <a:spLocks noChangeArrowheads="1"/>
          </p:cNvSpPr>
          <p:nvPr/>
        </p:nvSpPr>
        <p:spPr bwMode="auto">
          <a:xfrm>
            <a:off x="2466109" y="99536"/>
            <a:ext cx="9525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10000"/>
              </a:spcBef>
              <a:spcAft>
                <a:spcPct val="10000"/>
              </a:spcAft>
            </a:pPr>
            <a:r>
              <a:rPr lang="en-US" sz="2600" dirty="0">
                <a:solidFill>
                  <a:srgbClr val="333399"/>
                </a:solidFill>
              </a:rPr>
              <a:t>- C¸c </a:t>
            </a:r>
            <a:r>
              <a:rPr lang="en-US" sz="2600" dirty="0" err="1">
                <a:solidFill>
                  <a:srgbClr val="333399"/>
                </a:solidFill>
              </a:rPr>
              <a:t>tÕ</a:t>
            </a:r>
            <a:r>
              <a:rPr lang="en-US" sz="2600" dirty="0">
                <a:solidFill>
                  <a:srgbClr val="333399"/>
                </a:solidFill>
              </a:rPr>
              <a:t> </a:t>
            </a:r>
            <a:r>
              <a:rPr lang="en-US" sz="2600" dirty="0" err="1">
                <a:solidFill>
                  <a:srgbClr val="333399"/>
                </a:solidFill>
              </a:rPr>
              <a:t>bµo</a:t>
            </a:r>
            <a:r>
              <a:rPr lang="en-US" sz="2600" dirty="0">
                <a:solidFill>
                  <a:srgbClr val="333399"/>
                </a:solidFill>
              </a:rPr>
              <a:t> </a:t>
            </a:r>
            <a:r>
              <a:rPr lang="en-US" sz="2600" dirty="0" err="1">
                <a:solidFill>
                  <a:srgbClr val="333399"/>
                </a:solidFill>
              </a:rPr>
              <a:t>mÇm</a:t>
            </a:r>
            <a:r>
              <a:rPr lang="en-US" sz="2600" dirty="0">
                <a:solidFill>
                  <a:srgbClr val="333399"/>
                </a:solidFill>
              </a:rPr>
              <a:t> ®</a:t>
            </a:r>
            <a:r>
              <a:rPr lang="en-US" sz="2600" dirty="0" err="1">
                <a:solidFill>
                  <a:srgbClr val="333399"/>
                </a:solidFill>
              </a:rPr>
              <a:t>Òu</a:t>
            </a:r>
            <a:r>
              <a:rPr lang="en-US" sz="2600" dirty="0">
                <a:solidFill>
                  <a:srgbClr val="333399"/>
                </a:solidFill>
              </a:rPr>
              <a:t> </a:t>
            </a:r>
            <a:r>
              <a:rPr lang="en-US" sz="2600" dirty="0" err="1">
                <a:solidFill>
                  <a:srgbClr val="333399"/>
                </a:solidFill>
              </a:rPr>
              <a:t>thùc</a:t>
            </a:r>
            <a:r>
              <a:rPr lang="en-US" sz="2600" dirty="0">
                <a:solidFill>
                  <a:srgbClr val="333399"/>
                </a:solidFill>
              </a:rPr>
              <a:t> </a:t>
            </a:r>
            <a:r>
              <a:rPr lang="en-US" sz="2600" dirty="0" err="1">
                <a:solidFill>
                  <a:srgbClr val="333399"/>
                </a:solidFill>
              </a:rPr>
              <a:t>hiÖn</a:t>
            </a:r>
            <a:r>
              <a:rPr lang="en-US" sz="2600" dirty="0">
                <a:solidFill>
                  <a:srgbClr val="333399"/>
                </a:solidFill>
              </a:rPr>
              <a:t> </a:t>
            </a:r>
            <a:r>
              <a:rPr lang="en-US" sz="2600" dirty="0" err="1">
                <a:solidFill>
                  <a:srgbClr val="333399"/>
                </a:solidFill>
              </a:rPr>
              <a:t>nguyªn</a:t>
            </a:r>
            <a:r>
              <a:rPr lang="en-US" sz="2600" dirty="0">
                <a:solidFill>
                  <a:srgbClr val="333399"/>
                </a:solidFill>
              </a:rPr>
              <a:t> </a:t>
            </a:r>
            <a:r>
              <a:rPr lang="en-US" sz="2600" dirty="0" err="1">
                <a:solidFill>
                  <a:srgbClr val="333399"/>
                </a:solidFill>
              </a:rPr>
              <a:t>ph©n</a:t>
            </a:r>
            <a:r>
              <a:rPr lang="en-US" sz="2600" dirty="0">
                <a:solidFill>
                  <a:srgbClr val="333399"/>
                </a:solidFill>
              </a:rPr>
              <a:t> </a:t>
            </a:r>
            <a:r>
              <a:rPr lang="en-US" sz="2600" dirty="0" err="1">
                <a:solidFill>
                  <a:srgbClr val="333399"/>
                </a:solidFill>
              </a:rPr>
              <a:t>liªn</a:t>
            </a:r>
            <a:r>
              <a:rPr lang="en-US" sz="2600" dirty="0">
                <a:solidFill>
                  <a:srgbClr val="333399"/>
                </a:solidFill>
              </a:rPr>
              <a:t> </a:t>
            </a:r>
            <a:r>
              <a:rPr lang="en-US" sz="2600" dirty="0" err="1">
                <a:solidFill>
                  <a:srgbClr val="333399"/>
                </a:solidFill>
              </a:rPr>
              <a:t>tiÕp</a:t>
            </a:r>
            <a:r>
              <a:rPr lang="en-US" sz="2600" dirty="0">
                <a:solidFill>
                  <a:srgbClr val="333399"/>
                </a:solidFill>
              </a:rPr>
              <a:t> </a:t>
            </a:r>
            <a:r>
              <a:rPr lang="en-US" sz="2600" dirty="0" err="1">
                <a:solidFill>
                  <a:srgbClr val="333399"/>
                </a:solidFill>
              </a:rPr>
              <a:t>nhiÒu</a:t>
            </a:r>
            <a:r>
              <a:rPr lang="en-US" sz="2600" dirty="0">
                <a:solidFill>
                  <a:srgbClr val="333399"/>
                </a:solidFill>
              </a:rPr>
              <a:t> </a:t>
            </a:r>
            <a:r>
              <a:rPr lang="en-US" sz="2600" dirty="0" err="1">
                <a:solidFill>
                  <a:srgbClr val="333399"/>
                </a:solidFill>
              </a:rPr>
              <a:t>lÇn</a:t>
            </a:r>
            <a:r>
              <a:rPr lang="en-US" sz="2600" dirty="0" smtClean="0">
                <a:solidFill>
                  <a:srgbClr val="333399"/>
                </a:solidFill>
              </a:rPr>
              <a:t>.</a:t>
            </a:r>
            <a:endParaRPr lang="en-US" sz="26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33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2" grpId="0"/>
      <p:bldP spid="27673" grpId="0"/>
      <p:bldP spid="27674" grpId="0"/>
      <p:bldP spid="27675" grpId="0"/>
      <p:bldP spid="27676" grpId="0"/>
      <p:bldP spid="27677" grpId="0"/>
      <p:bldP spid="27678" grpId="0"/>
      <p:bldP spid="27680" grpId="0"/>
      <p:bldP spid="27681" grpId="0"/>
      <p:bldP spid="276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457201"/>
            <a:ext cx="110974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Có 15 tế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bào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tiến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nguyên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:</a:t>
            </a:r>
          </a:p>
          <a:p>
            <a:pPr marL="514338" indent="-514338" defTabSz="914377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eriod"/>
              <a:defRPr/>
            </a:pP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Số tế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bào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ra.</a:t>
            </a:r>
            <a:endParaRPr lang="en-US" sz="3200" b="1" dirty="0">
              <a:solidFill>
                <a:srgbClr val="333399"/>
              </a:solidFill>
              <a:latin typeface="Times New Roman" panose="02020603050405020304" pitchFamily="18" charset="0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b. Số NST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tế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bào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con.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c. Số NST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cung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cấp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nguyên </a:t>
            </a:r>
            <a:r>
              <a:rPr lang="en-US" sz="32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04108" y="3893127"/>
                <a:ext cx="7841673" cy="2104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endPara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eriod"/>
                </a:pP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Có 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15 </a:t>
                </a:r>
                <a:r>
                  <a:rPr lang="en-US" sz="3200" b="1" dirty="0" err="1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tế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bào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ở </a:t>
                </a:r>
                <a:r>
                  <a:rPr lang="en-US" sz="3200" b="1" dirty="0" err="1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người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tiến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hành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nguyên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4 </a:t>
                </a:r>
                <a:r>
                  <a:rPr lang="en-US" sz="3200" b="1" dirty="0" err="1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lần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sẽ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tạo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ra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tế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bào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con </a:t>
                </a:r>
                <a:r>
                  <a:rPr lang="en-US" sz="3200" b="1" dirty="0" err="1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   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= 15 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= 240 </a:t>
                </a:r>
                <a:r>
                  <a:rPr lang="en-US" sz="3200" b="1" dirty="0" err="1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tế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bào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108" y="3893127"/>
                <a:ext cx="7841673" cy="2104294"/>
              </a:xfrm>
              <a:prstGeom prst="rect">
                <a:avLst/>
              </a:prstGeom>
              <a:blipFill>
                <a:blip r:embed="rId2"/>
                <a:stretch>
                  <a:fillRect l="-1788" t="-4058" b="-7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3085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3999" y="665018"/>
                <a:ext cx="8534400" cy="1742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NST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bào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</a:t>
                </a:r>
                <a:r>
                  <a:rPr lang="en-US" sz="32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/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   a * 2n 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= 15 * 46 *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= 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11040 NST.</a:t>
                </a:r>
                <a:endParaRPr lang="en-US" sz="3200" b="1" dirty="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  <a:p>
                <a:endPara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665018"/>
                <a:ext cx="8534400" cy="1742208"/>
              </a:xfrm>
              <a:prstGeom prst="rect">
                <a:avLst/>
              </a:prstGeom>
              <a:blipFill>
                <a:blip r:embed="rId2"/>
                <a:stretch>
                  <a:fillRect l="-1786" t="-4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3998" y="2272145"/>
                <a:ext cx="9895842" cy="2357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/>
                  <a:t> 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c. Số NST </a:t>
                </a:r>
                <a:r>
                  <a:rPr lang="en-US" sz="3200" b="1" dirty="0" err="1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mà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môi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trường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cung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cấp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cho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quá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trình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nguyên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phân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: </a:t>
                </a:r>
              </a:p>
              <a:p>
                <a:pPr lvl="0"/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a * 2n * 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- 1) = 15 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* 46 *  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- 1) 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= 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10350 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NST.</a:t>
                </a:r>
              </a:p>
              <a:p>
                <a:pPr lvl="0"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 dirty="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8" y="2272145"/>
                <a:ext cx="9895842" cy="2357761"/>
              </a:xfrm>
              <a:prstGeom prst="rect">
                <a:avLst/>
              </a:prstGeom>
              <a:blipFill>
                <a:blip r:embed="rId3"/>
                <a:stretch>
                  <a:fillRect l="-1540" t="-3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37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218" y="748145"/>
            <a:ext cx="109866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3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744 NST.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468582" y="3075709"/>
                <a:ext cx="8839199" cy="389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endPara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2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:r>
                  <a:rPr lang="en-US" sz="32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(k€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ctr"/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NST </a:t>
                </a:r>
                <a:r>
                  <a:rPr lang="en-US" sz="32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môi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/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* 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2n 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*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- 1) = 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744 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 3 * 8 * </a:t>
                </a:r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- 1</a:t>
                </a:r>
                <a:r>
                  <a:rPr lang="en-US" sz="3200" b="1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) </a:t>
                </a:r>
                <a:r>
                  <a:rPr lang="en-US" sz="3200" b="1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= 744</a:t>
                </a:r>
                <a:endParaRPr lang="en-US" sz="3200" b="1" dirty="0" smtClean="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  <a:p>
                <a:pPr marL="457200" lvl="0" indent="-45720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𝟕𝟒𝟒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3200" b="1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+ 1 = 32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sz="3200" b="1" dirty="0" smtClean="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  <a:p>
                <a:pPr lvl="0"/>
                <a:r>
                  <a:rPr lang="en-US" sz="3200" b="1" dirty="0" err="1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Vậy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k = 5 </a:t>
                </a:r>
                <a:r>
                  <a:rPr lang="en-US" sz="3200" b="1" dirty="0" err="1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tế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bào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nguyên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phân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liên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tiếp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5 </a:t>
                </a:r>
                <a:r>
                  <a:rPr lang="en-US" sz="3200" b="1" dirty="0" err="1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lần</a:t>
                </a:r>
                <a:r>
                  <a:rPr lang="en-US" sz="32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.</a:t>
                </a:r>
                <a:endParaRPr lang="en-US" sz="3200" b="1" dirty="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  <a:p>
                <a:pPr algn="ctr"/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582" y="3075709"/>
                <a:ext cx="8839199" cy="3894721"/>
              </a:xfrm>
              <a:prstGeom prst="rect">
                <a:avLst/>
              </a:prstGeom>
              <a:blipFill>
                <a:blip r:embed="rId2"/>
                <a:stretch>
                  <a:fillRect l="-1793" t="-2194" r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29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8037" y="914400"/>
            <a:ext cx="110282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300 NST.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NST 2n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8037" y="3269673"/>
                <a:ext cx="10072254" cy="326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endPara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2n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NST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(n 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NST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môi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* 2n * </a:t>
                </a:r>
                <a:r>
                  <a:rPr lang="en-US" sz="3200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- 1) </a:t>
                </a:r>
                <a:r>
                  <a:rPr lang="en-US" sz="3200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= 300 </a:t>
                </a:r>
                <a:r>
                  <a:rPr lang="en-US" sz="3200" dirty="0" smtClean="0">
                    <a:solidFill>
                      <a:srgbClr val="333399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 5 * 2n * </a:t>
                </a:r>
                <a:r>
                  <a:rPr lang="en-US" sz="3200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 - 1) </a:t>
                </a:r>
                <a:r>
                  <a:rPr lang="en-US" sz="3200" dirty="0" smtClean="0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= 300</a:t>
                </a:r>
              </a:p>
              <a:p>
                <a:r>
                  <a:rPr lang="en-US" sz="3200" dirty="0" smtClean="0">
                    <a:solidFill>
                      <a:srgbClr val="33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2n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 ∗3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</a:t>
                </a:r>
              </a:p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NST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ngô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2n = 20.</a:t>
                </a:r>
                <a:endParaRPr 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37" y="3269673"/>
                <a:ext cx="10072254" cy="3262881"/>
              </a:xfrm>
              <a:prstGeom prst="rect">
                <a:avLst/>
              </a:prstGeom>
              <a:blipFill>
                <a:blip r:embed="rId2"/>
                <a:stretch>
                  <a:fillRect l="-1513" t="-2612" b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12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785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.VnTime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1_Default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55</cp:revision>
  <dcterms:created xsi:type="dcterms:W3CDTF">2021-10-14T15:22:17Z</dcterms:created>
  <dcterms:modified xsi:type="dcterms:W3CDTF">2021-10-21T03:17:11Z</dcterms:modified>
</cp:coreProperties>
</file>