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7" r:id="rId2"/>
    <p:sldId id="288" r:id="rId3"/>
    <p:sldId id="290" r:id="rId4"/>
    <p:sldId id="258" r:id="rId5"/>
    <p:sldId id="298" r:id="rId6"/>
    <p:sldId id="291" r:id="rId7"/>
    <p:sldId id="292" r:id="rId8"/>
    <p:sldId id="267" r:id="rId9"/>
    <p:sldId id="269" r:id="rId10"/>
    <p:sldId id="293" r:id="rId11"/>
    <p:sldId id="270" r:id="rId12"/>
    <p:sldId id="271" r:id="rId13"/>
    <p:sldId id="297" r:id="rId14"/>
    <p:sldId id="294" r:id="rId15"/>
    <p:sldId id="299" r:id="rId16"/>
    <p:sldId id="295" r:id="rId17"/>
    <p:sldId id="274" r:id="rId18"/>
    <p:sldId id="275" r:id="rId19"/>
    <p:sldId id="276" r:id="rId20"/>
    <p:sldId id="277" r:id="rId21"/>
    <p:sldId id="278" r:id="rId22"/>
    <p:sldId id="279" r:id="rId23"/>
    <p:sldId id="283" r:id="rId24"/>
    <p:sldId id="284" r:id="rId25"/>
    <p:sldId id="282" r:id="rId26"/>
    <p:sldId id="286" r:id="rId27"/>
  </p:sldIdLst>
  <p:sldSz cx="9144000" cy="6858000" type="screen4x3"/>
  <p:notesSz cx="6858000" cy="91440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B5E9E9"/>
    <a:srgbClr val="FFCCFF"/>
    <a:srgbClr val="AACDF4"/>
    <a:srgbClr val="FF33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B63AFF6-16FE-4F70-B4C3-0BB9DDD058B7}" type="slidenum">
              <a:rPr lang="en-US"/>
              <a:pPr/>
              <a:t>‹#›</a:t>
            </a:fld>
            <a:endParaRPr lang="en-US"/>
          </a:p>
        </p:txBody>
      </p:sp>
    </p:spTree>
    <p:extLst>
      <p:ext uri="{BB962C8B-B14F-4D97-AF65-F5344CB8AC3E}">
        <p14:creationId xmlns:p14="http://schemas.microsoft.com/office/powerpoint/2010/main" val="32264974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0AC0C1-EFD2-42DA-B8EA-783AEE4AECDA}" type="slidenum">
              <a:rPr lang="en-US"/>
              <a:pPr/>
              <a:t>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683997-68C4-45F0-9BEB-8466D5103715}" type="slidenum">
              <a:rPr lang="en-US"/>
              <a:pPr/>
              <a:t>‹#›</a:t>
            </a:fld>
            <a:endParaRPr lang="en-US"/>
          </a:p>
        </p:txBody>
      </p:sp>
    </p:spTree>
    <p:extLst>
      <p:ext uri="{BB962C8B-B14F-4D97-AF65-F5344CB8AC3E}">
        <p14:creationId xmlns:p14="http://schemas.microsoft.com/office/powerpoint/2010/main" val="236353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0165DE-0F13-4777-83C9-2A78173042A8}" type="slidenum">
              <a:rPr lang="en-US"/>
              <a:pPr/>
              <a:t>‹#›</a:t>
            </a:fld>
            <a:endParaRPr lang="en-US"/>
          </a:p>
        </p:txBody>
      </p:sp>
    </p:spTree>
    <p:extLst>
      <p:ext uri="{BB962C8B-B14F-4D97-AF65-F5344CB8AC3E}">
        <p14:creationId xmlns:p14="http://schemas.microsoft.com/office/powerpoint/2010/main" val="378418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6B98B8-2AD6-4C62-B988-C4F5580E3F47}" type="slidenum">
              <a:rPr lang="en-US"/>
              <a:pPr/>
              <a:t>‹#›</a:t>
            </a:fld>
            <a:endParaRPr lang="en-US"/>
          </a:p>
        </p:txBody>
      </p:sp>
    </p:spTree>
    <p:extLst>
      <p:ext uri="{BB962C8B-B14F-4D97-AF65-F5344CB8AC3E}">
        <p14:creationId xmlns:p14="http://schemas.microsoft.com/office/powerpoint/2010/main" val="1253577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375CB8B-F49A-41FA-B2DE-8543915560E0}" type="slidenum">
              <a:rPr lang="en-US"/>
              <a:pPr/>
              <a:t>‹#›</a:t>
            </a:fld>
            <a:endParaRPr lang="en-US"/>
          </a:p>
        </p:txBody>
      </p:sp>
    </p:spTree>
    <p:extLst>
      <p:ext uri="{BB962C8B-B14F-4D97-AF65-F5344CB8AC3E}">
        <p14:creationId xmlns:p14="http://schemas.microsoft.com/office/powerpoint/2010/main" val="284374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A1FAE2-D2AA-48E2-994A-32A917BA44CA}" type="slidenum">
              <a:rPr lang="en-US"/>
              <a:pPr/>
              <a:t>‹#›</a:t>
            </a:fld>
            <a:endParaRPr lang="en-US"/>
          </a:p>
        </p:txBody>
      </p:sp>
    </p:spTree>
    <p:extLst>
      <p:ext uri="{BB962C8B-B14F-4D97-AF65-F5344CB8AC3E}">
        <p14:creationId xmlns:p14="http://schemas.microsoft.com/office/powerpoint/2010/main" val="254129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8171A9-8656-45F8-9FF3-510CC11287A0}" type="slidenum">
              <a:rPr lang="en-US"/>
              <a:pPr/>
              <a:t>‹#›</a:t>
            </a:fld>
            <a:endParaRPr lang="en-US"/>
          </a:p>
        </p:txBody>
      </p:sp>
    </p:spTree>
    <p:extLst>
      <p:ext uri="{BB962C8B-B14F-4D97-AF65-F5344CB8AC3E}">
        <p14:creationId xmlns:p14="http://schemas.microsoft.com/office/powerpoint/2010/main" val="101465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E8E0A1-C522-40E6-A187-4EF52B3C9C95}" type="slidenum">
              <a:rPr lang="en-US"/>
              <a:pPr/>
              <a:t>‹#›</a:t>
            </a:fld>
            <a:endParaRPr lang="en-US"/>
          </a:p>
        </p:txBody>
      </p:sp>
    </p:spTree>
    <p:extLst>
      <p:ext uri="{BB962C8B-B14F-4D97-AF65-F5344CB8AC3E}">
        <p14:creationId xmlns:p14="http://schemas.microsoft.com/office/powerpoint/2010/main" val="407873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F06D7B-C32F-414E-8191-480602383E9F}" type="slidenum">
              <a:rPr lang="en-US"/>
              <a:pPr/>
              <a:t>‹#›</a:t>
            </a:fld>
            <a:endParaRPr lang="en-US"/>
          </a:p>
        </p:txBody>
      </p:sp>
    </p:spTree>
    <p:extLst>
      <p:ext uri="{BB962C8B-B14F-4D97-AF65-F5344CB8AC3E}">
        <p14:creationId xmlns:p14="http://schemas.microsoft.com/office/powerpoint/2010/main" val="3008461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211AD9F-21F0-4EC6-B6DA-018BB59E58A9}" type="slidenum">
              <a:rPr lang="en-US"/>
              <a:pPr/>
              <a:t>‹#›</a:t>
            </a:fld>
            <a:endParaRPr lang="en-US"/>
          </a:p>
        </p:txBody>
      </p:sp>
    </p:spTree>
    <p:extLst>
      <p:ext uri="{BB962C8B-B14F-4D97-AF65-F5344CB8AC3E}">
        <p14:creationId xmlns:p14="http://schemas.microsoft.com/office/powerpoint/2010/main" val="213080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14BAC5E-F43E-463F-8D97-F812874366E7}" type="slidenum">
              <a:rPr lang="en-US"/>
              <a:pPr/>
              <a:t>‹#›</a:t>
            </a:fld>
            <a:endParaRPr lang="en-US"/>
          </a:p>
        </p:txBody>
      </p:sp>
    </p:spTree>
    <p:extLst>
      <p:ext uri="{BB962C8B-B14F-4D97-AF65-F5344CB8AC3E}">
        <p14:creationId xmlns:p14="http://schemas.microsoft.com/office/powerpoint/2010/main" val="20185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6FC715-8D1C-4978-81C8-B5BA726746E0}" type="slidenum">
              <a:rPr lang="en-US"/>
              <a:pPr/>
              <a:t>‹#›</a:t>
            </a:fld>
            <a:endParaRPr lang="en-US"/>
          </a:p>
        </p:txBody>
      </p:sp>
    </p:spTree>
    <p:extLst>
      <p:ext uri="{BB962C8B-B14F-4D97-AF65-F5344CB8AC3E}">
        <p14:creationId xmlns:p14="http://schemas.microsoft.com/office/powerpoint/2010/main" val="364679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2E8D749-06DD-44A1-9104-9AAF8E77E164}" type="slidenum">
              <a:rPr lang="en-US"/>
              <a:pPr/>
              <a:t>‹#›</a:t>
            </a:fld>
            <a:endParaRPr lang="en-US"/>
          </a:p>
        </p:txBody>
      </p:sp>
    </p:spTree>
    <p:extLst>
      <p:ext uri="{BB962C8B-B14F-4D97-AF65-F5344CB8AC3E}">
        <p14:creationId xmlns:p14="http://schemas.microsoft.com/office/powerpoint/2010/main" val="3120295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F1A152A-6CE0-4FF5-B1ED-2F4F123A11D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audio" Target="file:///D:\MINH\thuy\vu.wav"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11.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WordArt 6"/>
          <p:cNvSpPr>
            <a:spLocks noChangeArrowheads="1" noChangeShapeType="1" noTextEdit="1"/>
          </p:cNvSpPr>
          <p:nvPr/>
        </p:nvSpPr>
        <p:spPr bwMode="auto">
          <a:xfrm>
            <a:off x="381000" y="914400"/>
            <a:ext cx="8516938" cy="914400"/>
          </a:xfrm>
          <a:prstGeom prst="rect">
            <a:avLst/>
          </a:prstGeom>
        </p:spPr>
        <p:txBody>
          <a:bodyPr wrap="none" fromWordArt="1">
            <a:prstTxWarp prst="textPlain">
              <a:avLst>
                <a:gd name="adj" fmla="val 50000"/>
              </a:avLst>
            </a:prstTxWarp>
          </a:bodyPr>
          <a:lstStyle/>
          <a:p>
            <a:pPr algn="ctr"/>
            <a:r>
              <a:rPr lang="en-US" sz="3200" b="1" i="1"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MÔI TRƯỜNG TRUYỀN ÂM</a:t>
            </a:r>
            <a:endParaRPr lang="en-US" sz="3200" b="1" i="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grpSp>
        <p:nvGrpSpPr>
          <p:cNvPr id="43017" name="Group 9"/>
          <p:cNvGrpSpPr>
            <a:grpSpLocks/>
          </p:cNvGrpSpPr>
          <p:nvPr/>
        </p:nvGrpSpPr>
        <p:grpSpPr bwMode="auto">
          <a:xfrm>
            <a:off x="-381000" y="1600200"/>
            <a:ext cx="7848600" cy="5275263"/>
            <a:chOff x="-2400" y="0"/>
            <a:chExt cx="3708" cy="3019"/>
          </a:xfrm>
        </p:grpSpPr>
        <p:sp>
          <p:nvSpPr>
            <p:cNvPr id="43018" name="Freeform 10"/>
            <p:cNvSpPr>
              <a:spLocks/>
            </p:cNvSpPr>
            <p:nvPr/>
          </p:nvSpPr>
          <p:spPr bwMode="auto">
            <a:xfrm>
              <a:off x="-1308" y="900"/>
              <a:ext cx="360" cy="708"/>
            </a:xfrm>
            <a:custGeom>
              <a:avLst/>
              <a:gdLst>
                <a:gd name="T0" fmla="*/ 0 w 360"/>
                <a:gd name="T1" fmla="*/ 0 h 708"/>
                <a:gd name="T2" fmla="*/ 360 w 360"/>
                <a:gd name="T3" fmla="*/ 612 h 708"/>
                <a:gd name="T4" fmla="*/ 324 w 360"/>
                <a:gd name="T5" fmla="*/ 636 h 708"/>
                <a:gd name="T6" fmla="*/ 288 w 360"/>
                <a:gd name="T7" fmla="*/ 660 h 708"/>
                <a:gd name="T8" fmla="*/ 240 w 360"/>
                <a:gd name="T9" fmla="*/ 684 h 708"/>
                <a:gd name="T10" fmla="*/ 168 w 360"/>
                <a:gd name="T11" fmla="*/ 696 h 708"/>
                <a:gd name="T12" fmla="*/ 108 w 360"/>
                <a:gd name="T13" fmla="*/ 708 h 708"/>
                <a:gd name="T14" fmla="*/ 48 w 360"/>
                <a:gd name="T15" fmla="*/ 708 h 708"/>
                <a:gd name="T16" fmla="*/ 0 w 36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019" name="Group 11"/>
            <p:cNvGrpSpPr>
              <a:grpSpLocks/>
            </p:cNvGrpSpPr>
            <p:nvPr/>
          </p:nvGrpSpPr>
          <p:grpSpPr bwMode="auto">
            <a:xfrm>
              <a:off x="-2400" y="0"/>
              <a:ext cx="3708" cy="3019"/>
              <a:chOff x="-2400" y="0"/>
              <a:chExt cx="3708" cy="3019"/>
            </a:xfrm>
          </p:grpSpPr>
          <p:sp>
            <p:nvSpPr>
              <p:cNvPr id="43020" name="AutoShape 12" descr="Blue tissue paper"/>
              <p:cNvSpPr>
                <a:spLocks noChangeArrowheads="1"/>
              </p:cNvSpPr>
              <p:nvPr/>
            </p:nvSpPr>
            <p:spPr bwMode="auto">
              <a:xfrm>
                <a:off x="-2400" y="2533"/>
                <a:ext cx="3708" cy="479"/>
              </a:xfrm>
              <a:prstGeom prst="parallelogram">
                <a:avLst>
                  <a:gd name="adj" fmla="val 98556"/>
                </a:avLst>
              </a:prstGeom>
              <a:blipFill dpi="0" rotWithShape="1">
                <a:blip r:embed="rId3"/>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lgn="ctr"/>
                <a:endParaRPr lang="en-US" sz="2400"/>
              </a:p>
            </p:txBody>
          </p:sp>
          <p:sp>
            <p:nvSpPr>
              <p:cNvPr id="43021" name="AutoShape 13"/>
              <p:cNvSpPr>
                <a:spLocks noChangeArrowheads="1"/>
              </p:cNvSpPr>
              <p:nvPr/>
            </p:nvSpPr>
            <p:spPr bwMode="auto">
              <a:xfrm>
                <a:off x="650" y="2713"/>
                <a:ext cx="267" cy="12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3022" name="Group 14"/>
              <p:cNvGrpSpPr>
                <a:grpSpLocks/>
              </p:cNvGrpSpPr>
              <p:nvPr/>
            </p:nvGrpSpPr>
            <p:grpSpPr bwMode="auto">
              <a:xfrm>
                <a:off x="-626" y="2583"/>
                <a:ext cx="309" cy="230"/>
                <a:chOff x="1164" y="2604"/>
                <a:chExt cx="312" cy="324"/>
              </a:xfrm>
            </p:grpSpPr>
            <p:sp>
              <p:nvSpPr>
                <p:cNvPr id="43023" name="AutoShape 15"/>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24" name="AutoShape 16"/>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3025" name="AutoShape 17"/>
              <p:cNvSpPr>
                <a:spLocks noChangeArrowheads="1"/>
              </p:cNvSpPr>
              <p:nvPr/>
            </p:nvSpPr>
            <p:spPr bwMode="auto">
              <a:xfrm>
                <a:off x="741" y="2562"/>
                <a:ext cx="97" cy="190"/>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26" name="AutoShape 18"/>
              <p:cNvSpPr>
                <a:spLocks noChangeArrowheads="1"/>
              </p:cNvSpPr>
              <p:nvPr/>
            </p:nvSpPr>
            <p:spPr bwMode="auto">
              <a:xfrm>
                <a:off x="773" y="907"/>
                <a:ext cx="41" cy="1686"/>
              </a:xfrm>
              <a:prstGeom prst="can">
                <a:avLst>
                  <a:gd name="adj" fmla="val 88146"/>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27" name="AutoShape 19"/>
              <p:cNvSpPr>
                <a:spLocks noChangeArrowheads="1"/>
              </p:cNvSpPr>
              <p:nvPr/>
            </p:nvSpPr>
            <p:spPr bwMode="auto">
              <a:xfrm rot="5400000">
                <a:off x="-515" y="-366"/>
                <a:ext cx="65" cy="2491"/>
              </a:xfrm>
              <a:prstGeom prst="can">
                <a:avLst>
                  <a:gd name="adj" fmla="val 68485"/>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28" name="AutoShape 20"/>
              <p:cNvSpPr>
                <a:spLocks noChangeArrowheads="1"/>
              </p:cNvSpPr>
              <p:nvPr/>
            </p:nvSpPr>
            <p:spPr bwMode="auto">
              <a:xfrm>
                <a:off x="722" y="797"/>
                <a:ext cx="154" cy="140"/>
              </a:xfrm>
              <a:prstGeom prst="cube">
                <a:avLst>
                  <a:gd name="adj" fmla="val 25000"/>
                </a:avLst>
              </a:prstGeom>
              <a:solidFill>
                <a:srgbClr val="9D9D9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29" name="Oval 21"/>
              <p:cNvSpPr>
                <a:spLocks noChangeArrowheads="1"/>
              </p:cNvSpPr>
              <p:nvPr/>
            </p:nvSpPr>
            <p:spPr bwMode="auto">
              <a:xfrm flipH="1">
                <a:off x="-213"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0" name="Line 22"/>
              <p:cNvSpPr>
                <a:spLocks noChangeShapeType="1"/>
              </p:cNvSpPr>
              <p:nvPr/>
            </p:nvSpPr>
            <p:spPr bwMode="auto">
              <a:xfrm flipV="1">
                <a:off x="-192"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31" name="AutoShape 23"/>
              <p:cNvSpPr>
                <a:spLocks noChangeArrowheads="1"/>
              </p:cNvSpPr>
              <p:nvPr/>
            </p:nvSpPr>
            <p:spPr bwMode="auto">
              <a:xfrm>
                <a:off x="773" y="528"/>
                <a:ext cx="41" cy="286"/>
              </a:xfrm>
              <a:prstGeom prst="can">
                <a:avLst>
                  <a:gd name="adj" fmla="val 14952"/>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2" name="Oval 24"/>
              <p:cNvSpPr>
                <a:spLocks noChangeArrowheads="1"/>
              </p:cNvSpPr>
              <p:nvPr/>
            </p:nvSpPr>
            <p:spPr bwMode="auto">
              <a:xfrm>
                <a:off x="763" y="857"/>
                <a:ext cx="41" cy="4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3" name="AutoShape 25"/>
              <p:cNvSpPr>
                <a:spLocks noChangeArrowheads="1"/>
              </p:cNvSpPr>
              <p:nvPr/>
            </p:nvSpPr>
            <p:spPr bwMode="auto">
              <a:xfrm rot="5400000">
                <a:off x="-941" y="1458"/>
                <a:ext cx="87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4" name="AutoShape 26"/>
              <p:cNvSpPr>
                <a:spLocks noChangeArrowheads="1"/>
              </p:cNvSpPr>
              <p:nvPr/>
            </p:nvSpPr>
            <p:spPr bwMode="auto">
              <a:xfrm rot="5400000">
                <a:off x="-920" y="1458"/>
                <a:ext cx="91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5" name="Oval 27"/>
              <p:cNvSpPr>
                <a:spLocks noChangeArrowheads="1"/>
              </p:cNvSpPr>
              <p:nvPr/>
            </p:nvSpPr>
            <p:spPr bwMode="auto">
              <a:xfrm>
                <a:off x="-431"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6" name="Oval 28"/>
              <p:cNvSpPr>
                <a:spLocks noChangeArrowheads="1"/>
              </p:cNvSpPr>
              <p:nvPr/>
            </p:nvSpPr>
            <p:spPr bwMode="auto">
              <a:xfrm>
                <a:off x="-400"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7" name="AutoShape 29"/>
              <p:cNvSpPr>
                <a:spLocks noChangeArrowheads="1"/>
              </p:cNvSpPr>
              <p:nvPr/>
            </p:nvSpPr>
            <p:spPr bwMode="auto">
              <a:xfrm>
                <a:off x="-513"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38" name="Freeform 30"/>
              <p:cNvSpPr>
                <a:spLocks/>
              </p:cNvSpPr>
              <p:nvPr/>
            </p:nvSpPr>
            <p:spPr bwMode="auto">
              <a:xfrm>
                <a:off x="-204" y="900"/>
                <a:ext cx="300" cy="708"/>
              </a:xfrm>
              <a:custGeom>
                <a:avLst/>
                <a:gdLst>
                  <a:gd name="T0" fmla="*/ 0 w 300"/>
                  <a:gd name="T1" fmla="*/ 0 h 708"/>
                  <a:gd name="T2" fmla="*/ 264 w 300"/>
                  <a:gd name="T3" fmla="*/ 684 h 708"/>
                  <a:gd name="T4" fmla="*/ 300 w 300"/>
                  <a:gd name="T5" fmla="*/ 672 h 708"/>
                  <a:gd name="T6" fmla="*/ 204 w 300"/>
                  <a:gd name="T7" fmla="*/ 684 h 708"/>
                  <a:gd name="T8" fmla="*/ 240 w 300"/>
                  <a:gd name="T9" fmla="*/ 684 h 708"/>
                  <a:gd name="T10" fmla="*/ 168 w 300"/>
                  <a:gd name="T11" fmla="*/ 696 h 708"/>
                  <a:gd name="T12" fmla="*/ 108 w 300"/>
                  <a:gd name="T13" fmla="*/ 708 h 708"/>
                  <a:gd name="T14" fmla="*/ 48 w 300"/>
                  <a:gd name="T15" fmla="*/ 708 h 708"/>
                  <a:gd name="T16" fmla="*/ 0 w 30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08">
                    <a:moveTo>
                      <a:pt x="0" y="0"/>
                    </a:moveTo>
                    <a:lnTo>
                      <a:pt x="264" y="684"/>
                    </a:lnTo>
                    <a:lnTo>
                      <a:pt x="300" y="672"/>
                    </a:lnTo>
                    <a:lnTo>
                      <a:pt x="204" y="684"/>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039" name="Group 31"/>
              <p:cNvGrpSpPr>
                <a:grpSpLocks/>
              </p:cNvGrpSpPr>
              <p:nvPr/>
            </p:nvGrpSpPr>
            <p:grpSpPr bwMode="auto">
              <a:xfrm>
                <a:off x="-1128" y="0"/>
                <a:ext cx="1824" cy="1824"/>
                <a:chOff x="2808" y="-240"/>
                <a:chExt cx="1824" cy="1824"/>
              </a:xfrm>
            </p:grpSpPr>
            <p:grpSp>
              <p:nvGrpSpPr>
                <p:cNvPr id="43040" name="Group 32"/>
                <p:cNvGrpSpPr>
                  <a:grpSpLocks/>
                </p:cNvGrpSpPr>
                <p:nvPr/>
              </p:nvGrpSpPr>
              <p:grpSpPr bwMode="auto">
                <a:xfrm>
                  <a:off x="3660" y="696"/>
                  <a:ext cx="192" cy="852"/>
                  <a:chOff x="3660" y="696"/>
                  <a:chExt cx="192" cy="852"/>
                </a:xfrm>
              </p:grpSpPr>
              <p:sp>
                <p:nvSpPr>
                  <p:cNvPr id="43041" name="Oval 33"/>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42" name="Line 34"/>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043" name="Oval 35"/>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43044" name="Group 36"/>
              <p:cNvGrpSpPr>
                <a:grpSpLocks/>
              </p:cNvGrpSpPr>
              <p:nvPr/>
            </p:nvGrpSpPr>
            <p:grpSpPr bwMode="auto">
              <a:xfrm>
                <a:off x="-1730" y="2583"/>
                <a:ext cx="309" cy="230"/>
                <a:chOff x="1164" y="2604"/>
                <a:chExt cx="312" cy="324"/>
              </a:xfrm>
            </p:grpSpPr>
            <p:sp>
              <p:nvSpPr>
                <p:cNvPr id="43045" name="AutoShape 37"/>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46" name="AutoShape 38"/>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3047" name="Oval 39"/>
              <p:cNvSpPr>
                <a:spLocks noChangeArrowheads="1"/>
              </p:cNvSpPr>
              <p:nvPr/>
            </p:nvSpPr>
            <p:spPr bwMode="auto">
              <a:xfrm flipH="1">
                <a:off x="-1317"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48" name="Line 40"/>
              <p:cNvSpPr>
                <a:spLocks noChangeShapeType="1"/>
              </p:cNvSpPr>
              <p:nvPr/>
            </p:nvSpPr>
            <p:spPr bwMode="auto">
              <a:xfrm flipV="1">
                <a:off x="-1296"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49" name="AutoShape 41"/>
              <p:cNvSpPr>
                <a:spLocks noChangeArrowheads="1"/>
              </p:cNvSpPr>
              <p:nvPr/>
            </p:nvSpPr>
            <p:spPr bwMode="auto">
              <a:xfrm rot="5400000">
                <a:off x="-2045" y="1458"/>
                <a:ext cx="87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50" name="AutoShape 42"/>
              <p:cNvSpPr>
                <a:spLocks noChangeArrowheads="1"/>
              </p:cNvSpPr>
              <p:nvPr/>
            </p:nvSpPr>
            <p:spPr bwMode="auto">
              <a:xfrm rot="5400000">
                <a:off x="-2022" y="1458"/>
                <a:ext cx="91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51" name="Oval 43"/>
              <p:cNvSpPr>
                <a:spLocks noChangeArrowheads="1"/>
              </p:cNvSpPr>
              <p:nvPr/>
            </p:nvSpPr>
            <p:spPr bwMode="auto">
              <a:xfrm>
                <a:off x="-1536"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52" name="Oval 44"/>
              <p:cNvSpPr>
                <a:spLocks noChangeArrowheads="1"/>
              </p:cNvSpPr>
              <p:nvPr/>
            </p:nvSpPr>
            <p:spPr bwMode="auto">
              <a:xfrm>
                <a:off x="-1504"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53" name="AutoShape 45"/>
              <p:cNvSpPr>
                <a:spLocks noChangeArrowheads="1"/>
              </p:cNvSpPr>
              <p:nvPr/>
            </p:nvSpPr>
            <p:spPr bwMode="auto">
              <a:xfrm>
                <a:off x="-1617"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3054" name="Group 46"/>
              <p:cNvGrpSpPr>
                <a:grpSpLocks/>
              </p:cNvGrpSpPr>
              <p:nvPr/>
            </p:nvGrpSpPr>
            <p:grpSpPr bwMode="auto">
              <a:xfrm>
                <a:off x="-2232" y="0"/>
                <a:ext cx="1824" cy="1824"/>
                <a:chOff x="2808" y="-240"/>
                <a:chExt cx="1824" cy="1824"/>
              </a:xfrm>
            </p:grpSpPr>
            <p:grpSp>
              <p:nvGrpSpPr>
                <p:cNvPr id="43055" name="Group 47"/>
                <p:cNvGrpSpPr>
                  <a:grpSpLocks/>
                </p:cNvGrpSpPr>
                <p:nvPr/>
              </p:nvGrpSpPr>
              <p:grpSpPr bwMode="auto">
                <a:xfrm>
                  <a:off x="3660" y="696"/>
                  <a:ext cx="192" cy="852"/>
                  <a:chOff x="3660" y="696"/>
                  <a:chExt cx="192" cy="852"/>
                </a:xfrm>
              </p:grpSpPr>
              <p:sp>
                <p:nvSpPr>
                  <p:cNvPr id="43056" name="Oval 48"/>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3057" name="Line 49"/>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058" name="Oval 50"/>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3059" name="Line 51"/>
              <p:cNvSpPr>
                <a:spLocks noChangeShapeType="1"/>
              </p:cNvSpPr>
              <p:nvPr/>
            </p:nvSpPr>
            <p:spPr bwMode="auto">
              <a:xfrm flipV="1">
                <a:off x="-192" y="840"/>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60" name="Text Box 52"/>
              <p:cNvSpPr txBox="1">
                <a:spLocks noChangeArrowheads="1"/>
              </p:cNvSpPr>
              <p:nvPr/>
            </p:nvSpPr>
            <p:spPr bwMode="auto">
              <a:xfrm>
                <a:off x="-1968" y="2688"/>
                <a:ext cx="1046"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1              2</a:t>
                </a:r>
              </a:p>
            </p:txBody>
          </p:sp>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2392362"/>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sz="2800">
              <a:latin typeface="VNI-Times" pitchFamily="2" charset="0"/>
            </a:endParaRPr>
          </a:p>
        </p:txBody>
      </p:sp>
      <p:pic>
        <p:nvPicPr>
          <p:cNvPr id="51203" name="Picture 3" descr="Hinh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112" y="3863975"/>
            <a:ext cx="3527425" cy="2917825"/>
          </a:xfrm>
          <a:prstGeom prst="rect">
            <a:avLst/>
          </a:prstGeom>
          <a:noFill/>
          <a:extLst>
            <a:ext uri="{909E8E84-426E-40DD-AFC4-6F175D3DCCD1}">
              <a14:hiddenFill xmlns:a14="http://schemas.microsoft.com/office/drawing/2010/main">
                <a:solidFill>
                  <a:srgbClr val="FFFFFF"/>
                </a:solidFill>
              </a14:hiddenFill>
            </a:ext>
          </a:extLst>
        </p:spPr>
      </p:pic>
      <p:sp>
        <p:nvSpPr>
          <p:cNvPr id="51204" name="AutoShape 4"/>
          <p:cNvSpPr>
            <a:spLocks noChangeArrowheads="1"/>
          </p:cNvSpPr>
          <p:nvPr/>
        </p:nvSpPr>
        <p:spPr bwMode="auto">
          <a:xfrm>
            <a:off x="6335712" y="3178175"/>
            <a:ext cx="2808288" cy="1657350"/>
          </a:xfrm>
          <a:prstGeom prst="wedgeEllipseCallout">
            <a:avLst>
              <a:gd name="adj1" fmla="val -61532"/>
              <a:gd name="adj2" fmla="val 805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Gõ nhẹ đầu bút chì xuống mặt bàn.</a:t>
            </a:r>
          </a:p>
        </p:txBody>
      </p:sp>
      <p:sp>
        <p:nvSpPr>
          <p:cNvPr id="51205" name="AutoShape 5"/>
          <p:cNvSpPr>
            <a:spLocks noChangeArrowheads="1"/>
          </p:cNvSpPr>
          <p:nvPr/>
        </p:nvSpPr>
        <p:spPr bwMode="auto">
          <a:xfrm>
            <a:off x="315912" y="5311775"/>
            <a:ext cx="2305050" cy="1079500"/>
          </a:xfrm>
          <a:prstGeom prst="wedgeEllipseCallout">
            <a:avLst>
              <a:gd name="adj1" fmla="val 61019"/>
              <a:gd name="adj2" fmla="val 4132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Nghe thấy tiếng gõ</a:t>
            </a:r>
          </a:p>
        </p:txBody>
      </p:sp>
      <p:sp>
        <p:nvSpPr>
          <p:cNvPr id="51206" name="AutoShape 6"/>
          <p:cNvSpPr>
            <a:spLocks noChangeArrowheads="1"/>
          </p:cNvSpPr>
          <p:nvPr/>
        </p:nvSpPr>
        <p:spPr bwMode="auto">
          <a:xfrm>
            <a:off x="269875" y="3206750"/>
            <a:ext cx="2305050" cy="1439863"/>
          </a:xfrm>
          <a:prstGeom prst="wedgeEllipseCallout">
            <a:avLst>
              <a:gd name="adj1" fmla="val 62398"/>
              <a:gd name="adj2" fmla="val 5771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Không nghe thấy tiếng gõ</a:t>
            </a:r>
          </a:p>
        </p:txBody>
      </p:sp>
      <p:sp>
        <p:nvSpPr>
          <p:cNvPr id="51209" name="Text Box 9"/>
          <p:cNvSpPr txBox="1">
            <a:spLocks noChangeArrowheads="1"/>
          </p:cNvSpPr>
          <p:nvPr/>
        </p:nvSpPr>
        <p:spPr bwMode="auto">
          <a:xfrm>
            <a:off x="381000" y="1066800"/>
            <a:ext cx="563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a:latin typeface="Times New Roman" pitchFamily="18" charset="0"/>
              </a:rPr>
              <a:t>2.Sự </a:t>
            </a:r>
            <a:r>
              <a:rPr lang="en-US" sz="3200" dirty="0" err="1">
                <a:latin typeface="Times New Roman" pitchFamily="18" charset="0"/>
              </a:rPr>
              <a:t>truyền</a:t>
            </a:r>
            <a:r>
              <a:rPr lang="en-US" sz="3200" dirty="0">
                <a:latin typeface="Times New Roman" pitchFamily="18" charset="0"/>
              </a:rPr>
              <a:t> </a:t>
            </a: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chất</a:t>
            </a:r>
            <a:r>
              <a:rPr lang="en-US" sz="3200" dirty="0">
                <a:latin typeface="Times New Roman" pitchFamily="18" charset="0"/>
              </a:rPr>
              <a:t> </a:t>
            </a:r>
            <a:r>
              <a:rPr lang="en-US" sz="3200" dirty="0" err="1">
                <a:latin typeface="Times New Roman" pitchFamily="18" charset="0"/>
              </a:rPr>
              <a:t>rắn</a:t>
            </a:r>
            <a:endParaRPr lang="en-US" sz="3200" dirty="0">
              <a:latin typeface="Times New Roman" pitchFamily="18" charset="0"/>
            </a:endParaRPr>
          </a:p>
        </p:txBody>
      </p:sp>
      <p:sp>
        <p:nvSpPr>
          <p:cNvPr id="51210" name="Text Box 10"/>
          <p:cNvSpPr txBox="1">
            <a:spLocks noChangeArrowheads="1"/>
          </p:cNvSpPr>
          <p:nvPr/>
        </p:nvSpPr>
        <p:spPr bwMode="auto">
          <a:xfrm>
            <a:off x="914400" y="1630362"/>
            <a:ext cx="7696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Âm truyền đến tay bạn C qua môi trường nào khi nghe thấy tiếng gõ?</a:t>
            </a:r>
          </a:p>
        </p:txBody>
      </p:sp>
      <p:sp>
        <p:nvSpPr>
          <p:cNvPr id="51211" name="Text Box 11"/>
          <p:cNvSpPr txBox="1">
            <a:spLocks noChangeArrowheads="1"/>
          </p:cNvSpPr>
          <p:nvPr/>
        </p:nvSpPr>
        <p:spPr bwMode="auto">
          <a:xfrm>
            <a:off x="381000" y="2620962"/>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truyền</a:t>
            </a:r>
            <a:r>
              <a:rPr lang="en-US" sz="3200" dirty="0">
                <a:latin typeface="Times New Roman" pitchFamily="18" charset="0"/>
              </a:rPr>
              <a:t> </a:t>
            </a:r>
            <a:r>
              <a:rPr lang="en-US" sz="3200" dirty="0" err="1">
                <a:latin typeface="Times New Roman" pitchFamily="18" charset="0"/>
              </a:rPr>
              <a:t>đến</a:t>
            </a:r>
            <a:r>
              <a:rPr lang="en-US" sz="3200" dirty="0">
                <a:latin typeface="Times New Roman" pitchFamily="18" charset="0"/>
              </a:rPr>
              <a:t> </a:t>
            </a:r>
            <a:r>
              <a:rPr lang="en-US" sz="3200" b="1" u="sng" dirty="0" smtClean="0">
                <a:latin typeface="Times New Roman" pitchFamily="18" charset="0"/>
              </a:rPr>
              <a:t>tai</a:t>
            </a:r>
            <a:r>
              <a:rPr lang="en-US" sz="3200" dirty="0" smtClean="0">
                <a:latin typeface="Times New Roman" pitchFamily="18" charset="0"/>
              </a:rPr>
              <a:t> </a:t>
            </a:r>
            <a:r>
              <a:rPr lang="en-US" sz="3200" dirty="0" err="1">
                <a:latin typeface="Times New Roman" pitchFamily="18" charset="0"/>
              </a:rPr>
              <a:t>bạn</a:t>
            </a:r>
            <a:r>
              <a:rPr lang="en-US" sz="3200" dirty="0">
                <a:latin typeface="Times New Roman" pitchFamily="18" charset="0"/>
              </a:rPr>
              <a:t> C qua </a:t>
            </a:r>
            <a:r>
              <a:rPr lang="en-US" sz="3200" dirty="0" err="1">
                <a:latin typeface="Times New Roman" pitchFamily="18" charset="0"/>
              </a:rPr>
              <a:t>môi</a:t>
            </a:r>
            <a:r>
              <a:rPr lang="en-US" sz="3200" dirty="0">
                <a:latin typeface="Times New Roman" pitchFamily="18" charset="0"/>
              </a:rPr>
              <a:t> </a:t>
            </a:r>
            <a:r>
              <a:rPr lang="en-US" sz="3200" dirty="0" err="1">
                <a:latin typeface="Times New Roman" pitchFamily="18" charset="0"/>
              </a:rPr>
              <a:t>trường</a:t>
            </a:r>
            <a:r>
              <a:rPr lang="en-US" sz="3200" dirty="0">
                <a:latin typeface="Times New Roman" pitchFamily="18" charset="0"/>
              </a:rPr>
              <a:t> </a:t>
            </a:r>
            <a:r>
              <a:rPr lang="en-US" sz="3200" dirty="0" err="1">
                <a:latin typeface="Times New Roman" pitchFamily="18" charset="0"/>
              </a:rPr>
              <a:t>rắn</a:t>
            </a:r>
            <a:r>
              <a:rPr lang="en-US" sz="3200" dirty="0">
                <a:latin typeface="Times New Roman" pitchFamily="18" charset="0"/>
              </a:rPr>
              <a:t>.</a:t>
            </a:r>
          </a:p>
        </p:txBody>
      </p:sp>
      <p:sp>
        <p:nvSpPr>
          <p:cNvPr id="51212" name="Text Box 12"/>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51213" name="Text Box 13"/>
          <p:cNvSpPr txBox="1">
            <a:spLocks noChangeArrowheads="1"/>
          </p:cNvSpPr>
          <p:nvPr/>
        </p:nvSpPr>
        <p:spPr bwMode="auto">
          <a:xfrm>
            <a:off x="228600" y="5334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grpSp>
        <p:nvGrpSpPr>
          <p:cNvPr id="51214" name="Group 14"/>
          <p:cNvGrpSpPr>
            <a:grpSpLocks/>
          </p:cNvGrpSpPr>
          <p:nvPr/>
        </p:nvGrpSpPr>
        <p:grpSpPr bwMode="auto">
          <a:xfrm>
            <a:off x="0" y="1630362"/>
            <a:ext cx="965200" cy="858838"/>
            <a:chOff x="40" y="899"/>
            <a:chExt cx="608" cy="541"/>
          </a:xfrm>
        </p:grpSpPr>
        <p:sp>
          <p:nvSpPr>
            <p:cNvPr id="51215" name="AutoShape 15"/>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Text Box 16"/>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C3</a:t>
              </a:r>
              <a:endParaRPr lang="en-US" sz="4000" b="1" baseline="-25000">
                <a:solidFill>
                  <a:srgbClr val="FF3300"/>
                </a:solidFill>
                <a:latin typeface="VNI-Swiss-Condense" pitchFamily="2" charset="0"/>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1203"/>
                                        </p:tgtEl>
                                        <p:attrNameLst>
                                          <p:attrName>style.visibility</p:attrName>
                                        </p:attrNameLst>
                                      </p:cBhvr>
                                      <p:to>
                                        <p:strVal val="visible"/>
                                      </p:to>
                                    </p:set>
                                    <p:anim calcmode="lin" valueType="num">
                                      <p:cBhvr>
                                        <p:cTn id="7" dur="1000" fill="hold"/>
                                        <p:tgtEl>
                                          <p:spTgt spid="51203"/>
                                        </p:tgtEl>
                                        <p:attrNameLst>
                                          <p:attrName>ppt_w</p:attrName>
                                        </p:attrNameLst>
                                      </p:cBhvr>
                                      <p:tavLst>
                                        <p:tav tm="0">
                                          <p:val>
                                            <p:fltVal val="0"/>
                                          </p:val>
                                        </p:tav>
                                        <p:tav tm="100000">
                                          <p:val>
                                            <p:strVal val="#ppt_w"/>
                                          </p:val>
                                        </p:tav>
                                      </p:tavLst>
                                    </p:anim>
                                    <p:anim calcmode="lin" valueType="num">
                                      <p:cBhvr>
                                        <p:cTn id="8" dur="1000" fill="hold"/>
                                        <p:tgtEl>
                                          <p:spTgt spid="51203"/>
                                        </p:tgtEl>
                                        <p:attrNameLst>
                                          <p:attrName>ppt_h</p:attrName>
                                        </p:attrNameLst>
                                      </p:cBhvr>
                                      <p:tavLst>
                                        <p:tav tm="0">
                                          <p:val>
                                            <p:fltVal val="0"/>
                                          </p:val>
                                        </p:tav>
                                        <p:tav tm="100000">
                                          <p:val>
                                            <p:strVal val="#ppt_h"/>
                                          </p:val>
                                        </p:tav>
                                      </p:tavLst>
                                    </p:anim>
                                    <p:anim calcmode="lin" valueType="num">
                                      <p:cBhvr>
                                        <p:cTn id="9" dur="1000" fill="hold"/>
                                        <p:tgtEl>
                                          <p:spTgt spid="51203"/>
                                        </p:tgtEl>
                                        <p:attrNameLst>
                                          <p:attrName>style.rotation</p:attrName>
                                        </p:attrNameLst>
                                      </p:cBhvr>
                                      <p:tavLst>
                                        <p:tav tm="0">
                                          <p:val>
                                            <p:fltVal val="90"/>
                                          </p:val>
                                        </p:tav>
                                        <p:tav tm="100000">
                                          <p:val>
                                            <p:fltVal val="0"/>
                                          </p:val>
                                        </p:tav>
                                      </p:tavLst>
                                    </p:anim>
                                    <p:animEffect transition="in" filter="fade">
                                      <p:cBhvr>
                                        <p:cTn id="10" dur="1000"/>
                                        <p:tgtEl>
                                          <p:spTgt spid="512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51204"/>
                                        </p:tgtEl>
                                        <p:attrNameLst>
                                          <p:attrName>style.visibility</p:attrName>
                                        </p:attrNameLst>
                                      </p:cBhvr>
                                      <p:to>
                                        <p:strVal val="visible"/>
                                      </p:to>
                                    </p:set>
                                    <p:animEffect transition="in" filter="strips(upRight)">
                                      <p:cBhvr>
                                        <p:cTn id="15" dur="1000"/>
                                        <p:tgtEl>
                                          <p:spTgt spid="512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206"/>
                                        </p:tgtEl>
                                        <p:attrNameLst>
                                          <p:attrName>style.visibility</p:attrName>
                                        </p:attrNameLst>
                                      </p:cBhvr>
                                      <p:to>
                                        <p:strVal val="visible"/>
                                      </p:to>
                                    </p:set>
                                    <p:animEffect transition="in" filter="fade">
                                      <p:cBhvr>
                                        <p:cTn id="20" dur="2000"/>
                                        <p:tgtEl>
                                          <p:spTgt spid="51206"/>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51205"/>
                                        </p:tgtEl>
                                        <p:attrNameLst>
                                          <p:attrName>style.visibility</p:attrName>
                                        </p:attrNameLst>
                                      </p:cBhvr>
                                      <p:to>
                                        <p:strVal val="visible"/>
                                      </p:to>
                                    </p:set>
                                    <p:animEffect transition="in" filter="fade">
                                      <p:cBhvr>
                                        <p:cTn id="24" dur="2000"/>
                                        <p:tgtEl>
                                          <p:spTgt spid="5120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1211"/>
                                        </p:tgtEl>
                                        <p:attrNameLst>
                                          <p:attrName>style.visibility</p:attrName>
                                        </p:attrNameLst>
                                      </p:cBhvr>
                                      <p:to>
                                        <p:strVal val="visible"/>
                                      </p:to>
                                    </p:set>
                                    <p:animEffect transition="in" filter="diamond(in)">
                                      <p:cBhvr>
                                        <p:cTn id="29" dur="2000"/>
                                        <p:tgtEl>
                                          <p:spTgt spid="5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P spid="51206" grpId="0" animBg="1"/>
      <p:bldP spid="512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0" y="14478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3. Sự truyền âm trong chất lỏng.</a:t>
            </a:r>
          </a:p>
        </p:txBody>
      </p:sp>
      <p:sp>
        <p:nvSpPr>
          <p:cNvPr id="18439" name="Text Box 7"/>
          <p:cNvSpPr txBox="1">
            <a:spLocks noChangeArrowheads="1"/>
          </p:cNvSpPr>
          <p:nvPr/>
        </p:nvSpPr>
        <p:spPr bwMode="auto">
          <a:xfrm>
            <a:off x="228600" y="2743200"/>
            <a:ext cx="4191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Đặt nguồn âm vào trong một cái cốc và bịt kín miệng cốc bằng một miếng nilông. Treo cốc này lơ lửng trong một bình nước và lắng tai để nghe được âm phát ra.</a:t>
            </a:r>
          </a:p>
        </p:txBody>
      </p:sp>
      <p:pic>
        <p:nvPicPr>
          <p:cNvPr id="18440" name="Picture 8" descr="ThungNu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343400" cy="385603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41" name="Text Box 9"/>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18442" name="Text Box 10"/>
          <p:cNvSpPr txBox="1">
            <a:spLocks noChangeArrowheads="1"/>
          </p:cNvSpPr>
          <p:nvPr/>
        </p:nvSpPr>
        <p:spPr bwMode="auto">
          <a:xfrm>
            <a:off x="0" y="7620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ox(in)">
                                      <p:cBhvr>
                                        <p:cTn id="7" dur="500"/>
                                        <p:tgtEl>
                                          <p:spTgt spid="18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9"/>
                                        </p:tgtEl>
                                        <p:attrNameLst>
                                          <p:attrName>style.visibility</p:attrName>
                                        </p:attrNameLst>
                                      </p:cBhvr>
                                      <p:to>
                                        <p:strVal val="visible"/>
                                      </p:to>
                                    </p:set>
                                    <p:animEffect transition="in" filter="box(in)">
                                      <p:cBhvr>
                                        <p:cTn id="12" dur="500"/>
                                        <p:tgtEl>
                                          <p:spTgt spid="184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8440"/>
                                        </p:tgtEl>
                                        <p:attrNameLst>
                                          <p:attrName>style.visibility</p:attrName>
                                        </p:attrNameLst>
                                      </p:cBhvr>
                                      <p:to>
                                        <p:strVal val="visible"/>
                                      </p:to>
                                    </p:set>
                                    <p:animEffect transition="in" filter="wedge">
                                      <p:cBhvr>
                                        <p:cTn id="17" dur="2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hungNuo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1200" y="1828800"/>
            <a:ext cx="5329238" cy="3443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AutoShape 5"/>
          <p:cNvSpPr>
            <a:spLocks noChangeArrowheads="1"/>
          </p:cNvSpPr>
          <p:nvPr/>
        </p:nvSpPr>
        <p:spPr bwMode="auto">
          <a:xfrm>
            <a:off x="304800" y="6172200"/>
            <a:ext cx="1079500" cy="358775"/>
          </a:xfrm>
          <a:prstGeom prst="notchedRightArrow">
            <a:avLst>
              <a:gd name="adj1" fmla="val 50000"/>
              <a:gd name="adj2" fmla="val 7522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3300"/>
              </a:solidFill>
            </a:endParaRPr>
          </a:p>
        </p:txBody>
      </p:sp>
      <p:sp>
        <p:nvSpPr>
          <p:cNvPr id="19463" name="Line 7"/>
          <p:cNvSpPr>
            <a:spLocks noChangeShapeType="1"/>
          </p:cNvSpPr>
          <p:nvPr/>
        </p:nvSpPr>
        <p:spPr bwMode="auto">
          <a:xfrm>
            <a:off x="5181600" y="3200400"/>
            <a:ext cx="2016125" cy="86518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4" name="Text Box 8"/>
          <p:cNvSpPr txBox="1">
            <a:spLocks noChangeArrowheads="1"/>
          </p:cNvSpPr>
          <p:nvPr/>
        </p:nvSpPr>
        <p:spPr bwMode="auto">
          <a:xfrm>
            <a:off x="7162800" y="3657600"/>
            <a:ext cx="1223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latin typeface="Times New Roman" pitchFamily="18" charset="0"/>
              </a:rPr>
              <a:t>Nước</a:t>
            </a:r>
          </a:p>
        </p:txBody>
      </p:sp>
      <p:sp>
        <p:nvSpPr>
          <p:cNvPr id="19465" name="Line 9"/>
          <p:cNvSpPr>
            <a:spLocks noChangeShapeType="1"/>
          </p:cNvSpPr>
          <p:nvPr/>
        </p:nvSpPr>
        <p:spPr bwMode="auto">
          <a:xfrm flipV="1">
            <a:off x="6096000" y="2667000"/>
            <a:ext cx="1152525" cy="158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Text Box 10"/>
          <p:cNvSpPr txBox="1">
            <a:spLocks noChangeArrowheads="1"/>
          </p:cNvSpPr>
          <p:nvPr/>
        </p:nvSpPr>
        <p:spPr bwMode="auto">
          <a:xfrm>
            <a:off x="7315200" y="2057400"/>
            <a:ext cx="12239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latin typeface="Times New Roman" pitchFamily="18" charset="0"/>
              </a:rPr>
              <a:t>Thuỷ tinh</a:t>
            </a:r>
          </a:p>
        </p:txBody>
      </p:sp>
      <p:sp>
        <p:nvSpPr>
          <p:cNvPr id="19467" name="Text Box 11"/>
          <p:cNvSpPr txBox="1">
            <a:spLocks noChangeArrowheads="1"/>
          </p:cNvSpPr>
          <p:nvPr/>
        </p:nvSpPr>
        <p:spPr bwMode="auto">
          <a:xfrm>
            <a:off x="7391400" y="1066800"/>
            <a:ext cx="1062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latin typeface="Times New Roman" pitchFamily="18" charset="0"/>
              </a:rPr>
              <a:t>Tai  </a:t>
            </a:r>
          </a:p>
        </p:txBody>
      </p:sp>
      <p:sp>
        <p:nvSpPr>
          <p:cNvPr id="19468" name="Freeform 12"/>
          <p:cNvSpPr>
            <a:spLocks/>
          </p:cNvSpPr>
          <p:nvPr/>
        </p:nvSpPr>
        <p:spPr bwMode="auto">
          <a:xfrm rot="942519">
            <a:off x="6934200" y="1524000"/>
            <a:ext cx="341313" cy="269875"/>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Freeform 13"/>
          <p:cNvSpPr>
            <a:spLocks/>
          </p:cNvSpPr>
          <p:nvPr/>
        </p:nvSpPr>
        <p:spPr bwMode="auto">
          <a:xfrm rot="942519">
            <a:off x="6553200" y="1911350"/>
            <a:ext cx="219075" cy="146050"/>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Freeform 14"/>
          <p:cNvSpPr>
            <a:spLocks/>
          </p:cNvSpPr>
          <p:nvPr/>
        </p:nvSpPr>
        <p:spPr bwMode="auto">
          <a:xfrm rot="1341784">
            <a:off x="6400800" y="2057400"/>
            <a:ext cx="219075" cy="128588"/>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Freeform 15"/>
          <p:cNvSpPr>
            <a:spLocks/>
          </p:cNvSpPr>
          <p:nvPr/>
        </p:nvSpPr>
        <p:spPr bwMode="auto">
          <a:xfrm rot="942519">
            <a:off x="6677025" y="1800225"/>
            <a:ext cx="228600" cy="184150"/>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Freeform 16"/>
          <p:cNvSpPr>
            <a:spLocks/>
          </p:cNvSpPr>
          <p:nvPr/>
        </p:nvSpPr>
        <p:spPr bwMode="auto">
          <a:xfrm rot="942519">
            <a:off x="6096000" y="2438400"/>
            <a:ext cx="71438" cy="69850"/>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Freeform 17"/>
          <p:cNvSpPr>
            <a:spLocks/>
          </p:cNvSpPr>
          <p:nvPr/>
        </p:nvSpPr>
        <p:spPr bwMode="auto">
          <a:xfrm rot="1388404">
            <a:off x="6310313" y="2181225"/>
            <a:ext cx="147637" cy="92075"/>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Freeform 18"/>
          <p:cNvSpPr>
            <a:spLocks/>
          </p:cNvSpPr>
          <p:nvPr/>
        </p:nvSpPr>
        <p:spPr bwMode="auto">
          <a:xfrm rot="942519">
            <a:off x="6219825" y="2314575"/>
            <a:ext cx="87313" cy="98425"/>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Freeform 19"/>
          <p:cNvSpPr>
            <a:spLocks/>
          </p:cNvSpPr>
          <p:nvPr/>
        </p:nvSpPr>
        <p:spPr bwMode="auto">
          <a:xfrm rot="942519">
            <a:off x="7010400" y="1371600"/>
            <a:ext cx="431800" cy="288925"/>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Freeform 20"/>
          <p:cNvSpPr>
            <a:spLocks/>
          </p:cNvSpPr>
          <p:nvPr/>
        </p:nvSpPr>
        <p:spPr bwMode="auto">
          <a:xfrm rot="942519">
            <a:off x="6800850" y="1647825"/>
            <a:ext cx="274638" cy="236538"/>
          </a:xfrm>
          <a:custGeom>
            <a:avLst/>
            <a:gdLst>
              <a:gd name="T0" fmla="*/ 0 w 272"/>
              <a:gd name="T1" fmla="*/ 0 h 182"/>
              <a:gd name="T2" fmla="*/ 182 w 272"/>
              <a:gd name="T3" fmla="*/ 45 h 182"/>
              <a:gd name="T4" fmla="*/ 272 w 272"/>
              <a:gd name="T5" fmla="*/ 182 h 182"/>
            </a:gdLst>
            <a:ahLst/>
            <a:cxnLst>
              <a:cxn ang="0">
                <a:pos x="T0" y="T1"/>
              </a:cxn>
              <a:cxn ang="0">
                <a:pos x="T2" y="T3"/>
              </a:cxn>
              <a:cxn ang="0">
                <a:pos x="T4" y="T5"/>
              </a:cxn>
            </a:cxnLst>
            <a:rect l="0" t="0" r="r" b="b"/>
            <a:pathLst>
              <a:path w="272" h="182">
                <a:moveTo>
                  <a:pt x="0" y="0"/>
                </a:moveTo>
                <a:cubicBezTo>
                  <a:pt x="68" y="7"/>
                  <a:pt x="137" y="15"/>
                  <a:pt x="182" y="45"/>
                </a:cubicBezTo>
                <a:cubicBezTo>
                  <a:pt x="227" y="75"/>
                  <a:pt x="257" y="159"/>
                  <a:pt x="272" y="182"/>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80" name="vu.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6372225" y="27813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9481" name="Text Box 25"/>
          <p:cNvSpPr txBox="1">
            <a:spLocks noChangeArrowheads="1"/>
          </p:cNvSpPr>
          <p:nvPr/>
        </p:nvSpPr>
        <p:spPr bwMode="auto">
          <a:xfrm>
            <a:off x="838200" y="53340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Âm truyền đến tai qua những môi trường nào?</a:t>
            </a:r>
          </a:p>
        </p:txBody>
      </p:sp>
      <p:sp>
        <p:nvSpPr>
          <p:cNvPr id="19482" name="Text Box 26"/>
          <p:cNvSpPr txBox="1">
            <a:spLocks noChangeArrowheads="1"/>
          </p:cNvSpPr>
          <p:nvPr/>
        </p:nvSpPr>
        <p:spPr bwMode="auto">
          <a:xfrm>
            <a:off x="1447800" y="579120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a:latin typeface="Times New Roman" pitchFamily="18" charset="0"/>
              </a:rPr>
              <a:t>Âm truyền đến tai qua những môi trường: lỏng, rắn, khí</a:t>
            </a:r>
          </a:p>
        </p:txBody>
      </p:sp>
      <p:sp>
        <p:nvSpPr>
          <p:cNvPr id="19483" name="Text Box 27"/>
          <p:cNvSpPr txBox="1">
            <a:spLocks noChangeArrowheads="1"/>
          </p:cNvSpPr>
          <p:nvPr/>
        </p:nvSpPr>
        <p:spPr bwMode="auto">
          <a:xfrm>
            <a:off x="457200" y="1143000"/>
            <a:ext cx="586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3. Sự truyền âm trong chất lỏng.</a:t>
            </a:r>
          </a:p>
        </p:txBody>
      </p:sp>
      <p:sp>
        <p:nvSpPr>
          <p:cNvPr id="19484" name="Text Box 28"/>
          <p:cNvSpPr txBox="1">
            <a:spLocks noChangeArrowheads="1"/>
          </p:cNvSpPr>
          <p:nvPr/>
        </p:nvSpPr>
        <p:spPr bwMode="auto">
          <a:xfrm>
            <a:off x="381000" y="609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19485" name="Text Box 29"/>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grpSp>
        <p:nvGrpSpPr>
          <p:cNvPr id="19486" name="Group 30"/>
          <p:cNvGrpSpPr>
            <a:grpSpLocks/>
          </p:cNvGrpSpPr>
          <p:nvPr/>
        </p:nvGrpSpPr>
        <p:grpSpPr bwMode="auto">
          <a:xfrm>
            <a:off x="0" y="5181600"/>
            <a:ext cx="965200" cy="858838"/>
            <a:chOff x="40" y="899"/>
            <a:chExt cx="608" cy="541"/>
          </a:xfrm>
        </p:grpSpPr>
        <p:sp>
          <p:nvSpPr>
            <p:cNvPr id="19487" name="AutoShape 31"/>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8" name="Text Box 32"/>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C4</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wheel(4)">
                                      <p:cBhvr>
                                        <p:cTn id="7" dur="10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81"/>
                                        </p:tgtEl>
                                        <p:attrNameLst>
                                          <p:attrName>style.visibility</p:attrName>
                                        </p:attrNameLst>
                                      </p:cBhvr>
                                      <p:to>
                                        <p:strVal val="visible"/>
                                      </p:to>
                                    </p:set>
                                    <p:animEffect transition="in" filter="box(in)">
                                      <p:cBhvr>
                                        <p:cTn id="12" dur="500"/>
                                        <p:tgtEl>
                                          <p:spTgt spid="194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mediacall" presetSubtype="0" fill="hold" nodeType="clickEffect">
                                  <p:stCondLst>
                                    <p:cond delay="0"/>
                                  </p:stCondLst>
                                  <p:childTnLst>
                                    <p:cmd type="call" cmd="playFrom(0.0)">
                                      <p:cBhvr>
                                        <p:cTn id="16" dur="5000" fill="hold"/>
                                        <p:tgtEl>
                                          <p:spTgt spid="19480"/>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9463"/>
                                        </p:tgtEl>
                                        <p:attrNameLst>
                                          <p:attrName>style.visibility</p:attrName>
                                        </p:attrNameLst>
                                      </p:cBhvr>
                                      <p:to>
                                        <p:strVal val="visible"/>
                                      </p:to>
                                    </p:set>
                                    <p:animEffect transition="in" filter="strips(downRight)">
                                      <p:cBhvr>
                                        <p:cTn id="21" dur="1000"/>
                                        <p:tgtEl>
                                          <p:spTgt spid="19463"/>
                                        </p:tgtEl>
                                      </p:cBhvr>
                                    </p:animEffec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946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465"/>
                                        </p:tgtEl>
                                        <p:attrNameLst>
                                          <p:attrName>style.visibility</p:attrName>
                                        </p:attrNameLst>
                                      </p:cBhvr>
                                      <p:to>
                                        <p:strVal val="visible"/>
                                      </p:to>
                                    </p:set>
                                    <p:animEffect transition="in" filter="strips(downRight)">
                                      <p:cBhvr>
                                        <p:cTn id="29" dur="1000"/>
                                        <p:tgtEl>
                                          <p:spTgt spid="19465"/>
                                        </p:tgtEl>
                                      </p:cBhvr>
                                    </p:animEffect>
                                  </p:childTnLst>
                                </p:cTn>
                              </p:par>
                            </p:childTnLst>
                          </p:cTn>
                        </p:par>
                        <p:par>
                          <p:cTn id="30" fill="hold" nodeType="afterGroup">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946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472"/>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grpId="0" nodeType="afterEffect">
                                  <p:stCondLst>
                                    <p:cond delay="300"/>
                                  </p:stCondLst>
                                  <p:childTnLst>
                                    <p:set>
                                      <p:cBhvr>
                                        <p:cTn id="39" dur="1" fill="hold">
                                          <p:stCondLst>
                                            <p:cond delay="0"/>
                                          </p:stCondLst>
                                        </p:cTn>
                                        <p:tgtEl>
                                          <p:spTgt spid="19474"/>
                                        </p:tgtEl>
                                        <p:attrNameLst>
                                          <p:attrName>style.visibility</p:attrName>
                                        </p:attrNameLst>
                                      </p:cBhvr>
                                      <p:to>
                                        <p:strVal val="visible"/>
                                      </p:to>
                                    </p:set>
                                  </p:childTnLst>
                                </p:cTn>
                              </p:par>
                            </p:childTnLst>
                          </p:cTn>
                        </p:par>
                        <p:par>
                          <p:cTn id="40" fill="hold" nodeType="afterGroup">
                            <p:stCondLst>
                              <p:cond delay="300"/>
                            </p:stCondLst>
                            <p:childTnLst>
                              <p:par>
                                <p:cTn id="41" presetID="1" presetClass="entr" presetSubtype="0" fill="hold" grpId="0" nodeType="afterEffect">
                                  <p:stCondLst>
                                    <p:cond delay="300"/>
                                  </p:stCondLst>
                                  <p:childTnLst>
                                    <p:set>
                                      <p:cBhvr>
                                        <p:cTn id="42" dur="1" fill="hold">
                                          <p:stCondLst>
                                            <p:cond delay="0"/>
                                          </p:stCondLst>
                                        </p:cTn>
                                        <p:tgtEl>
                                          <p:spTgt spid="19473"/>
                                        </p:tgtEl>
                                        <p:attrNameLst>
                                          <p:attrName>style.visibility</p:attrName>
                                        </p:attrNameLst>
                                      </p:cBhvr>
                                      <p:to>
                                        <p:strVal val="visible"/>
                                      </p:to>
                                    </p:set>
                                  </p:childTnLst>
                                </p:cTn>
                              </p:par>
                            </p:childTnLst>
                          </p:cTn>
                        </p:par>
                        <p:par>
                          <p:cTn id="43" fill="hold" nodeType="afterGroup">
                            <p:stCondLst>
                              <p:cond delay="600"/>
                            </p:stCondLst>
                            <p:childTnLst>
                              <p:par>
                                <p:cTn id="44" presetID="1" presetClass="entr" presetSubtype="0" fill="hold" grpId="0" nodeType="afterEffect">
                                  <p:stCondLst>
                                    <p:cond delay="300"/>
                                  </p:stCondLst>
                                  <p:childTnLst>
                                    <p:set>
                                      <p:cBhvr>
                                        <p:cTn id="45" dur="1" fill="hold">
                                          <p:stCondLst>
                                            <p:cond delay="0"/>
                                          </p:stCondLst>
                                        </p:cTn>
                                        <p:tgtEl>
                                          <p:spTgt spid="19470"/>
                                        </p:tgtEl>
                                        <p:attrNameLst>
                                          <p:attrName>style.visibility</p:attrName>
                                        </p:attrNameLst>
                                      </p:cBhvr>
                                      <p:to>
                                        <p:strVal val="visible"/>
                                      </p:to>
                                    </p:set>
                                  </p:childTnLst>
                                </p:cTn>
                              </p:par>
                            </p:childTnLst>
                          </p:cTn>
                        </p:par>
                        <p:par>
                          <p:cTn id="46" fill="hold" nodeType="afterGroup">
                            <p:stCondLst>
                              <p:cond delay="900"/>
                            </p:stCondLst>
                            <p:childTnLst>
                              <p:par>
                                <p:cTn id="47" presetID="1" presetClass="entr" presetSubtype="0" fill="hold" grpId="0" nodeType="afterEffect">
                                  <p:stCondLst>
                                    <p:cond delay="300"/>
                                  </p:stCondLst>
                                  <p:childTnLst>
                                    <p:set>
                                      <p:cBhvr>
                                        <p:cTn id="48" dur="1" fill="hold">
                                          <p:stCondLst>
                                            <p:cond delay="0"/>
                                          </p:stCondLst>
                                        </p:cTn>
                                        <p:tgtEl>
                                          <p:spTgt spid="19469"/>
                                        </p:tgtEl>
                                        <p:attrNameLst>
                                          <p:attrName>style.visibility</p:attrName>
                                        </p:attrNameLst>
                                      </p:cBhvr>
                                      <p:to>
                                        <p:strVal val="visible"/>
                                      </p:to>
                                    </p:set>
                                  </p:childTnLst>
                                </p:cTn>
                              </p:par>
                            </p:childTnLst>
                          </p:cTn>
                        </p:par>
                        <p:par>
                          <p:cTn id="49" fill="hold" nodeType="afterGroup">
                            <p:stCondLst>
                              <p:cond delay="1200"/>
                            </p:stCondLst>
                            <p:childTnLst>
                              <p:par>
                                <p:cTn id="50" presetID="1" presetClass="entr" presetSubtype="0" fill="hold" grpId="0" nodeType="afterEffect">
                                  <p:stCondLst>
                                    <p:cond delay="300"/>
                                  </p:stCondLst>
                                  <p:childTnLst>
                                    <p:set>
                                      <p:cBhvr>
                                        <p:cTn id="51" dur="1" fill="hold">
                                          <p:stCondLst>
                                            <p:cond delay="0"/>
                                          </p:stCondLst>
                                        </p:cTn>
                                        <p:tgtEl>
                                          <p:spTgt spid="19471"/>
                                        </p:tgtEl>
                                        <p:attrNameLst>
                                          <p:attrName>style.visibility</p:attrName>
                                        </p:attrNameLst>
                                      </p:cBhvr>
                                      <p:to>
                                        <p:strVal val="visible"/>
                                      </p:to>
                                    </p:set>
                                  </p:childTnLst>
                                </p:cTn>
                              </p:par>
                            </p:childTnLst>
                          </p:cTn>
                        </p:par>
                        <p:par>
                          <p:cTn id="52" fill="hold" nodeType="afterGroup">
                            <p:stCondLst>
                              <p:cond delay="1500"/>
                            </p:stCondLst>
                            <p:childTnLst>
                              <p:par>
                                <p:cTn id="53" presetID="1" presetClass="entr" presetSubtype="0" fill="hold" grpId="0" nodeType="afterEffect">
                                  <p:stCondLst>
                                    <p:cond delay="300"/>
                                  </p:stCondLst>
                                  <p:childTnLst>
                                    <p:set>
                                      <p:cBhvr>
                                        <p:cTn id="54" dur="1" fill="hold">
                                          <p:stCondLst>
                                            <p:cond delay="0"/>
                                          </p:stCondLst>
                                        </p:cTn>
                                        <p:tgtEl>
                                          <p:spTgt spid="19476"/>
                                        </p:tgtEl>
                                        <p:attrNameLst>
                                          <p:attrName>style.visibility</p:attrName>
                                        </p:attrNameLst>
                                      </p:cBhvr>
                                      <p:to>
                                        <p:strVal val="visible"/>
                                      </p:to>
                                    </p:set>
                                  </p:childTnLst>
                                </p:cTn>
                              </p:par>
                            </p:childTnLst>
                          </p:cTn>
                        </p:par>
                        <p:par>
                          <p:cTn id="55" fill="hold" nodeType="afterGroup">
                            <p:stCondLst>
                              <p:cond delay="1800"/>
                            </p:stCondLst>
                            <p:childTnLst>
                              <p:par>
                                <p:cTn id="56" presetID="1" presetClass="entr" presetSubtype="0" fill="hold" grpId="0" nodeType="afterEffect">
                                  <p:stCondLst>
                                    <p:cond delay="300"/>
                                  </p:stCondLst>
                                  <p:childTnLst>
                                    <p:set>
                                      <p:cBhvr>
                                        <p:cTn id="57" dur="1" fill="hold">
                                          <p:stCondLst>
                                            <p:cond delay="0"/>
                                          </p:stCondLst>
                                        </p:cTn>
                                        <p:tgtEl>
                                          <p:spTgt spid="19468"/>
                                        </p:tgtEl>
                                        <p:attrNameLst>
                                          <p:attrName>style.visibility</p:attrName>
                                        </p:attrNameLst>
                                      </p:cBhvr>
                                      <p:to>
                                        <p:strVal val="visible"/>
                                      </p:to>
                                    </p:set>
                                  </p:childTnLst>
                                </p:cTn>
                              </p:par>
                            </p:childTnLst>
                          </p:cTn>
                        </p:par>
                        <p:par>
                          <p:cTn id="58" fill="hold" nodeType="afterGroup">
                            <p:stCondLst>
                              <p:cond delay="2100"/>
                            </p:stCondLst>
                            <p:childTnLst>
                              <p:par>
                                <p:cTn id="59" presetID="1" presetClass="entr" presetSubtype="0" fill="hold" grpId="0" nodeType="afterEffect">
                                  <p:stCondLst>
                                    <p:cond delay="300"/>
                                  </p:stCondLst>
                                  <p:childTnLst>
                                    <p:set>
                                      <p:cBhvr>
                                        <p:cTn id="60" dur="1" fill="hold">
                                          <p:stCondLst>
                                            <p:cond delay="0"/>
                                          </p:stCondLst>
                                        </p:cTn>
                                        <p:tgtEl>
                                          <p:spTgt spid="19475"/>
                                        </p:tgtEl>
                                        <p:attrNameLst>
                                          <p:attrName>style.visibility</p:attrName>
                                        </p:attrNameLst>
                                      </p:cBhvr>
                                      <p:to>
                                        <p:strVal val="visible"/>
                                      </p:to>
                                    </p:set>
                                  </p:childTnLst>
                                </p:cTn>
                              </p:par>
                            </p:childTnLst>
                          </p:cTn>
                        </p:par>
                        <p:par>
                          <p:cTn id="61" fill="hold" nodeType="afterGroup">
                            <p:stCondLst>
                              <p:cond delay="2400"/>
                            </p:stCondLst>
                            <p:childTnLst>
                              <p:par>
                                <p:cTn id="62" presetID="1" presetClass="entr" presetSubtype="0" fill="hold" grpId="0" nodeType="afterEffect">
                                  <p:stCondLst>
                                    <p:cond delay="500"/>
                                  </p:stCondLst>
                                  <p:childTnLst>
                                    <p:set>
                                      <p:cBhvr>
                                        <p:cTn id="63" dur="1" fill="hold">
                                          <p:stCondLst>
                                            <p:cond delay="0"/>
                                          </p:stCondLst>
                                        </p:cTn>
                                        <p:tgtEl>
                                          <p:spTgt spid="19467"/>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9461"/>
                                        </p:tgtEl>
                                        <p:attrNameLst>
                                          <p:attrName>style.visibility</p:attrName>
                                        </p:attrNameLst>
                                      </p:cBhvr>
                                      <p:to>
                                        <p:strVal val="visible"/>
                                      </p:to>
                                    </p:set>
                                    <p:anim calcmode="lin" valueType="num">
                                      <p:cBhvr additive="base">
                                        <p:cTn id="68" dur="500" fill="hold"/>
                                        <p:tgtEl>
                                          <p:spTgt spid="19461"/>
                                        </p:tgtEl>
                                        <p:attrNameLst>
                                          <p:attrName>ppt_x</p:attrName>
                                        </p:attrNameLst>
                                      </p:cBhvr>
                                      <p:tavLst>
                                        <p:tav tm="0">
                                          <p:val>
                                            <p:strVal val="0-#ppt_w/2"/>
                                          </p:val>
                                        </p:tav>
                                        <p:tav tm="100000">
                                          <p:val>
                                            <p:strVal val="#ppt_x"/>
                                          </p:val>
                                        </p:tav>
                                      </p:tavLst>
                                    </p:anim>
                                    <p:anim calcmode="lin" valueType="num">
                                      <p:cBhvr additive="base">
                                        <p:cTn id="69"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7" presetClass="entr" presetSubtype="0" fill="hold" grpId="0" nodeType="clickEffect">
                                  <p:stCondLst>
                                    <p:cond delay="0"/>
                                  </p:stCondLst>
                                  <p:iterate type="lt">
                                    <p:tmPct val="50000"/>
                                  </p:iterate>
                                  <p:childTnLst>
                                    <p:set>
                                      <p:cBhvr>
                                        <p:cTn id="73" dur="1" fill="hold">
                                          <p:stCondLst>
                                            <p:cond delay="0"/>
                                          </p:stCondLst>
                                        </p:cTn>
                                        <p:tgtEl>
                                          <p:spTgt spid="19482"/>
                                        </p:tgtEl>
                                        <p:attrNameLst>
                                          <p:attrName>style.visibility</p:attrName>
                                        </p:attrNameLst>
                                      </p:cBhvr>
                                      <p:to>
                                        <p:strVal val="visible"/>
                                      </p:to>
                                    </p:set>
                                    <p:anim calcmode="discrete" valueType="clr">
                                      <p:cBhvr override="childStyle">
                                        <p:cTn id="74" dur="80"/>
                                        <p:tgtEl>
                                          <p:spTgt spid="19482"/>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19482"/>
                                        </p:tgtEl>
                                        <p:attrNameLst>
                                          <p:attrName>fillcolor</p:attrName>
                                        </p:attrNameLst>
                                      </p:cBhvr>
                                      <p:tavLst>
                                        <p:tav tm="0">
                                          <p:val>
                                            <p:clrVal>
                                              <a:schemeClr val="accent2"/>
                                            </p:clrVal>
                                          </p:val>
                                        </p:tav>
                                        <p:tav tm="50000">
                                          <p:val>
                                            <p:clrVal>
                                              <a:schemeClr val="hlink"/>
                                            </p:clrVal>
                                          </p:val>
                                        </p:tav>
                                      </p:tavLst>
                                    </p:anim>
                                    <p:set>
                                      <p:cBhvr>
                                        <p:cTn id="76" dur="80"/>
                                        <p:tgtEl>
                                          <p:spTgt spid="194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7" fill="hold" display="0">
                  <p:stCondLst>
                    <p:cond delay="indefinite"/>
                  </p:stCondLst>
                  <p:endCondLst>
                    <p:cond evt="onPrev" delay="0">
                      <p:tgtEl>
                        <p:sldTgt/>
                      </p:tgtEl>
                    </p:cond>
                    <p:cond evt="onStopAudio" delay="0">
                      <p:tgtEl>
                        <p:sldTgt/>
                      </p:tgtEl>
                    </p:cond>
                    <p:cond evt="onNext" delay="0">
                      <p:tgtEl>
                        <p:sldTgt/>
                      </p:tgtEl>
                    </p:cond>
                  </p:endCondLst>
                </p:cTn>
                <p:tgtEl>
                  <p:spTgt spid="19480"/>
                </p:tgtEl>
              </p:cMediaNode>
            </p:audio>
          </p:childTnLst>
        </p:cTn>
      </p:par>
    </p:tnLst>
    <p:bldLst>
      <p:bldP spid="19461" grpId="0" animBg="1"/>
      <p:bldP spid="19463" grpId="0" animBg="1"/>
      <p:bldP spid="19464" grpId="0"/>
      <p:bldP spid="19465" grpId="0" animBg="1"/>
      <p:bldP spid="19466" grpId="0"/>
      <p:bldP spid="19467" grpId="0"/>
      <p:bldP spid="19468" grpId="0" animBg="1"/>
      <p:bldP spid="19469" grpId="0" animBg="1"/>
      <p:bldP spid="19470" grpId="0" animBg="1"/>
      <p:bldP spid="19471" grpId="0" animBg="1"/>
      <p:bldP spid="19472" grpId="0" animBg="1"/>
      <p:bldP spid="19473" grpId="0" animBg="1"/>
      <p:bldP spid="19474" grpId="0" animBg="1"/>
      <p:bldP spid="19475" grpId="0" animBg="1"/>
      <p:bldP spid="19476" grpId="0" animBg="1"/>
      <p:bldP spid="19481" grpId="0"/>
      <p:bldP spid="194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381000" y="381000"/>
            <a:ext cx="830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Khi ta lặn dưới nước, ta nghe được âm phát ra trên bờ như tiếng máy chạy, tiếng nói chuyện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ox(in)">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6" name="Text Box 42"/>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52269" name="Text Box 45"/>
          <p:cNvSpPr txBox="1">
            <a:spLocks noChangeArrowheads="1"/>
          </p:cNvSpPr>
          <p:nvPr/>
        </p:nvSpPr>
        <p:spPr bwMode="auto">
          <a:xfrm>
            <a:off x="3810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52270" name="Text Box 46"/>
          <p:cNvSpPr txBox="1">
            <a:spLocks noChangeArrowheads="1"/>
          </p:cNvSpPr>
          <p:nvPr/>
        </p:nvSpPr>
        <p:spPr bwMode="auto">
          <a:xfrm>
            <a:off x="457200" y="1004887"/>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800" dirty="0">
                <a:latin typeface="Times New Roman" pitchFamily="18" charset="0"/>
              </a:rPr>
              <a:t>4. </a:t>
            </a:r>
            <a:r>
              <a:rPr lang="en-US" sz="2800" dirty="0" err="1">
                <a:latin typeface="Times New Roman" pitchFamily="18" charset="0"/>
              </a:rPr>
              <a:t>Âm</a:t>
            </a:r>
            <a:r>
              <a:rPr lang="en-US" sz="2800" dirty="0">
                <a:latin typeface="Times New Roman" pitchFamily="18" charset="0"/>
              </a:rPr>
              <a:t> </a:t>
            </a:r>
            <a:r>
              <a:rPr lang="en-US" sz="2800" dirty="0" err="1">
                <a:latin typeface="Times New Roman" pitchFamily="18" charset="0"/>
              </a:rPr>
              <a:t>có</a:t>
            </a:r>
            <a:r>
              <a:rPr lang="en-US" sz="2800" dirty="0">
                <a:latin typeface="Times New Roman" pitchFamily="18" charset="0"/>
              </a:rPr>
              <a:t> </a:t>
            </a:r>
            <a:r>
              <a:rPr lang="en-US" sz="2800" dirty="0" err="1">
                <a:latin typeface="Times New Roman" pitchFamily="18" charset="0"/>
              </a:rPr>
              <a:t>thể</a:t>
            </a:r>
            <a:r>
              <a:rPr lang="en-US" sz="2800" dirty="0">
                <a:latin typeface="Times New Roman" pitchFamily="18" charset="0"/>
              </a:rPr>
              <a:t> </a:t>
            </a:r>
            <a:r>
              <a:rPr lang="en-US" sz="2800" dirty="0" err="1">
                <a:latin typeface="Times New Roman" pitchFamily="18" charset="0"/>
              </a:rPr>
              <a:t>truyền</a:t>
            </a:r>
            <a:r>
              <a:rPr lang="en-US" sz="2800" dirty="0">
                <a:latin typeface="Times New Roman" pitchFamily="18" charset="0"/>
              </a:rPr>
              <a:t> </a:t>
            </a:r>
            <a:r>
              <a:rPr lang="en-US" sz="2800" dirty="0" err="1">
                <a:latin typeface="Times New Roman" pitchFamily="18" charset="0"/>
              </a:rPr>
              <a:t>được</a:t>
            </a:r>
            <a:r>
              <a:rPr lang="en-US" sz="2800" dirty="0">
                <a:latin typeface="Times New Roman" pitchFamily="18" charset="0"/>
              </a:rPr>
              <a:t> </a:t>
            </a:r>
            <a:r>
              <a:rPr lang="en-US" sz="2800" dirty="0" err="1">
                <a:latin typeface="Times New Roman" pitchFamily="18" charset="0"/>
              </a:rPr>
              <a:t>trong</a:t>
            </a:r>
            <a:r>
              <a:rPr lang="en-US" sz="2800" dirty="0">
                <a:latin typeface="Times New Roman" pitchFamily="18" charset="0"/>
              </a:rPr>
              <a:t> </a:t>
            </a:r>
            <a:r>
              <a:rPr lang="en-US" sz="2800" dirty="0" err="1">
                <a:latin typeface="Times New Roman" pitchFamily="18" charset="0"/>
              </a:rPr>
              <a:t>chân</a:t>
            </a:r>
            <a:r>
              <a:rPr lang="en-US" sz="2800" dirty="0">
                <a:latin typeface="Times New Roman" pitchFamily="18" charset="0"/>
              </a:rPr>
              <a:t> </a:t>
            </a:r>
            <a:r>
              <a:rPr lang="en-US" sz="2800" dirty="0" err="1">
                <a:latin typeface="Times New Roman" pitchFamily="18" charset="0"/>
              </a:rPr>
              <a:t>không</a:t>
            </a:r>
            <a:r>
              <a:rPr lang="en-US" sz="2800" dirty="0">
                <a:latin typeface="Times New Roman" pitchFamily="18" charset="0"/>
              </a:rPr>
              <a:t> hay </a:t>
            </a:r>
            <a:r>
              <a:rPr lang="en-US" sz="2800" dirty="0" err="1">
                <a:latin typeface="Times New Roman" pitchFamily="18" charset="0"/>
              </a:rPr>
              <a:t>không</a:t>
            </a:r>
            <a:r>
              <a:rPr lang="en-US" sz="2800" dirty="0">
                <a:latin typeface="Times New Roman" pitchFamily="18" charset="0"/>
              </a:rPr>
              <a:t>?</a:t>
            </a:r>
          </a:p>
        </p:txBody>
      </p:sp>
      <p:sp>
        <p:nvSpPr>
          <p:cNvPr id="52271" name="Text Box 47"/>
          <p:cNvSpPr txBox="1">
            <a:spLocks noChangeArrowheads="1"/>
          </p:cNvSpPr>
          <p:nvPr/>
        </p:nvSpPr>
        <p:spPr bwMode="auto">
          <a:xfrm>
            <a:off x="280851" y="1433513"/>
            <a:ext cx="84059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dirty="0" err="1">
                <a:latin typeface="Times New Roman" pitchFamily="18" charset="0"/>
              </a:rPr>
              <a:t>Đặt</a:t>
            </a:r>
            <a:r>
              <a:rPr lang="en-US" sz="2400" dirty="0">
                <a:latin typeface="Times New Roman" pitchFamily="18" charset="0"/>
              </a:rPr>
              <a:t> </a:t>
            </a:r>
            <a:r>
              <a:rPr lang="en-US" sz="2400" dirty="0" err="1">
                <a:latin typeface="Times New Roman" pitchFamily="18" charset="0"/>
              </a:rPr>
              <a:t>chuông</a:t>
            </a:r>
            <a:r>
              <a:rPr lang="en-US" sz="2400" dirty="0">
                <a:latin typeface="Times New Roman" pitchFamily="18" charset="0"/>
              </a:rPr>
              <a:t> </a:t>
            </a:r>
            <a:r>
              <a:rPr lang="en-US" sz="2400" dirty="0" err="1">
                <a:latin typeface="Times New Roman" pitchFamily="18" charset="0"/>
              </a:rPr>
              <a:t>điện</a:t>
            </a:r>
            <a:r>
              <a:rPr lang="en-US" sz="2400" dirty="0">
                <a:latin typeface="Times New Roman" pitchFamily="18" charset="0"/>
              </a:rPr>
              <a:t> </a:t>
            </a:r>
            <a:r>
              <a:rPr lang="en-US" sz="2400" dirty="0" err="1">
                <a:latin typeface="Times New Roman" pitchFamily="18" charset="0"/>
              </a:rPr>
              <a:t>trong</a:t>
            </a:r>
            <a:r>
              <a:rPr lang="en-US" sz="2400" dirty="0">
                <a:latin typeface="Times New Roman" pitchFamily="18" charset="0"/>
              </a:rPr>
              <a:t> </a:t>
            </a:r>
            <a:r>
              <a:rPr lang="en-US" sz="2400" dirty="0" err="1">
                <a:latin typeface="Times New Roman" pitchFamily="18" charset="0"/>
              </a:rPr>
              <a:t>bình</a:t>
            </a:r>
            <a:r>
              <a:rPr lang="en-US" sz="2400" dirty="0">
                <a:latin typeface="Times New Roman" pitchFamily="18" charset="0"/>
              </a:rPr>
              <a:t> </a:t>
            </a:r>
            <a:r>
              <a:rPr lang="en-US" sz="2400" dirty="0" err="1">
                <a:latin typeface="Times New Roman" pitchFamily="18" charset="0"/>
              </a:rPr>
              <a:t>thuỷ</a:t>
            </a:r>
            <a:r>
              <a:rPr lang="en-US" sz="2400" dirty="0">
                <a:latin typeface="Times New Roman" pitchFamily="18" charset="0"/>
              </a:rPr>
              <a:t> </a:t>
            </a:r>
            <a:r>
              <a:rPr lang="en-US" sz="2400" dirty="0" err="1">
                <a:latin typeface="Times New Roman" pitchFamily="18" charset="0"/>
              </a:rPr>
              <a:t>tinh</a:t>
            </a:r>
            <a:r>
              <a:rPr lang="en-US" sz="2400" dirty="0">
                <a:latin typeface="Times New Roman" pitchFamily="18" charset="0"/>
              </a:rPr>
              <a:t> </a:t>
            </a:r>
            <a:r>
              <a:rPr lang="en-US" sz="2400" dirty="0" err="1">
                <a:latin typeface="Times New Roman" pitchFamily="18" charset="0"/>
              </a:rPr>
              <a:t>kín</a:t>
            </a:r>
            <a:r>
              <a:rPr lang="en-US" sz="2400" dirty="0">
                <a:latin typeface="Times New Roman" pitchFamily="18" charset="0"/>
              </a:rPr>
              <a:t>. Cho </a:t>
            </a:r>
            <a:r>
              <a:rPr lang="en-US" sz="2400" dirty="0" err="1">
                <a:latin typeface="Times New Roman" pitchFamily="18" charset="0"/>
              </a:rPr>
              <a:t>chuông</a:t>
            </a:r>
            <a:r>
              <a:rPr lang="en-US" sz="2400" dirty="0">
                <a:latin typeface="Times New Roman" pitchFamily="18" charset="0"/>
              </a:rPr>
              <a:t> </a:t>
            </a:r>
            <a:r>
              <a:rPr lang="en-US" sz="2400" dirty="0" err="1">
                <a:latin typeface="Times New Roman" pitchFamily="18" charset="0"/>
              </a:rPr>
              <a:t>kêu</a:t>
            </a:r>
            <a:r>
              <a:rPr lang="en-US" sz="2400" dirty="0">
                <a:latin typeface="Times New Roman" pitchFamily="18" charset="0"/>
              </a:rPr>
              <a:t> </a:t>
            </a:r>
            <a:r>
              <a:rPr lang="en-US" sz="2400" dirty="0" err="1">
                <a:latin typeface="Times New Roman" pitchFamily="18" charset="0"/>
              </a:rPr>
              <a:t>rồi</a:t>
            </a:r>
            <a:r>
              <a:rPr lang="en-US" sz="2400" dirty="0">
                <a:latin typeface="Times New Roman" pitchFamily="18" charset="0"/>
              </a:rPr>
              <a:t> </a:t>
            </a:r>
            <a:r>
              <a:rPr lang="en-US" sz="2400" dirty="0" err="1">
                <a:latin typeface="Times New Roman" pitchFamily="18" charset="0"/>
              </a:rPr>
              <a:t>hút</a:t>
            </a:r>
            <a:r>
              <a:rPr lang="en-US" sz="2400" dirty="0">
                <a:latin typeface="Times New Roman" pitchFamily="18" charset="0"/>
              </a:rPr>
              <a:t> </a:t>
            </a:r>
            <a:r>
              <a:rPr lang="en-US" sz="2400" dirty="0" err="1">
                <a:latin typeface="Times New Roman" pitchFamily="18" charset="0"/>
              </a:rPr>
              <a:t>dần</a:t>
            </a:r>
            <a:r>
              <a:rPr lang="en-US" sz="2400" dirty="0">
                <a:latin typeface="Times New Roman" pitchFamily="18" charset="0"/>
              </a:rPr>
              <a:t> </a:t>
            </a:r>
            <a:r>
              <a:rPr lang="en-US" sz="2400" dirty="0" err="1">
                <a:latin typeface="Times New Roman" pitchFamily="18" charset="0"/>
              </a:rPr>
              <a:t>không</a:t>
            </a:r>
            <a:r>
              <a:rPr lang="en-US" sz="2400" dirty="0">
                <a:latin typeface="Times New Roman" pitchFamily="18" charset="0"/>
              </a:rPr>
              <a:t> </a:t>
            </a:r>
            <a:r>
              <a:rPr lang="en-US" sz="2400" dirty="0" err="1">
                <a:latin typeface="Times New Roman" pitchFamily="18" charset="0"/>
              </a:rPr>
              <a:t>khí</a:t>
            </a:r>
            <a:r>
              <a:rPr lang="en-US" sz="2400" dirty="0">
                <a:latin typeface="Times New Roman" pitchFamily="18" charset="0"/>
              </a:rPr>
              <a:t> </a:t>
            </a:r>
            <a:r>
              <a:rPr lang="en-US" sz="2400" dirty="0" err="1">
                <a:latin typeface="Times New Roman" pitchFamily="18" charset="0"/>
              </a:rPr>
              <a:t>trong</a:t>
            </a:r>
            <a:r>
              <a:rPr lang="en-US" sz="2400" dirty="0">
                <a:latin typeface="Times New Roman" pitchFamily="18" charset="0"/>
              </a:rPr>
              <a:t> </a:t>
            </a:r>
            <a:r>
              <a:rPr lang="en-US" sz="2400" dirty="0" err="1">
                <a:latin typeface="Times New Roman" pitchFamily="18" charset="0"/>
              </a:rPr>
              <a:t>bình</a:t>
            </a:r>
            <a:r>
              <a:rPr lang="en-US" sz="2400" dirty="0">
                <a:latin typeface="Times New Roman" pitchFamily="18" charset="0"/>
              </a:rPr>
              <a:t> </a:t>
            </a:r>
            <a:r>
              <a:rPr lang="en-US" sz="2400" dirty="0" err="1">
                <a:latin typeface="Times New Roman" pitchFamily="18" charset="0"/>
              </a:rPr>
              <a:t>ra</a:t>
            </a:r>
            <a:r>
              <a:rPr lang="en-US" sz="2400" dirty="0">
                <a:latin typeface="Times New Roman" pitchFamily="18" charset="0"/>
              </a:rPr>
              <a:t> </a:t>
            </a:r>
            <a:r>
              <a:rPr lang="en-US" sz="2400" dirty="0" smtClean="0">
                <a:latin typeface="Times New Roman" pitchFamily="18" charset="0"/>
              </a:rPr>
              <a:t>:</a:t>
            </a:r>
            <a:endParaRPr lang="en-US" sz="2400" dirty="0">
              <a:latin typeface="Times New Roman" pitchFamily="18" charset="0"/>
            </a:endParaRPr>
          </a:p>
        </p:txBody>
      </p:sp>
      <p:pic>
        <p:nvPicPr>
          <p:cNvPr id="2" name="Thí nghiệm về sự truyền âm trong chân khô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6394" y="2301521"/>
            <a:ext cx="8100406" cy="4556479"/>
          </a:xfrm>
          <a:prstGeom prst="rect">
            <a:avLst/>
          </a:prstGeom>
        </p:spPr>
      </p:pic>
      <p:sp>
        <p:nvSpPr>
          <p:cNvPr id="47" name="Rectangle 46"/>
          <p:cNvSpPr/>
          <p:nvPr/>
        </p:nvSpPr>
        <p:spPr>
          <a:xfrm>
            <a:off x="533400" y="2264510"/>
            <a:ext cx="8153400" cy="4540920"/>
          </a:xfrm>
          <a:prstGeom prst="rect">
            <a:avLst/>
          </a:prstGeom>
          <a:noFill/>
          <a:ln w="114300" cmpd="tri">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934200" y="324485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latin typeface="Times New Roman" pitchFamily="18" charset="0"/>
              </a:rPr>
              <a:t>Cho không khí vào</a:t>
            </a:r>
          </a:p>
        </p:txBody>
      </p:sp>
      <p:sp>
        <p:nvSpPr>
          <p:cNvPr id="52227" name="Text Box 3"/>
          <p:cNvSpPr txBox="1">
            <a:spLocks noChangeArrowheads="1"/>
          </p:cNvSpPr>
          <p:nvPr/>
        </p:nvSpPr>
        <p:spPr bwMode="auto">
          <a:xfrm>
            <a:off x="6934200" y="3276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0000FF"/>
                </a:solidFill>
                <a:latin typeface="Times New Roman" pitchFamily="18" charset="0"/>
              </a:rPr>
              <a:t>Cho không khí vào</a:t>
            </a:r>
          </a:p>
        </p:txBody>
      </p:sp>
      <p:sp>
        <p:nvSpPr>
          <p:cNvPr id="52230" name="AutoShape 6" descr="Oak"/>
          <p:cNvSpPr>
            <a:spLocks noChangeArrowheads="1"/>
          </p:cNvSpPr>
          <p:nvPr/>
        </p:nvSpPr>
        <p:spPr bwMode="auto">
          <a:xfrm>
            <a:off x="6426200" y="5589588"/>
            <a:ext cx="306388" cy="182562"/>
          </a:xfrm>
          <a:prstGeom prst="cube">
            <a:avLst>
              <a:gd name="adj" fmla="val 25000"/>
            </a:avLst>
          </a:prstGeom>
          <a:blipFill dpi="0" rotWithShape="1">
            <a:blip r:embed="rId3"/>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31" name="AutoShape 7" descr="Oak"/>
          <p:cNvSpPr>
            <a:spLocks noChangeArrowheads="1"/>
          </p:cNvSpPr>
          <p:nvPr/>
        </p:nvSpPr>
        <p:spPr bwMode="auto">
          <a:xfrm>
            <a:off x="3962400" y="5562600"/>
            <a:ext cx="304800" cy="182563"/>
          </a:xfrm>
          <a:prstGeom prst="cube">
            <a:avLst>
              <a:gd name="adj" fmla="val 25000"/>
            </a:avLst>
          </a:prstGeom>
          <a:blipFill dpi="0" rotWithShape="1">
            <a:blip r:embed="rId3"/>
            <a:srcRect/>
            <a:tile tx="0" ty="0" sx="100000" sy="100000" flip="none" algn="tl"/>
          </a:bli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32" name="AutoShape 8" descr="Papyrus"/>
          <p:cNvSpPr>
            <a:spLocks noChangeArrowheads="1"/>
          </p:cNvSpPr>
          <p:nvPr/>
        </p:nvSpPr>
        <p:spPr bwMode="auto">
          <a:xfrm>
            <a:off x="3810000" y="4357688"/>
            <a:ext cx="4019550" cy="1333500"/>
          </a:xfrm>
          <a:prstGeom prst="parallelogram">
            <a:avLst>
              <a:gd name="adj" fmla="val 75357"/>
            </a:avLst>
          </a:prstGeom>
          <a:blipFill dpi="0" rotWithShape="1">
            <a:blip r:embed="rId4"/>
            <a:srcRect/>
            <a:tile tx="0" ty="0" sx="100000" sy="100000" flip="none" algn="tl"/>
          </a:blipFill>
          <a:ln w="9525" algn="ctr">
            <a:solidFill>
              <a:schemeClr val="bg2"/>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grpSp>
        <p:nvGrpSpPr>
          <p:cNvPr id="52233" name="Group 9"/>
          <p:cNvGrpSpPr>
            <a:grpSpLocks/>
          </p:cNvGrpSpPr>
          <p:nvPr/>
        </p:nvGrpSpPr>
        <p:grpSpPr bwMode="auto">
          <a:xfrm>
            <a:off x="4589463" y="4243388"/>
            <a:ext cx="2632075" cy="1219200"/>
            <a:chOff x="1824" y="2064"/>
            <a:chExt cx="2016" cy="960"/>
          </a:xfrm>
        </p:grpSpPr>
        <p:sp>
          <p:nvSpPr>
            <p:cNvPr id="52234" name="Oval 10"/>
            <p:cNvSpPr>
              <a:spLocks noChangeArrowheads="1"/>
            </p:cNvSpPr>
            <p:nvPr/>
          </p:nvSpPr>
          <p:spPr bwMode="auto">
            <a:xfrm>
              <a:off x="1824" y="2064"/>
              <a:ext cx="2016" cy="960"/>
            </a:xfrm>
            <a:prstGeom prst="ellipse">
              <a:avLst/>
            </a:prstGeom>
            <a:solidFill>
              <a:srgbClr val="D7D7D7">
                <a:alpha val="96001"/>
              </a:srgbClr>
            </a:solidFill>
            <a:ln>
              <a:noFill/>
            </a:ln>
            <a:effectLst>
              <a:outerShdw dist="35921" dir="2700000" algn="ctr" rotWithShape="0">
                <a:srgbClr val="808080">
                  <a:alpha val="50000"/>
                </a:srgbClr>
              </a:outerShdw>
            </a:effectLst>
            <a:extLst>
              <a:ext uri="{91240B29-F687-4F45-9708-019B960494DF}">
                <a14:hiddenLine xmlns:a14="http://schemas.microsoft.com/office/drawing/2010/main" w="9525" algn="ctr">
                  <a:solidFill>
                    <a:srgbClr val="808080"/>
                  </a:solidFill>
                  <a:round/>
                  <a:headEnd/>
                  <a:tailEnd/>
                </a14:hiddenLine>
              </a:ext>
            </a:extLst>
          </p:spPr>
          <p:txBody>
            <a:bodyPr wrap="none" anchor="ctr"/>
            <a:lstStyle/>
            <a:p>
              <a:pPr algn="ctr"/>
              <a:endParaRPr lang="en-US">
                <a:latin typeface="Times New Roman" pitchFamily="18" charset="0"/>
              </a:endParaRPr>
            </a:p>
          </p:txBody>
        </p:sp>
        <p:sp>
          <p:nvSpPr>
            <p:cNvPr id="52235" name="Oval 11"/>
            <p:cNvSpPr>
              <a:spLocks noChangeArrowheads="1"/>
            </p:cNvSpPr>
            <p:nvPr/>
          </p:nvSpPr>
          <p:spPr bwMode="auto">
            <a:xfrm>
              <a:off x="2016" y="2112"/>
              <a:ext cx="1632" cy="720"/>
            </a:xfrm>
            <a:prstGeom prst="ellipse">
              <a:avLst/>
            </a:prstGeom>
            <a:solidFill>
              <a:srgbClr val="D7D7D7"/>
            </a:solidFill>
            <a:ln w="9525" algn="ctr">
              <a:solidFill>
                <a:srgbClr val="C2C2C2"/>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grpSp>
      <p:sp>
        <p:nvSpPr>
          <p:cNvPr id="52236" name="Oval 12"/>
          <p:cNvSpPr>
            <a:spLocks noChangeArrowheads="1"/>
          </p:cNvSpPr>
          <p:nvPr/>
        </p:nvSpPr>
        <p:spPr bwMode="auto">
          <a:xfrm>
            <a:off x="5018088" y="4587875"/>
            <a:ext cx="1835150" cy="609600"/>
          </a:xfrm>
          <a:prstGeom prst="ellipse">
            <a:avLst/>
          </a:prstGeom>
          <a:solidFill>
            <a:schemeClr val="bg2"/>
          </a:solidFill>
          <a:ln>
            <a:noFill/>
          </a:ln>
          <a:effectLst/>
          <a:extLst>
            <a:ext uri="{91240B29-F687-4F45-9708-019B960494DF}">
              <a14:hiddenLine xmlns:a14="http://schemas.microsoft.com/office/drawing/2010/main" w="9525" algn="ctr">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37" name="Oval 13"/>
          <p:cNvSpPr>
            <a:spLocks noChangeArrowheads="1"/>
          </p:cNvSpPr>
          <p:nvPr/>
        </p:nvSpPr>
        <p:spPr bwMode="auto">
          <a:xfrm>
            <a:off x="5018088" y="4465638"/>
            <a:ext cx="1835150" cy="609600"/>
          </a:xfrm>
          <a:prstGeom prst="ellipse">
            <a:avLst/>
          </a:prstGeom>
          <a:gradFill rotWithShape="1">
            <a:gsLst>
              <a:gs pos="0">
                <a:srgbClr val="D7D7D7">
                  <a:gamma/>
                  <a:tint val="0"/>
                  <a:invGamma/>
                </a:srgbClr>
              </a:gs>
              <a:gs pos="100000">
                <a:srgbClr val="D7D7D7"/>
              </a:gs>
            </a:gsLst>
            <a:lin ang="5400000" scaled="1"/>
          </a:gradFill>
          <a:ln w="9525" algn="ctr">
            <a:solidFill>
              <a:schemeClr val="bg2"/>
            </a:solidFill>
            <a:round/>
            <a:headEnd/>
            <a:tailEnd/>
          </a:ln>
          <a:effectLst/>
          <a:extLst>
            <a:ext uri="{AF507438-7753-43E0-B8FC-AC1667EBCBE1}">
              <a14:hiddenEffects xmlns:a14="http://schemas.microsoft.com/office/drawing/2010/main">
                <a:effectLst>
                  <a:outerShdw dist="17961" dir="13500000" algn="ctr" rotWithShape="0">
                    <a:schemeClr val="bg2">
                      <a:gamma/>
                      <a:shade val="60000"/>
                      <a:invGamma/>
                    </a:schemeClr>
                  </a:outerShdw>
                </a:effectLst>
              </a14:hiddenEffects>
            </a:ext>
          </a:extLst>
        </p:spPr>
        <p:txBody>
          <a:bodyPr wrap="none" anchor="ctr"/>
          <a:lstStyle/>
          <a:p>
            <a:pPr algn="ctr"/>
            <a:endParaRPr lang="en-US">
              <a:latin typeface="Times New Roman" pitchFamily="18" charset="0"/>
            </a:endParaRPr>
          </a:p>
        </p:txBody>
      </p:sp>
      <p:sp>
        <p:nvSpPr>
          <p:cNvPr id="52238" name="AutoShape 14"/>
          <p:cNvSpPr>
            <a:spLocks noChangeArrowheads="1"/>
          </p:cNvSpPr>
          <p:nvPr/>
        </p:nvSpPr>
        <p:spPr bwMode="auto">
          <a:xfrm rot="16200000">
            <a:off x="4990306" y="3045619"/>
            <a:ext cx="1890713" cy="1590675"/>
          </a:xfrm>
          <a:prstGeom prst="flowChartDelay">
            <a:avLst/>
          </a:prstGeom>
          <a:gradFill rotWithShape="1">
            <a:gsLst>
              <a:gs pos="0">
                <a:srgbClr val="D7D7D7">
                  <a:gamma/>
                  <a:tint val="0"/>
                  <a:invGamma/>
                </a:srgbClr>
              </a:gs>
              <a:gs pos="100000">
                <a:srgbClr val="D7D7D7"/>
              </a:gs>
            </a:gsLst>
            <a:lin ang="0" scaled="1"/>
          </a:gra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atin typeface="Times New Roman" pitchFamily="18" charset="0"/>
            </a:endParaRPr>
          </a:p>
        </p:txBody>
      </p:sp>
      <p:sp>
        <p:nvSpPr>
          <p:cNvPr id="52239" name="Oval 15"/>
          <p:cNvSpPr>
            <a:spLocks noChangeArrowheads="1"/>
          </p:cNvSpPr>
          <p:nvPr/>
        </p:nvSpPr>
        <p:spPr bwMode="auto">
          <a:xfrm>
            <a:off x="5140325" y="4525963"/>
            <a:ext cx="1590675" cy="487362"/>
          </a:xfrm>
          <a:prstGeom prst="ellipse">
            <a:avLst/>
          </a:prstGeom>
          <a:gradFill rotWithShape="1">
            <a:gsLst>
              <a:gs pos="0">
                <a:srgbClr val="D7D7D7">
                  <a:gamma/>
                  <a:tint val="0"/>
                  <a:invGamma/>
                </a:srgbClr>
              </a:gs>
              <a:gs pos="100000">
                <a:srgbClr val="D7D7D7"/>
              </a:gs>
            </a:gsLst>
            <a:lin ang="5400000" scaled="1"/>
          </a:gradFill>
          <a:ln w="9525" algn="ctr">
            <a:solidFill>
              <a:srgbClr val="E6E6E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52240" name="Group 16"/>
          <p:cNvGrpSpPr>
            <a:grpSpLocks/>
          </p:cNvGrpSpPr>
          <p:nvPr/>
        </p:nvGrpSpPr>
        <p:grpSpPr bwMode="auto">
          <a:xfrm>
            <a:off x="5707063" y="2514600"/>
            <a:ext cx="428625" cy="487363"/>
            <a:chOff x="2779" y="1248"/>
            <a:chExt cx="270" cy="307"/>
          </a:xfrm>
        </p:grpSpPr>
        <p:sp>
          <p:nvSpPr>
            <p:cNvPr id="52241" name="Oval 17"/>
            <p:cNvSpPr>
              <a:spLocks noChangeArrowheads="1"/>
            </p:cNvSpPr>
            <p:nvPr/>
          </p:nvSpPr>
          <p:spPr bwMode="auto">
            <a:xfrm>
              <a:off x="2798" y="1440"/>
              <a:ext cx="231" cy="115"/>
            </a:xfrm>
            <a:prstGeom prst="ellipse">
              <a:avLst/>
            </a:prstGeom>
            <a:gradFill rotWithShape="1">
              <a:gsLst>
                <a:gs pos="0">
                  <a:srgbClr val="D7D7D7"/>
                </a:gs>
                <a:gs pos="50000">
                  <a:srgbClr val="D7D7D7">
                    <a:gamma/>
                    <a:tint val="0"/>
                    <a:invGamma/>
                  </a:srgbClr>
                </a:gs>
                <a:gs pos="100000">
                  <a:srgbClr val="D7D7D7"/>
                </a:gs>
              </a:gsLst>
              <a:lin ang="0" scaled="1"/>
            </a:gradFill>
            <a:ln w="9525" algn="ctr">
              <a:solidFill>
                <a:srgbClr val="D7D7D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42" name="AutoShape 18"/>
            <p:cNvSpPr>
              <a:spLocks noChangeArrowheads="1"/>
            </p:cNvSpPr>
            <p:nvPr/>
          </p:nvSpPr>
          <p:spPr bwMode="auto">
            <a:xfrm>
              <a:off x="2798" y="1325"/>
              <a:ext cx="231" cy="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D7D7D7"/>
                </a:gs>
                <a:gs pos="50000">
                  <a:srgbClr val="D7D7D7">
                    <a:gamma/>
                    <a:tint val="15686"/>
                    <a:invGamma/>
                  </a:srgbClr>
                </a:gs>
                <a:gs pos="100000">
                  <a:srgbClr val="D7D7D7"/>
                </a:gs>
              </a:gsLst>
              <a:lin ang="0" scaled="1"/>
            </a:gradFill>
            <a:ln w="9525" algn="ctr">
              <a:solidFill>
                <a:srgbClr val="D7D7D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43" name="Oval 19"/>
            <p:cNvSpPr>
              <a:spLocks noChangeArrowheads="1"/>
            </p:cNvSpPr>
            <p:nvPr/>
          </p:nvSpPr>
          <p:spPr bwMode="auto">
            <a:xfrm>
              <a:off x="2779" y="1248"/>
              <a:ext cx="270" cy="134"/>
            </a:xfrm>
            <a:prstGeom prst="ellipse">
              <a:avLst/>
            </a:prstGeom>
            <a:gradFill rotWithShape="1">
              <a:gsLst>
                <a:gs pos="0">
                  <a:srgbClr val="D7D7D7"/>
                </a:gs>
                <a:gs pos="50000">
                  <a:srgbClr val="D7D7D7">
                    <a:gamma/>
                    <a:tint val="0"/>
                    <a:invGamma/>
                  </a:srgbClr>
                </a:gs>
                <a:gs pos="100000">
                  <a:srgbClr val="D7D7D7"/>
                </a:gs>
              </a:gsLst>
              <a:lin ang="0" scaled="1"/>
            </a:gradFill>
            <a:ln w="9525" algn="ctr">
              <a:solidFill>
                <a:srgbClr val="D7D7D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52244" name="Group 20"/>
          <p:cNvGrpSpPr>
            <a:grpSpLocks/>
          </p:cNvGrpSpPr>
          <p:nvPr/>
        </p:nvGrpSpPr>
        <p:grpSpPr bwMode="auto">
          <a:xfrm>
            <a:off x="5562600" y="4432300"/>
            <a:ext cx="609600" cy="363538"/>
            <a:chOff x="1776" y="2592"/>
            <a:chExt cx="1392" cy="1296"/>
          </a:xfrm>
        </p:grpSpPr>
        <p:sp>
          <p:nvSpPr>
            <p:cNvPr id="52245" name="Oval 21"/>
            <p:cNvSpPr>
              <a:spLocks noChangeArrowheads="1"/>
            </p:cNvSpPr>
            <p:nvPr/>
          </p:nvSpPr>
          <p:spPr bwMode="auto">
            <a:xfrm>
              <a:off x="1824" y="2592"/>
              <a:ext cx="1344" cy="1296"/>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52246" name="Group 22"/>
            <p:cNvGrpSpPr>
              <a:grpSpLocks/>
            </p:cNvGrpSpPr>
            <p:nvPr/>
          </p:nvGrpSpPr>
          <p:grpSpPr bwMode="auto">
            <a:xfrm>
              <a:off x="1776" y="3168"/>
              <a:ext cx="696" cy="328"/>
              <a:chOff x="1680" y="1776"/>
              <a:chExt cx="696" cy="328"/>
            </a:xfrm>
          </p:grpSpPr>
          <p:sp>
            <p:nvSpPr>
              <p:cNvPr id="52247" name="AutoShape 23"/>
              <p:cNvSpPr>
                <a:spLocks noChangeArrowheads="1"/>
              </p:cNvSpPr>
              <p:nvPr/>
            </p:nvSpPr>
            <p:spPr bwMode="auto">
              <a:xfrm rot="11506748">
                <a:off x="1680" y="1776"/>
                <a:ext cx="96" cy="192"/>
              </a:xfrm>
              <a:prstGeom prst="can">
                <a:avLst>
                  <a:gd name="adj" fmla="val 31815"/>
                </a:avLst>
              </a:prstGeom>
              <a:solidFill>
                <a:srgbClr val="C2C2C2"/>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48" name="Freeform 24"/>
              <p:cNvSpPr>
                <a:spLocks/>
              </p:cNvSpPr>
              <p:nvPr/>
            </p:nvSpPr>
            <p:spPr bwMode="auto">
              <a:xfrm>
                <a:off x="1704" y="1824"/>
                <a:ext cx="672" cy="280"/>
              </a:xfrm>
              <a:custGeom>
                <a:avLst/>
                <a:gdLst>
                  <a:gd name="T0" fmla="*/ 0 w 624"/>
                  <a:gd name="T1" fmla="*/ 96 h 232"/>
                  <a:gd name="T2" fmla="*/ 132 w 624"/>
                  <a:gd name="T3" fmla="*/ 216 h 232"/>
                  <a:gd name="T4" fmla="*/ 624 w 624"/>
                  <a:gd name="T5" fmla="*/ 0 h 232"/>
                </a:gdLst>
                <a:ahLst/>
                <a:cxnLst>
                  <a:cxn ang="0">
                    <a:pos x="T0" y="T1"/>
                  </a:cxn>
                  <a:cxn ang="0">
                    <a:pos x="T2" y="T3"/>
                  </a:cxn>
                  <a:cxn ang="0">
                    <a:pos x="T4" y="T5"/>
                  </a:cxn>
                </a:cxnLst>
                <a:rect l="0" t="0" r="r" b="b"/>
                <a:pathLst>
                  <a:path w="624" h="232">
                    <a:moveTo>
                      <a:pt x="0" y="96"/>
                    </a:moveTo>
                    <a:cubicBezTo>
                      <a:pt x="22" y="116"/>
                      <a:pt x="28" y="232"/>
                      <a:pt x="132" y="216"/>
                    </a:cubicBezTo>
                    <a:cubicBezTo>
                      <a:pt x="236" y="200"/>
                      <a:pt x="522" y="45"/>
                      <a:pt x="624" y="0"/>
                    </a:cubicBezTo>
                  </a:path>
                </a:pathLst>
              </a:custGeom>
              <a:noFill/>
              <a:ln w="28575" cap="flat" cmpd="sng">
                <a:solidFill>
                  <a:srgbClr val="969696"/>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grpSp>
      </p:grpSp>
      <p:sp>
        <p:nvSpPr>
          <p:cNvPr id="52249" name="AutoShape 25"/>
          <p:cNvSpPr>
            <a:spLocks noChangeArrowheads="1"/>
          </p:cNvSpPr>
          <p:nvPr/>
        </p:nvSpPr>
        <p:spPr bwMode="auto">
          <a:xfrm rot="1788994">
            <a:off x="5756275" y="4486275"/>
            <a:ext cx="533400" cy="457200"/>
          </a:xfrm>
          <a:prstGeom prst="roundRect">
            <a:avLst>
              <a:gd name="adj" fmla="val 16667"/>
            </a:avLst>
          </a:prstGeom>
          <a:gradFill rotWithShape="1">
            <a:gsLst>
              <a:gs pos="0">
                <a:srgbClr val="808080"/>
              </a:gs>
              <a:gs pos="100000">
                <a:srgbClr val="808080">
                  <a:gamma/>
                  <a:tint val="41176"/>
                  <a:invGamma/>
                </a:srgbClr>
              </a:gs>
            </a:gsLst>
            <a:lin ang="2700000" scaled="1"/>
          </a:gradFill>
          <a:ln w="9525" algn="ctr">
            <a:solidFill>
              <a:srgbClr val="C2C2C2"/>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sp>
        <p:nvSpPr>
          <p:cNvPr id="52250" name="AutoShape 26"/>
          <p:cNvSpPr>
            <a:spLocks noChangeArrowheads="1"/>
          </p:cNvSpPr>
          <p:nvPr/>
        </p:nvSpPr>
        <p:spPr bwMode="auto">
          <a:xfrm rot="-3472386">
            <a:off x="5656263" y="4421188"/>
            <a:ext cx="195262" cy="176212"/>
          </a:xfrm>
          <a:custGeom>
            <a:avLst/>
            <a:gdLst>
              <a:gd name="G0" fmla="+- 9183 0 0"/>
              <a:gd name="G1" fmla="+- 21600 0 9183"/>
              <a:gd name="G2" fmla="*/ 9183 1 2"/>
              <a:gd name="G3" fmla="+- 21600 0 G2"/>
              <a:gd name="G4" fmla="+/ 9183 21600 2"/>
              <a:gd name="G5" fmla="+/ G1 0 2"/>
              <a:gd name="G6" fmla="*/ 21600 21600 9183"/>
              <a:gd name="G7" fmla="*/ G6 1 2"/>
              <a:gd name="G8" fmla="+- 21600 0 G7"/>
              <a:gd name="G9" fmla="*/ 21600 1 2"/>
              <a:gd name="G10" fmla="+- 9183 0 G9"/>
              <a:gd name="G11" fmla="?: G10 G8 0"/>
              <a:gd name="G12" fmla="?: G10 G7 21600"/>
              <a:gd name="T0" fmla="*/ 17008 w 21600"/>
              <a:gd name="T1" fmla="*/ 10800 h 21600"/>
              <a:gd name="T2" fmla="*/ 10800 w 21600"/>
              <a:gd name="T3" fmla="*/ 21600 h 21600"/>
              <a:gd name="T4" fmla="*/ 4592 w 21600"/>
              <a:gd name="T5" fmla="*/ 10800 h 21600"/>
              <a:gd name="T6" fmla="*/ 10800 w 21600"/>
              <a:gd name="T7" fmla="*/ 0 h 21600"/>
              <a:gd name="T8" fmla="*/ 6392 w 21600"/>
              <a:gd name="T9" fmla="*/ 6392 h 21600"/>
              <a:gd name="T10" fmla="*/ 15208 w 21600"/>
              <a:gd name="T11" fmla="*/ 15208 h 21600"/>
            </a:gdLst>
            <a:ahLst/>
            <a:cxnLst>
              <a:cxn ang="0">
                <a:pos x="T0" y="T1"/>
              </a:cxn>
              <a:cxn ang="0">
                <a:pos x="T2" y="T3"/>
              </a:cxn>
              <a:cxn ang="0">
                <a:pos x="T4" y="T5"/>
              </a:cxn>
              <a:cxn ang="0">
                <a:pos x="T6" y="T7"/>
              </a:cxn>
            </a:cxnLst>
            <a:rect l="T8" t="T9" r="T10" b="T11"/>
            <a:pathLst>
              <a:path w="21600" h="21600">
                <a:moveTo>
                  <a:pt x="0" y="0"/>
                </a:moveTo>
                <a:lnTo>
                  <a:pt x="9183" y="21600"/>
                </a:lnTo>
                <a:lnTo>
                  <a:pt x="12417" y="21600"/>
                </a:lnTo>
                <a:lnTo>
                  <a:pt x="21600" y="0"/>
                </a:lnTo>
                <a:close/>
              </a:path>
            </a:pathLst>
          </a:custGeom>
          <a:gradFill rotWithShape="1">
            <a:gsLst>
              <a:gs pos="0">
                <a:srgbClr val="CCFFFF"/>
              </a:gs>
              <a:gs pos="100000">
                <a:srgbClr val="CCFFFF">
                  <a:gamma/>
                  <a:tint val="9412"/>
                  <a:invGamma/>
                </a:srgbClr>
              </a:gs>
            </a:gsLst>
            <a:lin ang="0" scaled="1"/>
          </a:gradFill>
          <a:ln w="9525"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51" name="AutoShape 27"/>
          <p:cNvSpPr>
            <a:spLocks noChangeArrowheads="1"/>
          </p:cNvSpPr>
          <p:nvPr/>
        </p:nvSpPr>
        <p:spPr bwMode="auto">
          <a:xfrm rot="1897355">
            <a:off x="5765800" y="4465638"/>
            <a:ext cx="527050" cy="450850"/>
          </a:xfrm>
          <a:prstGeom prst="roundRect">
            <a:avLst>
              <a:gd name="adj" fmla="val 16667"/>
            </a:avLst>
          </a:prstGeom>
          <a:gradFill rotWithShape="1">
            <a:gsLst>
              <a:gs pos="0">
                <a:schemeClr val="accent1"/>
              </a:gs>
              <a:gs pos="100000">
                <a:schemeClr val="accent1">
                  <a:gamma/>
                  <a:tint val="31765"/>
                  <a:invGamma/>
                </a:schemeClr>
              </a:gs>
            </a:gsLst>
            <a:lin ang="5400000" scaled="1"/>
          </a:gradFill>
          <a:ln w="9525" algn="ctr">
            <a:solidFill>
              <a:srgbClr val="808080"/>
            </a:solidFill>
            <a:round/>
            <a:headEnd/>
            <a:tailEnd/>
          </a:ln>
          <a:effectLst/>
          <a:extLst>
            <a:ext uri="{AF507438-7753-43E0-B8FC-AC1667EBCBE1}">
              <a14:hiddenEffects xmlns:a14="http://schemas.microsoft.com/office/drawing/2010/main">
                <a:effectLst>
                  <a:outerShdw dist="107763" dir="13500000" sx="125000" sy="125000" algn="b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sp>
        <p:nvSpPr>
          <p:cNvPr id="52252" name="Oval 28"/>
          <p:cNvSpPr>
            <a:spLocks noChangeArrowheads="1"/>
          </p:cNvSpPr>
          <p:nvPr/>
        </p:nvSpPr>
        <p:spPr bwMode="auto">
          <a:xfrm rot="17151418">
            <a:off x="5472113" y="4278312"/>
            <a:ext cx="325438" cy="296863"/>
          </a:xfrm>
          <a:prstGeom prst="ellipse">
            <a:avLst/>
          </a:prstGeom>
          <a:gradFill rotWithShape="1">
            <a:gsLst>
              <a:gs pos="0">
                <a:srgbClr val="996633">
                  <a:alpha val="78000"/>
                </a:srgbClr>
              </a:gs>
              <a:gs pos="100000">
                <a:srgbClr val="996633">
                  <a:gamma/>
                  <a:tint val="50980"/>
                  <a:invGamma/>
                </a:srgbClr>
              </a:gs>
            </a:gsLst>
            <a:path path="shape">
              <a:fillToRect l="50000" t="50000" r="50000" b="50000"/>
            </a:path>
          </a:gradFill>
          <a:ln w="9525" algn="ctr">
            <a:solidFill>
              <a:srgbClr val="C2C2C2"/>
            </a:solidFill>
            <a:round/>
            <a:headEnd/>
            <a:tailEnd/>
          </a:ln>
          <a:effectLst/>
          <a:extLst>
            <a:ext uri="{AF507438-7753-43E0-B8FC-AC1667EBCBE1}">
              <a14:hiddenEffects xmlns:a14="http://schemas.microsoft.com/office/drawing/2010/main">
                <a:effectLst>
                  <a:outerShdw dist="107763" dir="81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sp>
        <p:nvSpPr>
          <p:cNvPr id="52253" name="Oval 29"/>
          <p:cNvSpPr>
            <a:spLocks noChangeArrowheads="1"/>
          </p:cNvSpPr>
          <p:nvPr/>
        </p:nvSpPr>
        <p:spPr bwMode="auto">
          <a:xfrm rot="17151418">
            <a:off x="5492750" y="4278313"/>
            <a:ext cx="293688" cy="258762"/>
          </a:xfrm>
          <a:prstGeom prst="ellipse">
            <a:avLst/>
          </a:prstGeom>
          <a:gradFill rotWithShape="1">
            <a:gsLst>
              <a:gs pos="0">
                <a:srgbClr val="996633"/>
              </a:gs>
              <a:gs pos="100000">
                <a:srgbClr val="996633">
                  <a:gamma/>
                  <a:tint val="28627"/>
                  <a:invGamma/>
                </a:srgbClr>
              </a:gs>
            </a:gsLst>
            <a:path path="shape">
              <a:fillToRect l="50000" t="50000" r="50000" b="50000"/>
            </a:path>
          </a:gradFill>
          <a:ln w="9525" algn="ctr">
            <a:solidFill>
              <a:srgbClr val="C2C2C2"/>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sp>
        <p:nvSpPr>
          <p:cNvPr id="52254" name="AutoShape 30"/>
          <p:cNvSpPr>
            <a:spLocks noChangeArrowheads="1"/>
          </p:cNvSpPr>
          <p:nvPr/>
        </p:nvSpPr>
        <p:spPr bwMode="auto">
          <a:xfrm rot="1884362">
            <a:off x="5813425" y="4510088"/>
            <a:ext cx="428625" cy="349250"/>
          </a:xfrm>
          <a:prstGeom prst="roundRect">
            <a:avLst>
              <a:gd name="adj" fmla="val 16667"/>
            </a:avLst>
          </a:prstGeom>
          <a:gradFill rotWithShape="1">
            <a:gsLst>
              <a:gs pos="0">
                <a:srgbClr val="C2C2C2"/>
              </a:gs>
              <a:gs pos="100000">
                <a:srgbClr val="C2C2C2">
                  <a:gamma/>
                  <a:tint val="0"/>
                  <a:invGamma/>
                </a:srgbClr>
              </a:gs>
            </a:gsLst>
            <a:lin ang="2700000" scaled="1"/>
          </a:gradFill>
          <a:ln w="9525" algn="ctr">
            <a:solidFill>
              <a:schemeClr val="bg2"/>
            </a:solidFill>
            <a:round/>
            <a:headEnd/>
            <a:tailEnd/>
          </a:ln>
          <a:effectLst>
            <a:outerShdw dist="107763" dir="2700000" algn="ctr" rotWithShape="0">
              <a:schemeClr val="bg2">
                <a:alpha val="50000"/>
              </a:schemeClr>
            </a:outerShdw>
          </a:effectLst>
        </p:spPr>
        <p:txBody>
          <a:bodyPr wrap="none" anchor="ctr"/>
          <a:lstStyle/>
          <a:p>
            <a:pPr algn="ctr"/>
            <a:endParaRPr lang="en-US">
              <a:latin typeface="Times New Roman" pitchFamily="18" charset="0"/>
            </a:endParaRPr>
          </a:p>
        </p:txBody>
      </p:sp>
      <p:sp>
        <p:nvSpPr>
          <p:cNvPr id="52255" name="AutoShape 31"/>
          <p:cNvSpPr>
            <a:spLocks noChangeArrowheads="1"/>
          </p:cNvSpPr>
          <p:nvPr/>
        </p:nvSpPr>
        <p:spPr bwMode="auto">
          <a:xfrm rot="7262233">
            <a:off x="6188075" y="4797425"/>
            <a:ext cx="177800" cy="133350"/>
          </a:xfrm>
          <a:custGeom>
            <a:avLst/>
            <a:gdLst>
              <a:gd name="G0" fmla="+- 7419 0 0"/>
              <a:gd name="G1" fmla="+- 11549315 0 0"/>
              <a:gd name="G2" fmla="+- 0 0 11549315"/>
              <a:gd name="T0" fmla="*/ 0 256 1"/>
              <a:gd name="T1" fmla="*/ 180 256 1"/>
              <a:gd name="G3" fmla="+- 11549315 T0 T1"/>
              <a:gd name="T2" fmla="*/ 0 256 1"/>
              <a:gd name="T3" fmla="*/ 90 256 1"/>
              <a:gd name="G4" fmla="+- 11549315 T2 T3"/>
              <a:gd name="G5" fmla="*/ G4 2 1"/>
              <a:gd name="T4" fmla="*/ 90 256 1"/>
              <a:gd name="T5" fmla="*/ 0 256 1"/>
              <a:gd name="G6" fmla="+- 11549315 T4 T5"/>
              <a:gd name="G7" fmla="*/ G6 2 1"/>
              <a:gd name="G8" fmla="abs 1154931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419"/>
              <a:gd name="G18" fmla="*/ 7419 1 2"/>
              <a:gd name="G19" fmla="+- G18 5400 0"/>
              <a:gd name="G20" fmla="cos G19 11549315"/>
              <a:gd name="G21" fmla="sin G19 11549315"/>
              <a:gd name="G22" fmla="+- G20 10800 0"/>
              <a:gd name="G23" fmla="+- G21 10800 0"/>
              <a:gd name="G24" fmla="+- 10800 0 G20"/>
              <a:gd name="G25" fmla="+- 7419 10800 0"/>
              <a:gd name="G26" fmla="?: G9 G17 G25"/>
              <a:gd name="G27" fmla="?: G9 0 21600"/>
              <a:gd name="G28" fmla="cos 10800 11549315"/>
              <a:gd name="G29" fmla="sin 10800 11549315"/>
              <a:gd name="G30" fmla="sin 7419 11549315"/>
              <a:gd name="G31" fmla="+- G28 10800 0"/>
              <a:gd name="G32" fmla="+- G29 10800 0"/>
              <a:gd name="G33" fmla="+- G30 10800 0"/>
              <a:gd name="G34" fmla="?: G4 0 G31"/>
              <a:gd name="G35" fmla="?: 11549315 G34 0"/>
              <a:gd name="G36" fmla="?: G6 G35 G31"/>
              <a:gd name="G37" fmla="+- 21600 0 G36"/>
              <a:gd name="G38" fmla="?: G4 0 G33"/>
              <a:gd name="G39" fmla="?: 11549315 G38 G32"/>
              <a:gd name="G40" fmla="?: G6 G39 0"/>
              <a:gd name="G41" fmla="?: G4 G32 21600"/>
              <a:gd name="G42" fmla="?: G6 G41 G33"/>
              <a:gd name="T12" fmla="*/ 10800 w 21600"/>
              <a:gd name="T13" fmla="*/ 0 h 21600"/>
              <a:gd name="T14" fmla="*/ 1709 w 21600"/>
              <a:gd name="T15" fmla="*/ 11399 h 21600"/>
              <a:gd name="T16" fmla="*/ 10800 w 21600"/>
              <a:gd name="T17" fmla="*/ 3381 h 21600"/>
              <a:gd name="T18" fmla="*/ 19891 w 21600"/>
              <a:gd name="T19" fmla="*/ 1139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397" y="11287"/>
                </a:moveTo>
                <a:cubicBezTo>
                  <a:pt x="3386" y="11125"/>
                  <a:pt x="3381" y="10962"/>
                  <a:pt x="3381" y="10800"/>
                </a:cubicBezTo>
                <a:cubicBezTo>
                  <a:pt x="3381" y="6702"/>
                  <a:pt x="6702" y="3381"/>
                  <a:pt x="10800" y="3381"/>
                </a:cubicBezTo>
                <a:cubicBezTo>
                  <a:pt x="14897" y="3381"/>
                  <a:pt x="18219" y="6702"/>
                  <a:pt x="18219" y="10800"/>
                </a:cubicBezTo>
                <a:cubicBezTo>
                  <a:pt x="18219" y="10962"/>
                  <a:pt x="18213" y="11125"/>
                  <a:pt x="18202" y="11287"/>
                </a:cubicBezTo>
                <a:lnTo>
                  <a:pt x="21576" y="11510"/>
                </a:lnTo>
                <a:cubicBezTo>
                  <a:pt x="21592" y="11273"/>
                  <a:pt x="21600" y="11036"/>
                  <a:pt x="21600" y="10800"/>
                </a:cubicBezTo>
                <a:cubicBezTo>
                  <a:pt x="21600" y="4835"/>
                  <a:pt x="16764" y="0"/>
                  <a:pt x="10800" y="0"/>
                </a:cubicBezTo>
                <a:cubicBezTo>
                  <a:pt x="4835" y="0"/>
                  <a:pt x="0" y="4835"/>
                  <a:pt x="0" y="10800"/>
                </a:cubicBezTo>
                <a:cubicBezTo>
                  <a:pt x="-1" y="11036"/>
                  <a:pt x="7" y="11273"/>
                  <a:pt x="23" y="11510"/>
                </a:cubicBezTo>
                <a:close/>
              </a:path>
            </a:pathLst>
          </a:custGeom>
          <a:gradFill rotWithShape="1">
            <a:gsLst>
              <a:gs pos="0">
                <a:srgbClr val="C2C2C2">
                  <a:alpha val="89999"/>
                </a:srgbClr>
              </a:gs>
              <a:gs pos="50000">
                <a:srgbClr val="C2C2C2">
                  <a:gamma/>
                  <a:tint val="0"/>
                  <a:invGamma/>
                </a:srgbClr>
              </a:gs>
              <a:gs pos="100000">
                <a:srgbClr val="C2C2C2">
                  <a:alpha val="89999"/>
                </a:srgbClr>
              </a:gs>
            </a:gsLst>
            <a:lin ang="0" scaled="1"/>
          </a:gradFill>
          <a:ln w="9525" algn="ctr">
            <a:solidFill>
              <a:srgbClr val="C2C2C2"/>
            </a:solidFill>
            <a:miter lim="800000"/>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sp>
        <p:nvSpPr>
          <p:cNvPr id="52256" name="AutoShape 32"/>
          <p:cNvSpPr>
            <a:spLocks noChangeArrowheads="1"/>
          </p:cNvSpPr>
          <p:nvPr/>
        </p:nvSpPr>
        <p:spPr bwMode="auto">
          <a:xfrm rot="1918211">
            <a:off x="5868988" y="4554538"/>
            <a:ext cx="325437" cy="252412"/>
          </a:xfrm>
          <a:prstGeom prst="roundRect">
            <a:avLst>
              <a:gd name="adj" fmla="val 16667"/>
            </a:avLst>
          </a:prstGeom>
          <a:gradFill rotWithShape="1">
            <a:gsLst>
              <a:gs pos="0">
                <a:srgbClr val="C2C2C2"/>
              </a:gs>
              <a:gs pos="100000">
                <a:srgbClr val="C2C2C2">
                  <a:gamma/>
                  <a:tint val="0"/>
                  <a:invGamma/>
                </a:srgbClr>
              </a:gs>
            </a:gsLst>
            <a:lin ang="2700000" scaled="1"/>
          </a:gradFill>
          <a:ln w="9525" algn="ctr">
            <a:solidFill>
              <a:schemeClr val="bg2"/>
            </a:solidFill>
            <a:round/>
            <a:headEnd/>
            <a:tailEnd/>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pPr algn="ctr"/>
            <a:endParaRPr lang="en-US">
              <a:latin typeface="Times New Roman" pitchFamily="18" charset="0"/>
            </a:endParaRPr>
          </a:p>
        </p:txBody>
      </p:sp>
      <p:pic>
        <p:nvPicPr>
          <p:cNvPr id="52257" name="ring513.wav"/>
          <p:cNvPicPr>
            <a:picLocks noRot="1" noChangeAspect="1" noChangeArrowheads="1"/>
          </p:cNvPicPr>
          <p:nvPr>
            <a:wavAudioFile r:embed="rId1" name="ringin.wav"/>
          </p:nvPr>
        </p:nvPicPr>
        <p:blipFill>
          <a:blip r:embed="rId5">
            <a:extLst>
              <a:ext uri="{28A0092B-C50C-407E-A947-70E740481C1C}">
                <a14:useLocalDpi xmlns:a14="http://schemas.microsoft.com/office/drawing/2010/main" val="0"/>
              </a:ext>
            </a:extLst>
          </a:blip>
          <a:srcRect/>
          <a:stretch>
            <a:fillRect/>
          </a:stretch>
        </p:blipFill>
        <p:spPr bwMode="auto">
          <a:xfrm>
            <a:off x="5619750" y="440055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8" name="Line 34"/>
          <p:cNvSpPr>
            <a:spLocks noChangeShapeType="1"/>
          </p:cNvSpPr>
          <p:nvPr/>
        </p:nvSpPr>
        <p:spPr bwMode="auto">
          <a:xfrm flipV="1">
            <a:off x="6921500" y="3860800"/>
            <a:ext cx="609600" cy="609600"/>
          </a:xfrm>
          <a:prstGeom prst="line">
            <a:avLst/>
          </a:prstGeom>
          <a:noFill/>
          <a:ln w="57150">
            <a:solidFill>
              <a:srgbClr val="FF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59" name="Text Box 35"/>
          <p:cNvSpPr txBox="1">
            <a:spLocks noChangeArrowheads="1"/>
          </p:cNvSpPr>
          <p:nvPr/>
        </p:nvSpPr>
        <p:spPr bwMode="auto">
          <a:xfrm>
            <a:off x="7010400" y="32766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0000FF"/>
                </a:solidFill>
                <a:latin typeface="Times New Roman" pitchFamily="18" charset="0"/>
              </a:rPr>
              <a:t>Hút Không khí ra</a:t>
            </a:r>
          </a:p>
        </p:txBody>
      </p:sp>
      <p:sp>
        <p:nvSpPr>
          <p:cNvPr id="52261" name="Line 37"/>
          <p:cNvSpPr>
            <a:spLocks noChangeShapeType="1"/>
          </p:cNvSpPr>
          <p:nvPr/>
        </p:nvSpPr>
        <p:spPr bwMode="auto">
          <a:xfrm flipH="1">
            <a:off x="6934200" y="3835400"/>
            <a:ext cx="609600" cy="609600"/>
          </a:xfrm>
          <a:prstGeom prst="line">
            <a:avLst/>
          </a:prstGeom>
          <a:noFill/>
          <a:ln w="57150">
            <a:solidFill>
              <a:srgbClr val="FF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3" name="AutoShape 39"/>
          <p:cNvSpPr>
            <a:spLocks noChangeArrowheads="1"/>
          </p:cNvSpPr>
          <p:nvPr/>
        </p:nvSpPr>
        <p:spPr bwMode="auto">
          <a:xfrm rot="2652911">
            <a:off x="6769100" y="4445000"/>
            <a:ext cx="152400" cy="228600"/>
          </a:xfrm>
          <a:custGeom>
            <a:avLst/>
            <a:gdLst>
              <a:gd name="G0" fmla="+- 5625 0 0"/>
              <a:gd name="G1" fmla="+- 21600 0 5625"/>
              <a:gd name="G2" fmla="*/ 5625 1 2"/>
              <a:gd name="G3" fmla="+- 21600 0 G2"/>
              <a:gd name="G4" fmla="+/ 5625 21600 2"/>
              <a:gd name="G5" fmla="+/ G1 0 2"/>
              <a:gd name="G6" fmla="*/ 21600 21600 5625"/>
              <a:gd name="G7" fmla="*/ G6 1 2"/>
              <a:gd name="G8" fmla="+- 21600 0 G7"/>
              <a:gd name="G9" fmla="*/ 21600 1 2"/>
              <a:gd name="G10" fmla="+- 5625 0 G9"/>
              <a:gd name="G11" fmla="?: G10 G8 0"/>
              <a:gd name="G12" fmla="?: G10 G7 21600"/>
              <a:gd name="T0" fmla="*/ 18787 w 21600"/>
              <a:gd name="T1" fmla="*/ 10800 h 21600"/>
              <a:gd name="T2" fmla="*/ 10800 w 21600"/>
              <a:gd name="T3" fmla="*/ 21600 h 21600"/>
              <a:gd name="T4" fmla="*/ 2813 w 21600"/>
              <a:gd name="T5" fmla="*/ 10800 h 21600"/>
              <a:gd name="T6" fmla="*/ 10800 w 21600"/>
              <a:gd name="T7" fmla="*/ 0 h 21600"/>
              <a:gd name="T8" fmla="*/ 4613 w 21600"/>
              <a:gd name="T9" fmla="*/ 4613 h 21600"/>
              <a:gd name="T10" fmla="*/ 16987 w 21600"/>
              <a:gd name="T11" fmla="*/ 16987 h 21600"/>
            </a:gdLst>
            <a:ahLst/>
            <a:cxnLst>
              <a:cxn ang="0">
                <a:pos x="T0" y="T1"/>
              </a:cxn>
              <a:cxn ang="0">
                <a:pos x="T2" y="T3"/>
              </a:cxn>
              <a:cxn ang="0">
                <a:pos x="T4" y="T5"/>
              </a:cxn>
              <a:cxn ang="0">
                <a:pos x="T6" y="T7"/>
              </a:cxn>
            </a:cxnLst>
            <a:rect l="T8" t="T9" r="T10" b="T11"/>
            <a:pathLst>
              <a:path w="21600" h="21600">
                <a:moveTo>
                  <a:pt x="0" y="0"/>
                </a:moveTo>
                <a:lnTo>
                  <a:pt x="5625" y="21600"/>
                </a:lnTo>
                <a:lnTo>
                  <a:pt x="15975"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2264" name="Line 40"/>
          <p:cNvSpPr>
            <a:spLocks noChangeShapeType="1"/>
          </p:cNvSpPr>
          <p:nvPr/>
        </p:nvSpPr>
        <p:spPr bwMode="auto">
          <a:xfrm flipH="1">
            <a:off x="6781800" y="4470400"/>
            <a:ext cx="152400" cy="152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6" name="Text Box 42"/>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52269" name="Text Box 45"/>
          <p:cNvSpPr txBox="1">
            <a:spLocks noChangeArrowheads="1"/>
          </p:cNvSpPr>
          <p:nvPr/>
        </p:nvSpPr>
        <p:spPr bwMode="auto">
          <a:xfrm>
            <a:off x="3810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52270" name="Text Box 46"/>
          <p:cNvSpPr txBox="1">
            <a:spLocks noChangeArrowheads="1"/>
          </p:cNvSpPr>
          <p:nvPr/>
        </p:nvSpPr>
        <p:spPr bwMode="auto">
          <a:xfrm>
            <a:off x="457200" y="91440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800">
                <a:latin typeface="Times New Roman" pitchFamily="18" charset="0"/>
              </a:rPr>
              <a:t>4. Âm có thể truyền được trong chân không hay không?</a:t>
            </a:r>
          </a:p>
        </p:txBody>
      </p:sp>
      <p:sp>
        <p:nvSpPr>
          <p:cNvPr id="52271" name="Text Box 47"/>
          <p:cNvSpPr txBox="1">
            <a:spLocks noChangeArrowheads="1"/>
          </p:cNvSpPr>
          <p:nvPr/>
        </p:nvSpPr>
        <p:spPr bwMode="auto">
          <a:xfrm>
            <a:off x="0" y="1471613"/>
            <a:ext cx="5486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a:latin typeface="Times New Roman" pitchFamily="18" charset="0"/>
              </a:rPr>
              <a:t>Đặt chuông điện trong bình thuỷ tinh kín. Cho chuông kêu rồi hút dần không khí trong bình ra thấy rằng:</a:t>
            </a:r>
          </a:p>
        </p:txBody>
      </p:sp>
      <p:sp>
        <p:nvSpPr>
          <p:cNvPr id="52272" name="Text Box 48"/>
          <p:cNvSpPr txBox="1">
            <a:spLocks noChangeArrowheads="1"/>
          </p:cNvSpPr>
          <p:nvPr/>
        </p:nvSpPr>
        <p:spPr bwMode="auto">
          <a:xfrm>
            <a:off x="0" y="2667000"/>
            <a:ext cx="563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itchFamily="18" charset="0"/>
              </a:rPr>
              <a:t>Không khí trong bình càng ít, tiếng chuông nghe càng nhỏ.</a:t>
            </a:r>
          </a:p>
        </p:txBody>
      </p:sp>
      <p:sp>
        <p:nvSpPr>
          <p:cNvPr id="52274" name="Text Box 50"/>
          <p:cNvSpPr txBox="1">
            <a:spLocks noChangeArrowheads="1"/>
          </p:cNvSpPr>
          <p:nvPr/>
        </p:nvSpPr>
        <p:spPr bwMode="auto">
          <a:xfrm>
            <a:off x="0" y="3505200"/>
            <a:ext cx="495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a:latin typeface="Times New Roman" pitchFamily="18" charset="0"/>
              </a:rPr>
              <a:t>Khi trong bình gần như hết không khí (chân không), hầu như không nghe thấy tiếng chuông kêu nữa.</a:t>
            </a:r>
          </a:p>
        </p:txBody>
      </p:sp>
      <p:sp>
        <p:nvSpPr>
          <p:cNvPr id="52275" name="Text Box 51"/>
          <p:cNvSpPr txBox="1">
            <a:spLocks noChangeArrowheads="1"/>
          </p:cNvSpPr>
          <p:nvPr/>
        </p:nvSpPr>
        <p:spPr bwMode="auto">
          <a:xfrm>
            <a:off x="0" y="4724400"/>
            <a:ext cx="419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a:latin typeface="Times New Roman" pitchFamily="18" charset="0"/>
              </a:rPr>
              <a:t>Sau đó, nếu lại cho không khí vào bình thuỷ tinh, ta lại nghe thấy tiếng chuông.</a:t>
            </a:r>
          </a:p>
        </p:txBody>
      </p:sp>
    </p:spTree>
    <p:extLst>
      <p:ext uri="{BB962C8B-B14F-4D97-AF65-F5344CB8AC3E}">
        <p14:creationId xmlns:p14="http://schemas.microsoft.com/office/powerpoint/2010/main" val="389608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autoRev="1" fill="hold" nodeType="clickEffect">
                                  <p:stCondLst>
                                    <p:cond delay="0"/>
                                  </p:stCondLst>
                                  <p:childTnLst>
                                    <p:animRot by="1200000">
                                      <p:cBhvr>
                                        <p:cTn id="6" dur="50" fill="hold"/>
                                        <p:tgtEl>
                                          <p:spTgt spid="52244"/>
                                        </p:tgtEl>
                                        <p:attrNameLst>
                                          <p:attrName>r</p:attrName>
                                        </p:attrNameLst>
                                      </p:cBhvr>
                                    </p:animRot>
                                  </p:childTnLst>
                                </p:cTn>
                              </p:par>
                              <p:par>
                                <p:cTn id="7" presetID="1" presetClass="mediacall" presetSubtype="0" fill="hold" nodeType="withEffect">
                                  <p:stCondLst>
                                    <p:cond delay="0"/>
                                  </p:stCondLst>
                                  <p:childTnLst>
                                    <p:cmd type="call" cmd="playFrom(0.0)">
                                      <p:cBhvr>
                                        <p:cTn id="8" dur="1" fill="hold"/>
                                        <p:tgtEl>
                                          <p:spTgt spid="52257"/>
                                        </p:tgtEl>
                                      </p:cBhvr>
                                    </p:cmd>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52240"/>
                                        </p:tgtEl>
                                        <p:attrNameLst>
                                          <p:attrName>style.visibility</p:attrName>
                                        </p:attrNameLst>
                                      </p:cBhvr>
                                      <p:to>
                                        <p:strVal val="visible"/>
                                      </p:to>
                                    </p:set>
                                    <p:animEffect transition="in" filter="fade">
                                      <p:cBhvr>
                                        <p:cTn id="13" dur="1000"/>
                                        <p:tgtEl>
                                          <p:spTgt spid="52240"/>
                                        </p:tgtEl>
                                      </p:cBhvr>
                                    </p:animEffect>
                                    <p:anim calcmode="lin" valueType="num">
                                      <p:cBhvr>
                                        <p:cTn id="14" dur="1000" fill="hold"/>
                                        <p:tgtEl>
                                          <p:spTgt spid="52240"/>
                                        </p:tgtEl>
                                        <p:attrNameLst>
                                          <p:attrName>ppt_x</p:attrName>
                                        </p:attrNameLst>
                                      </p:cBhvr>
                                      <p:tavLst>
                                        <p:tav tm="0">
                                          <p:val>
                                            <p:strVal val="#ppt_x"/>
                                          </p:val>
                                        </p:tav>
                                        <p:tav tm="100000">
                                          <p:val>
                                            <p:strVal val="#ppt_x"/>
                                          </p:val>
                                        </p:tav>
                                      </p:tavLst>
                                    </p:anim>
                                    <p:anim calcmode="lin" valueType="num">
                                      <p:cBhvr>
                                        <p:cTn id="15" dur="1000" fill="hold"/>
                                        <p:tgtEl>
                                          <p:spTgt spid="52240"/>
                                        </p:tgtEl>
                                        <p:attrNameLst>
                                          <p:attrName>ppt_y</p:attrName>
                                        </p:attrNameLst>
                                      </p:cBhvr>
                                      <p:tavLst>
                                        <p:tav tm="0">
                                          <p:val>
                                            <p:strVal val="#ppt_y-.1"/>
                                          </p:val>
                                        </p:tav>
                                        <p:tav tm="100000">
                                          <p:val>
                                            <p:strVal val="#ppt_y"/>
                                          </p:val>
                                        </p:tav>
                                      </p:tavLst>
                                    </p:anim>
                                  </p:childTnLst>
                                </p:cTn>
                              </p:par>
                              <p:par>
                                <p:cTn id="16" presetID="18" presetClass="entr" presetSubtype="12" fill="hold" grpId="0" nodeType="withEffect">
                                  <p:stCondLst>
                                    <p:cond delay="0"/>
                                  </p:stCondLst>
                                  <p:childTnLst>
                                    <p:set>
                                      <p:cBhvr>
                                        <p:cTn id="17" dur="1" fill="hold">
                                          <p:stCondLst>
                                            <p:cond delay="0"/>
                                          </p:stCondLst>
                                        </p:cTn>
                                        <p:tgtEl>
                                          <p:spTgt spid="52263"/>
                                        </p:tgtEl>
                                        <p:attrNameLst>
                                          <p:attrName>style.visibility</p:attrName>
                                        </p:attrNameLst>
                                      </p:cBhvr>
                                      <p:to>
                                        <p:strVal val="visible"/>
                                      </p:to>
                                    </p:set>
                                    <p:animEffect transition="in" filter="strips(downLeft)">
                                      <p:cBhvr>
                                        <p:cTn id="18" dur="2000"/>
                                        <p:tgtEl>
                                          <p:spTgt spid="52263"/>
                                        </p:tgtEl>
                                      </p:cBhvr>
                                    </p:animEffect>
                                  </p:childTnLst>
                                </p:cTn>
                              </p:par>
                              <p:par>
                                <p:cTn id="19" presetID="47" presetClass="entr" presetSubtype="0" fill="hold" grpId="0" nodeType="withEffect">
                                  <p:stCondLst>
                                    <p:cond delay="0"/>
                                  </p:stCondLst>
                                  <p:childTnLst>
                                    <p:set>
                                      <p:cBhvr>
                                        <p:cTn id="20" dur="1" fill="hold">
                                          <p:stCondLst>
                                            <p:cond delay="0"/>
                                          </p:stCondLst>
                                        </p:cTn>
                                        <p:tgtEl>
                                          <p:spTgt spid="52238"/>
                                        </p:tgtEl>
                                        <p:attrNameLst>
                                          <p:attrName>style.visibility</p:attrName>
                                        </p:attrNameLst>
                                      </p:cBhvr>
                                      <p:to>
                                        <p:strVal val="visible"/>
                                      </p:to>
                                    </p:set>
                                    <p:animEffect transition="in" filter="fade">
                                      <p:cBhvr>
                                        <p:cTn id="21" dur="1000"/>
                                        <p:tgtEl>
                                          <p:spTgt spid="52238"/>
                                        </p:tgtEl>
                                      </p:cBhvr>
                                    </p:animEffect>
                                    <p:anim calcmode="lin" valueType="num">
                                      <p:cBhvr>
                                        <p:cTn id="22" dur="1000" fill="hold"/>
                                        <p:tgtEl>
                                          <p:spTgt spid="52238"/>
                                        </p:tgtEl>
                                        <p:attrNameLst>
                                          <p:attrName>ppt_x</p:attrName>
                                        </p:attrNameLst>
                                      </p:cBhvr>
                                      <p:tavLst>
                                        <p:tav tm="0">
                                          <p:val>
                                            <p:strVal val="#ppt_x"/>
                                          </p:val>
                                        </p:tav>
                                        <p:tav tm="100000">
                                          <p:val>
                                            <p:strVal val="#ppt_x"/>
                                          </p:val>
                                        </p:tav>
                                      </p:tavLst>
                                    </p:anim>
                                    <p:anim calcmode="lin" valueType="num">
                                      <p:cBhvr>
                                        <p:cTn id="23" dur="1000" fill="hold"/>
                                        <p:tgtEl>
                                          <p:spTgt spid="52238"/>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2000"/>
                            </p:stCondLst>
                            <p:childTnLst>
                              <p:par>
                                <p:cTn id="25" presetID="18" presetClass="entr" presetSubtype="3" repeatCount="7000" fill="hold" grpId="0" nodeType="afterEffect">
                                  <p:stCondLst>
                                    <p:cond delay="0"/>
                                  </p:stCondLst>
                                  <p:childTnLst>
                                    <p:set>
                                      <p:cBhvr>
                                        <p:cTn id="26" dur="1" fill="hold">
                                          <p:stCondLst>
                                            <p:cond delay="0"/>
                                          </p:stCondLst>
                                        </p:cTn>
                                        <p:tgtEl>
                                          <p:spTgt spid="52258"/>
                                        </p:tgtEl>
                                        <p:attrNameLst>
                                          <p:attrName>style.visibility</p:attrName>
                                        </p:attrNameLst>
                                      </p:cBhvr>
                                      <p:to>
                                        <p:strVal val="visible"/>
                                      </p:to>
                                    </p:set>
                                    <p:animEffect transition="in" filter="strips(upRight)">
                                      <p:cBhvr>
                                        <p:cTn id="27" dur="1000"/>
                                        <p:tgtEl>
                                          <p:spTgt spid="52258"/>
                                        </p:tgtEl>
                                      </p:cBhvr>
                                    </p:animEffect>
                                  </p:childTnLst>
                                </p:cTn>
                              </p:par>
                              <p:par>
                                <p:cTn id="28" presetID="23" presetClass="entr" presetSubtype="16" fill="hold" grpId="0" nodeType="withEffect">
                                  <p:stCondLst>
                                    <p:cond delay="0"/>
                                  </p:stCondLst>
                                  <p:childTnLst>
                                    <p:set>
                                      <p:cBhvr>
                                        <p:cTn id="29" dur="1" fill="hold">
                                          <p:stCondLst>
                                            <p:cond delay="0"/>
                                          </p:stCondLst>
                                        </p:cTn>
                                        <p:tgtEl>
                                          <p:spTgt spid="52259"/>
                                        </p:tgtEl>
                                        <p:attrNameLst>
                                          <p:attrName>style.visibility</p:attrName>
                                        </p:attrNameLst>
                                      </p:cBhvr>
                                      <p:to>
                                        <p:strVal val="visible"/>
                                      </p:to>
                                    </p:set>
                                    <p:anim calcmode="lin" valueType="num">
                                      <p:cBhvr>
                                        <p:cTn id="30" dur="500" fill="hold"/>
                                        <p:tgtEl>
                                          <p:spTgt spid="52259"/>
                                        </p:tgtEl>
                                        <p:attrNameLst>
                                          <p:attrName>ppt_w</p:attrName>
                                        </p:attrNameLst>
                                      </p:cBhvr>
                                      <p:tavLst>
                                        <p:tav tm="0">
                                          <p:val>
                                            <p:fltVal val="0"/>
                                          </p:val>
                                        </p:tav>
                                        <p:tav tm="100000">
                                          <p:val>
                                            <p:strVal val="#ppt_w"/>
                                          </p:val>
                                        </p:tav>
                                      </p:tavLst>
                                    </p:anim>
                                    <p:anim calcmode="lin" valueType="num">
                                      <p:cBhvr>
                                        <p:cTn id="31" dur="500" fill="hold"/>
                                        <p:tgtEl>
                                          <p:spTgt spid="52259"/>
                                        </p:tgtEl>
                                        <p:attrNameLst>
                                          <p:attrName>ppt_h</p:attrName>
                                        </p:attrNameLst>
                                      </p:cBhvr>
                                      <p:tavLst>
                                        <p:tav tm="0">
                                          <p:val>
                                            <p:fltVal val="0"/>
                                          </p:val>
                                        </p:tav>
                                        <p:tav tm="100000">
                                          <p:val>
                                            <p:strVal val="#ppt_h"/>
                                          </p:val>
                                        </p:tav>
                                      </p:tavLst>
                                    </p:anim>
                                  </p:childTnLst>
                                </p:cTn>
                              </p:par>
                            </p:childTnLst>
                          </p:cTn>
                        </p:par>
                        <p:par>
                          <p:cTn id="32" fill="hold" nodeType="afterGroup">
                            <p:stCondLst>
                              <p:cond delay="9000"/>
                            </p:stCondLst>
                            <p:childTnLst>
                              <p:par>
                                <p:cTn id="33" presetID="14" presetClass="exit" presetSubtype="10" fill="hold" grpId="1" nodeType="afterEffect">
                                  <p:stCondLst>
                                    <p:cond delay="0"/>
                                  </p:stCondLst>
                                  <p:childTnLst>
                                    <p:animEffect transition="out" filter="randombar(horizontal)">
                                      <p:cBhvr>
                                        <p:cTn id="34" dur="500"/>
                                        <p:tgtEl>
                                          <p:spTgt spid="52258"/>
                                        </p:tgtEl>
                                      </p:cBhvr>
                                    </p:animEffect>
                                    <p:set>
                                      <p:cBhvr>
                                        <p:cTn id="35" dur="1" fill="hold">
                                          <p:stCondLst>
                                            <p:cond delay="499"/>
                                          </p:stCondLst>
                                        </p:cTn>
                                        <p:tgtEl>
                                          <p:spTgt spid="52258"/>
                                        </p:tgtEl>
                                        <p:attrNameLst>
                                          <p:attrName>style.visibility</p:attrName>
                                        </p:attrNameLst>
                                      </p:cBhvr>
                                      <p:to>
                                        <p:strVal val="hidden"/>
                                      </p:to>
                                    </p:set>
                                  </p:childTnLst>
                                </p:cTn>
                              </p:par>
                              <p:par>
                                <p:cTn id="36" presetID="52" presetClass="entr" presetSubtype="0" fill="hold" grpId="0" nodeType="withEffect">
                                  <p:stCondLst>
                                    <p:cond delay="0"/>
                                  </p:stCondLst>
                                  <p:childTnLst>
                                    <p:set>
                                      <p:cBhvr>
                                        <p:cTn id="37" dur="1" fill="hold">
                                          <p:stCondLst>
                                            <p:cond delay="0"/>
                                          </p:stCondLst>
                                        </p:cTn>
                                        <p:tgtEl>
                                          <p:spTgt spid="52264"/>
                                        </p:tgtEl>
                                        <p:attrNameLst>
                                          <p:attrName>style.visibility</p:attrName>
                                        </p:attrNameLst>
                                      </p:cBhvr>
                                      <p:to>
                                        <p:strVal val="visible"/>
                                      </p:to>
                                    </p:set>
                                    <p:animScale>
                                      <p:cBhvr>
                                        <p:cTn id="38" dur="1000" decel="50000" fill="hold">
                                          <p:stCondLst>
                                            <p:cond delay="0"/>
                                          </p:stCondLst>
                                        </p:cTn>
                                        <p:tgtEl>
                                          <p:spTgt spid="522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264"/>
                                        </p:tgtEl>
                                        <p:attrNameLst>
                                          <p:attrName>ppt_x</p:attrName>
                                          <p:attrName>ppt_y</p:attrName>
                                        </p:attrNameLst>
                                      </p:cBhvr>
                                    </p:animMotion>
                                    <p:animEffect transition="in" filter="fade">
                                      <p:cBhvr>
                                        <p:cTn id="40" dur="1000"/>
                                        <p:tgtEl>
                                          <p:spTgt spid="52264"/>
                                        </p:tgtEl>
                                      </p:cBhvr>
                                    </p:animEffect>
                                  </p:childTnLst>
                                </p:cTn>
                              </p:par>
                              <p:par>
                                <p:cTn id="41" presetID="14" presetClass="exit" presetSubtype="10" fill="hold" grpId="1" nodeType="withEffect">
                                  <p:stCondLst>
                                    <p:cond delay="0"/>
                                  </p:stCondLst>
                                  <p:childTnLst>
                                    <p:animEffect transition="out" filter="randombar(horizontal)">
                                      <p:cBhvr>
                                        <p:cTn id="42" dur="500"/>
                                        <p:tgtEl>
                                          <p:spTgt spid="52259"/>
                                        </p:tgtEl>
                                      </p:cBhvr>
                                    </p:animEffect>
                                    <p:set>
                                      <p:cBhvr>
                                        <p:cTn id="43" dur="1" fill="hold">
                                          <p:stCondLst>
                                            <p:cond delay="499"/>
                                          </p:stCondLst>
                                        </p:cTn>
                                        <p:tgtEl>
                                          <p:spTgt spid="52259"/>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xit" presetSubtype="12" fill="hold" grpId="1" nodeType="clickEffect">
                                  <p:stCondLst>
                                    <p:cond delay="0"/>
                                  </p:stCondLst>
                                  <p:childTnLst>
                                    <p:animEffect transition="out" filter="strips(downLeft)">
                                      <p:cBhvr>
                                        <p:cTn id="47" dur="500"/>
                                        <p:tgtEl>
                                          <p:spTgt spid="52264"/>
                                        </p:tgtEl>
                                      </p:cBhvr>
                                    </p:animEffect>
                                    <p:set>
                                      <p:cBhvr>
                                        <p:cTn id="48" dur="1" fill="hold">
                                          <p:stCondLst>
                                            <p:cond delay="499"/>
                                          </p:stCondLst>
                                        </p:cTn>
                                        <p:tgtEl>
                                          <p:spTgt spid="5226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3" presetClass="entr" presetSubtype="16" repeatCount="4000" fill="hold" grpId="0" nodeType="clickEffect">
                                  <p:stCondLst>
                                    <p:cond delay="0"/>
                                  </p:stCondLst>
                                  <p:childTnLst>
                                    <p:set>
                                      <p:cBhvr>
                                        <p:cTn id="52" dur="1" fill="hold">
                                          <p:stCondLst>
                                            <p:cond delay="0"/>
                                          </p:stCondLst>
                                        </p:cTn>
                                        <p:tgtEl>
                                          <p:spTgt spid="52261"/>
                                        </p:tgtEl>
                                        <p:attrNameLst>
                                          <p:attrName>style.visibility</p:attrName>
                                        </p:attrNameLst>
                                      </p:cBhvr>
                                      <p:to>
                                        <p:strVal val="visible"/>
                                      </p:to>
                                    </p:set>
                                    <p:animEffect transition="in" filter="plus(in)">
                                      <p:cBhvr>
                                        <p:cTn id="53" dur="1000"/>
                                        <p:tgtEl>
                                          <p:spTgt spid="52261"/>
                                        </p:tgtEl>
                                      </p:cBhvr>
                                    </p:animEffect>
                                  </p:childTnLst>
                                </p:cTn>
                              </p:par>
                              <p:par>
                                <p:cTn id="54" presetID="18" presetClass="entr" presetSubtype="12" fill="hold" grpId="0" nodeType="withEffect">
                                  <p:stCondLst>
                                    <p:cond delay="0"/>
                                  </p:stCondLst>
                                  <p:iterate type="wd">
                                    <p:tmPct val="10000"/>
                                  </p:iterate>
                                  <p:childTnLst>
                                    <p:set>
                                      <p:cBhvr>
                                        <p:cTn id="55" dur="1" fill="hold">
                                          <p:stCondLst>
                                            <p:cond delay="0"/>
                                          </p:stCondLst>
                                        </p:cTn>
                                        <p:tgtEl>
                                          <p:spTgt spid="52226"/>
                                        </p:tgtEl>
                                        <p:attrNameLst>
                                          <p:attrName>style.visibility</p:attrName>
                                        </p:attrNameLst>
                                      </p:cBhvr>
                                      <p:to>
                                        <p:strVal val="visible"/>
                                      </p:to>
                                    </p:set>
                                    <p:animEffect transition="in" filter="strips(downLeft)">
                                      <p:cBhvr>
                                        <p:cTn id="56" dur="1000"/>
                                        <p:tgtEl>
                                          <p:spTgt spid="52226"/>
                                        </p:tgtEl>
                                      </p:cBhvr>
                                    </p:animEffect>
                                  </p:childTnLst>
                                </p:cTn>
                              </p:par>
                            </p:childTnLst>
                          </p:cTn>
                        </p:par>
                        <p:par>
                          <p:cTn id="57" fill="hold" nodeType="afterGroup">
                            <p:stCondLst>
                              <p:cond delay="4000"/>
                            </p:stCondLst>
                            <p:childTnLst>
                              <p:par>
                                <p:cTn id="58" presetID="53" presetClass="exit" presetSubtype="0" fill="hold" grpId="1" nodeType="afterEffect">
                                  <p:stCondLst>
                                    <p:cond delay="0"/>
                                  </p:stCondLst>
                                  <p:iterate type="wd">
                                    <p:tmPct val="0"/>
                                  </p:iterate>
                                  <p:childTnLst>
                                    <p:anim calcmode="lin" valueType="num">
                                      <p:cBhvr>
                                        <p:cTn id="59" dur="500"/>
                                        <p:tgtEl>
                                          <p:spTgt spid="52226"/>
                                        </p:tgtEl>
                                        <p:attrNameLst>
                                          <p:attrName>ppt_w</p:attrName>
                                        </p:attrNameLst>
                                      </p:cBhvr>
                                      <p:tavLst>
                                        <p:tav tm="0">
                                          <p:val>
                                            <p:strVal val="ppt_w"/>
                                          </p:val>
                                        </p:tav>
                                        <p:tav tm="100000">
                                          <p:val>
                                            <p:fltVal val="0"/>
                                          </p:val>
                                        </p:tav>
                                      </p:tavLst>
                                    </p:anim>
                                    <p:anim calcmode="lin" valueType="num">
                                      <p:cBhvr>
                                        <p:cTn id="60" dur="500"/>
                                        <p:tgtEl>
                                          <p:spTgt spid="52226"/>
                                        </p:tgtEl>
                                        <p:attrNameLst>
                                          <p:attrName>ppt_h</p:attrName>
                                        </p:attrNameLst>
                                      </p:cBhvr>
                                      <p:tavLst>
                                        <p:tav tm="0">
                                          <p:val>
                                            <p:strVal val="ppt_h"/>
                                          </p:val>
                                        </p:tav>
                                        <p:tav tm="100000">
                                          <p:val>
                                            <p:fltVal val="0"/>
                                          </p:val>
                                        </p:tav>
                                      </p:tavLst>
                                    </p:anim>
                                    <p:animEffect transition="out" filter="fade">
                                      <p:cBhvr>
                                        <p:cTn id="61" dur="500"/>
                                        <p:tgtEl>
                                          <p:spTgt spid="52226"/>
                                        </p:tgtEl>
                                      </p:cBhvr>
                                    </p:animEffect>
                                    <p:set>
                                      <p:cBhvr>
                                        <p:cTn id="62" dur="1" fill="hold">
                                          <p:stCondLst>
                                            <p:cond delay="499"/>
                                          </p:stCondLst>
                                        </p:cTn>
                                        <p:tgtEl>
                                          <p:spTgt spid="52226"/>
                                        </p:tgtEl>
                                        <p:attrNameLst>
                                          <p:attrName>style.visibility</p:attrName>
                                        </p:attrNameLst>
                                      </p:cBhvr>
                                      <p:to>
                                        <p:strVal val="hidden"/>
                                      </p:to>
                                    </p:set>
                                  </p:childTnLst>
                                </p:cTn>
                              </p:par>
                              <p:par>
                                <p:cTn id="63" presetID="18" presetClass="entr" presetSubtype="12" repeatCount="indefinite" fill="hold" grpId="0" nodeType="withEffect">
                                  <p:stCondLst>
                                    <p:cond delay="0"/>
                                  </p:stCondLst>
                                  <p:endCondLst>
                                    <p:cond evt="onNext" delay="0">
                                      <p:tgtEl>
                                        <p:sldTgt/>
                                      </p:tgtEl>
                                    </p:cond>
                                  </p:endCondLst>
                                  <p:iterate type="wd">
                                    <p:tmPct val="10000"/>
                                  </p:iterate>
                                  <p:childTnLst>
                                    <p:set>
                                      <p:cBhvr>
                                        <p:cTn id="64" dur="1" fill="hold">
                                          <p:stCondLst>
                                            <p:cond delay="0"/>
                                          </p:stCondLst>
                                        </p:cTn>
                                        <p:tgtEl>
                                          <p:spTgt spid="52227"/>
                                        </p:tgtEl>
                                        <p:attrNameLst>
                                          <p:attrName>style.visibility</p:attrName>
                                        </p:attrNameLst>
                                      </p:cBhvr>
                                      <p:to>
                                        <p:strVal val="visible"/>
                                      </p:to>
                                    </p:set>
                                    <p:animEffect transition="in" filter="strips(downLeft)">
                                      <p:cBhvr>
                                        <p:cTn id="65" dur="1000"/>
                                        <p:tgtEl>
                                          <p:spTgt spid="52227"/>
                                        </p:tgtEl>
                                      </p:cBhvr>
                                    </p:animEffect>
                                  </p:childTnLst>
                                  <p:subTnLst>
                                    <p:audio>
                                      <p:cMediaNode>
                                        <p:cTn display="0" masterRel="sameClick">
                                          <p:stCondLst>
                                            <p:cond evt="begin" delay="0">
                                              <p:tn val="63"/>
                                            </p:cond>
                                          </p:stCondLst>
                                          <p:endCondLst>
                                            <p:cond evt="onStopAudio" delay="0">
                                              <p:tgtEl>
                                                <p:sldTgt/>
                                              </p:tgtEl>
                                            </p:cond>
                                          </p:endCondLst>
                                        </p:cTn>
                                        <p:tgtEl>
                                          <p:sndTgt r:embed="rId1"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78000">
                <p:cTn id="66" repeatCount="15000" fill="hold" display="0">
                  <p:stCondLst>
                    <p:cond delay="indefinite"/>
                  </p:stCondLst>
                  <p:endCondLst>
                    <p:cond evt="onPrev" delay="0">
                      <p:tgtEl>
                        <p:sldTgt/>
                      </p:tgtEl>
                    </p:cond>
                    <p:cond evt="onStopAudio" delay="0">
                      <p:tgtEl>
                        <p:sldTgt/>
                      </p:tgtEl>
                    </p:cond>
                  </p:endCondLst>
                </p:cTn>
                <p:tgtEl>
                  <p:spTgt spid="52257"/>
                </p:tgtEl>
              </p:cMediaNode>
            </p:audio>
          </p:childTnLst>
        </p:cTn>
      </p:par>
    </p:tnLst>
    <p:bldLst>
      <p:bldP spid="52226" grpId="0"/>
      <p:bldP spid="52226" grpId="1"/>
      <p:bldP spid="52227" grpId="0"/>
      <p:bldP spid="52238" grpId="0" animBg="1"/>
      <p:bldP spid="52258" grpId="0" animBg="1"/>
      <p:bldP spid="52258" grpId="1" animBg="1"/>
      <p:bldP spid="52259" grpId="0"/>
      <p:bldP spid="52259" grpId="1"/>
      <p:bldP spid="52261" grpId="0" animBg="1"/>
      <p:bldP spid="52263" grpId="0" animBg="1"/>
      <p:bldP spid="52264" grpId="0" animBg="1"/>
      <p:bldP spid="5226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5" name="Text Box 37"/>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53286" name="Text Box 38"/>
          <p:cNvSpPr txBox="1">
            <a:spLocks noChangeArrowheads="1"/>
          </p:cNvSpPr>
          <p:nvPr/>
        </p:nvSpPr>
        <p:spPr bwMode="auto">
          <a:xfrm>
            <a:off x="3810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53287" name="Text Box 39"/>
          <p:cNvSpPr txBox="1">
            <a:spLocks noChangeArrowheads="1"/>
          </p:cNvSpPr>
          <p:nvPr/>
        </p:nvSpPr>
        <p:spPr bwMode="auto">
          <a:xfrm>
            <a:off x="457200" y="91440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4. Âm có thể truyền được trong chân không hay không?</a:t>
            </a:r>
          </a:p>
        </p:txBody>
      </p:sp>
      <p:sp>
        <p:nvSpPr>
          <p:cNvPr id="53289" name="Text Box 41"/>
          <p:cNvSpPr txBox="1">
            <a:spLocks noChangeArrowheads="1"/>
          </p:cNvSpPr>
          <p:nvPr/>
        </p:nvSpPr>
        <p:spPr bwMode="auto">
          <a:xfrm>
            <a:off x="990600" y="20574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Kết quả thí nghiệm  chứng tỏ điều gì?</a:t>
            </a:r>
          </a:p>
        </p:txBody>
      </p:sp>
      <p:sp>
        <p:nvSpPr>
          <p:cNvPr id="53290" name="Text Box 42"/>
          <p:cNvSpPr txBox="1">
            <a:spLocks noChangeArrowheads="1"/>
          </p:cNvSpPr>
          <p:nvPr/>
        </p:nvSpPr>
        <p:spPr bwMode="auto">
          <a:xfrm>
            <a:off x="1752600" y="3392638"/>
            <a:ext cx="640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200" dirty="0">
                <a:latin typeface="Times New Roman" pitchFamily="18" charset="0"/>
              </a:rPr>
              <a:t> </a:t>
            </a: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không</a:t>
            </a:r>
            <a:r>
              <a:rPr lang="en-US" sz="3200" dirty="0">
                <a:latin typeface="Times New Roman" pitchFamily="18" charset="0"/>
              </a:rPr>
              <a:t> </a:t>
            </a:r>
            <a:r>
              <a:rPr lang="en-US" sz="3200" dirty="0" err="1">
                <a:latin typeface="Times New Roman" pitchFamily="18" charset="0"/>
              </a:rPr>
              <a:t>truyền</a:t>
            </a:r>
            <a:r>
              <a:rPr lang="en-US" sz="3200" dirty="0">
                <a:latin typeface="Times New Roman" pitchFamily="18" charset="0"/>
              </a:rPr>
              <a:t> qua </a:t>
            </a:r>
            <a:r>
              <a:rPr lang="en-US" sz="3200" dirty="0" err="1">
                <a:latin typeface="Times New Roman" pitchFamily="18" charset="0"/>
              </a:rPr>
              <a:t>chân</a:t>
            </a:r>
            <a:r>
              <a:rPr lang="en-US" sz="3200" dirty="0">
                <a:latin typeface="Times New Roman" pitchFamily="18" charset="0"/>
              </a:rPr>
              <a:t> </a:t>
            </a:r>
            <a:r>
              <a:rPr lang="en-US" sz="3200" dirty="0" err="1">
                <a:latin typeface="Times New Roman" pitchFamily="18" charset="0"/>
              </a:rPr>
              <a:t>không</a:t>
            </a:r>
            <a:endParaRPr lang="en-US" sz="3200" dirty="0">
              <a:latin typeface="Times New Roman" pitchFamily="18" charset="0"/>
            </a:endParaRPr>
          </a:p>
        </p:txBody>
      </p:sp>
      <p:sp>
        <p:nvSpPr>
          <p:cNvPr id="53291" name="AutoShape 43"/>
          <p:cNvSpPr>
            <a:spLocks noChangeArrowheads="1"/>
          </p:cNvSpPr>
          <p:nvPr/>
        </p:nvSpPr>
        <p:spPr bwMode="auto">
          <a:xfrm>
            <a:off x="381000" y="3581400"/>
            <a:ext cx="1079500" cy="358775"/>
          </a:xfrm>
          <a:prstGeom prst="notchedRightArrow">
            <a:avLst>
              <a:gd name="adj1" fmla="val 50000"/>
              <a:gd name="adj2" fmla="val 7522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3300"/>
              </a:solidFill>
            </a:endParaRPr>
          </a:p>
        </p:txBody>
      </p:sp>
      <p:grpSp>
        <p:nvGrpSpPr>
          <p:cNvPr id="53292" name="Group 44"/>
          <p:cNvGrpSpPr>
            <a:grpSpLocks/>
          </p:cNvGrpSpPr>
          <p:nvPr/>
        </p:nvGrpSpPr>
        <p:grpSpPr bwMode="auto">
          <a:xfrm>
            <a:off x="0" y="1981200"/>
            <a:ext cx="965200" cy="858838"/>
            <a:chOff x="40" y="899"/>
            <a:chExt cx="608" cy="541"/>
          </a:xfrm>
        </p:grpSpPr>
        <p:sp>
          <p:nvSpPr>
            <p:cNvPr id="53293" name="AutoShape 45"/>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94" name="Text Box 46"/>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C5</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3291"/>
                                        </p:tgtEl>
                                        <p:attrNameLst>
                                          <p:attrName>style.visibility</p:attrName>
                                        </p:attrNameLst>
                                      </p:cBhvr>
                                      <p:to>
                                        <p:strVal val="visible"/>
                                      </p:to>
                                    </p:set>
                                    <p:animEffect transition="in" filter="strips(downRight)">
                                      <p:cBhvr>
                                        <p:cTn id="7" dur="500"/>
                                        <p:tgtEl>
                                          <p:spTgt spid="53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290"/>
                                        </p:tgtEl>
                                        <p:attrNameLst>
                                          <p:attrName>style.visibility</p:attrName>
                                        </p:attrNameLst>
                                      </p:cBhvr>
                                      <p:to>
                                        <p:strVal val="visible"/>
                                      </p:to>
                                    </p:set>
                                    <p:animEffect transition="in" filter="box(in)">
                                      <p:cBhvr>
                                        <p:cTn id="12" dur="500"/>
                                        <p:tgtEl>
                                          <p:spTgt spid="53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0" grpId="0"/>
      <p:bldP spid="532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6"/>
          <p:cNvSpPr txBox="1">
            <a:spLocks noChangeArrowheads="1"/>
          </p:cNvSpPr>
          <p:nvPr/>
        </p:nvSpPr>
        <p:spPr bwMode="auto">
          <a:xfrm>
            <a:off x="457200" y="16002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spcBef>
                <a:spcPct val="50000"/>
              </a:spcBef>
            </a:pPr>
            <a:r>
              <a:rPr lang="en-US" sz="3000">
                <a:latin typeface="VNI-Helve" pitchFamily="2" charset="0"/>
                <a:sym typeface="Webdings" pitchFamily="18" charset="2"/>
              </a:rPr>
              <a:t></a:t>
            </a:r>
            <a:r>
              <a:rPr lang="en-US" sz="3000">
                <a:latin typeface="VNI-Helve" pitchFamily="2" charset="0"/>
              </a:rPr>
              <a:t> </a:t>
            </a:r>
            <a:r>
              <a:rPr lang="en-US" sz="3200" b="1" u="sng">
                <a:latin typeface="Times New Roman" pitchFamily="18" charset="0"/>
              </a:rPr>
              <a:t>Kết luận:</a:t>
            </a:r>
            <a:endParaRPr lang="en-US" sz="3200" u="sng">
              <a:latin typeface="Times New Roman" pitchFamily="18" charset="0"/>
            </a:endParaRPr>
          </a:p>
        </p:txBody>
      </p:sp>
      <p:sp>
        <p:nvSpPr>
          <p:cNvPr id="27655" name="Text Box 7"/>
          <p:cNvSpPr txBox="1">
            <a:spLocks noChangeArrowheads="1"/>
          </p:cNvSpPr>
          <p:nvPr/>
        </p:nvSpPr>
        <p:spPr bwMode="auto">
          <a:xfrm>
            <a:off x="419100" y="2609850"/>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rắn, lỏng, khí</a:t>
            </a:r>
          </a:p>
        </p:txBody>
      </p:sp>
      <p:sp>
        <p:nvSpPr>
          <p:cNvPr id="27656" name="Text Box 8"/>
          <p:cNvSpPr txBox="1">
            <a:spLocks noChangeArrowheads="1"/>
          </p:cNvSpPr>
          <p:nvPr/>
        </p:nvSpPr>
        <p:spPr bwMode="auto">
          <a:xfrm>
            <a:off x="6819900" y="260985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chân không</a:t>
            </a:r>
          </a:p>
        </p:txBody>
      </p:sp>
      <p:sp>
        <p:nvSpPr>
          <p:cNvPr id="27658" name="Text Box 10"/>
          <p:cNvSpPr txBox="1">
            <a:spLocks noChangeArrowheads="1"/>
          </p:cNvSpPr>
          <p:nvPr/>
        </p:nvSpPr>
        <p:spPr bwMode="auto">
          <a:xfrm>
            <a:off x="1295400" y="3810000"/>
            <a:ext cx="114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nhỏ</a:t>
            </a:r>
          </a:p>
        </p:txBody>
      </p:sp>
      <p:sp>
        <p:nvSpPr>
          <p:cNvPr id="27659" name="Text Box 11"/>
          <p:cNvSpPr txBox="1">
            <a:spLocks noChangeArrowheads="1"/>
          </p:cNvSpPr>
          <p:nvPr/>
        </p:nvSpPr>
        <p:spPr bwMode="auto">
          <a:xfrm>
            <a:off x="3657600" y="3276600"/>
            <a:ext cx="76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xa</a:t>
            </a:r>
          </a:p>
        </p:txBody>
      </p:sp>
      <p:sp>
        <p:nvSpPr>
          <p:cNvPr id="27660" name="Text Box 12"/>
          <p:cNvSpPr txBox="1">
            <a:spLocks noChangeArrowheads="1"/>
          </p:cNvSpPr>
          <p:nvPr/>
        </p:nvSpPr>
        <p:spPr bwMode="auto">
          <a:xfrm>
            <a:off x="304800" y="2133600"/>
            <a:ext cx="8839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Âm có thể truyền qua những môi trường như .............. ........  và không thể truyền qua.............</a:t>
            </a:r>
          </a:p>
          <a:p>
            <a:pPr>
              <a:spcBef>
                <a:spcPct val="50000"/>
              </a:spcBef>
              <a:buFontTx/>
              <a:buChar char="-"/>
            </a:pPr>
            <a:r>
              <a:rPr lang="en-US" sz="3200">
                <a:latin typeface="Times New Roman" pitchFamily="18" charset="0"/>
              </a:rPr>
              <a:t> Ở các vị trí càng ............ nguồn âm thì âm nghe càng .........</a:t>
            </a:r>
          </a:p>
        </p:txBody>
      </p:sp>
      <p:sp>
        <p:nvSpPr>
          <p:cNvPr id="27661" name="Text Box 13"/>
          <p:cNvSpPr txBox="1">
            <a:spLocks noChangeArrowheads="1"/>
          </p:cNvSpPr>
          <p:nvPr/>
        </p:nvSpPr>
        <p:spPr bwMode="auto">
          <a:xfrm>
            <a:off x="304800" y="4648200"/>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Ở các vị trí càng ............ nguồn âm thì âm nghe càng .........</a:t>
            </a:r>
          </a:p>
        </p:txBody>
      </p:sp>
      <p:sp>
        <p:nvSpPr>
          <p:cNvPr id="27663" name="Text Box 15"/>
          <p:cNvSpPr txBox="1">
            <a:spLocks noChangeArrowheads="1"/>
          </p:cNvSpPr>
          <p:nvPr/>
        </p:nvSpPr>
        <p:spPr bwMode="auto">
          <a:xfrm>
            <a:off x="3352800" y="4648200"/>
            <a:ext cx="99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gần</a:t>
            </a:r>
          </a:p>
        </p:txBody>
      </p:sp>
      <p:sp>
        <p:nvSpPr>
          <p:cNvPr id="27664" name="Text Box 16"/>
          <p:cNvSpPr txBox="1">
            <a:spLocks noChangeArrowheads="1"/>
          </p:cNvSpPr>
          <p:nvPr/>
        </p:nvSpPr>
        <p:spPr bwMode="auto">
          <a:xfrm>
            <a:off x="533400" y="5105400"/>
            <a:ext cx="68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to</a:t>
            </a:r>
          </a:p>
        </p:txBody>
      </p:sp>
      <p:sp>
        <p:nvSpPr>
          <p:cNvPr id="27665" name="Text Box 17"/>
          <p:cNvSpPr txBox="1">
            <a:spLocks noChangeArrowheads="1"/>
          </p:cNvSpPr>
          <p:nvPr/>
        </p:nvSpPr>
        <p:spPr bwMode="auto">
          <a:xfrm>
            <a:off x="5334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27666" name="Text Box 18"/>
          <p:cNvSpPr txBox="1">
            <a:spLocks noChangeArrowheads="1"/>
          </p:cNvSpPr>
          <p:nvPr/>
        </p:nvSpPr>
        <p:spPr bwMode="auto">
          <a:xfrm>
            <a:off x="381000" y="6858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27667" name="Text Box 19"/>
          <p:cNvSpPr txBox="1">
            <a:spLocks noChangeArrowheads="1"/>
          </p:cNvSpPr>
          <p:nvPr/>
        </p:nvSpPr>
        <p:spPr bwMode="auto">
          <a:xfrm>
            <a:off x="465138" y="11430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spcBef>
                <a:spcPct val="50000"/>
              </a:spcBef>
            </a:pPr>
            <a:r>
              <a:rPr lang="en-US" sz="3000">
                <a:latin typeface="VNI-Helve" pitchFamily="2" charset="0"/>
                <a:sym typeface="Webdings" pitchFamily="18" charset="2"/>
              </a:rPr>
              <a:t></a:t>
            </a:r>
            <a:r>
              <a:rPr lang="en-US" sz="3000">
                <a:latin typeface="VNI-Helve" pitchFamily="2" charset="0"/>
              </a:rPr>
              <a:t> </a:t>
            </a:r>
            <a:r>
              <a:rPr lang="en-US" sz="3200" b="1" u="sng">
                <a:latin typeface="Times New Roman" pitchFamily="18" charset="0"/>
              </a:rPr>
              <a:t>Thí nghiệm:</a:t>
            </a:r>
            <a:endParaRPr lang="en-US" sz="3200" u="sng">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diamond(in)">
                                      <p:cBhvr>
                                        <p:cTn id="7" dur="2000"/>
                                        <p:tgtEl>
                                          <p:spTgt spid="276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6"/>
                                        </p:tgtEl>
                                        <p:attrNameLst>
                                          <p:attrName>style.visibility</p:attrName>
                                        </p:attrNameLst>
                                      </p:cBhvr>
                                      <p:to>
                                        <p:strVal val="visible"/>
                                      </p:to>
                                    </p:set>
                                    <p:animEffect transition="in" filter="diamond(in)">
                                      <p:cBhvr>
                                        <p:cTn id="12" dur="2000"/>
                                        <p:tgtEl>
                                          <p:spTgt spid="276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7659"/>
                                        </p:tgtEl>
                                        <p:attrNameLst>
                                          <p:attrName>style.visibility</p:attrName>
                                        </p:attrNameLst>
                                      </p:cBhvr>
                                      <p:to>
                                        <p:strVal val="visible"/>
                                      </p:to>
                                    </p:set>
                                    <p:animEffect transition="in" filter="diamond(in)">
                                      <p:cBhvr>
                                        <p:cTn id="17" dur="2000"/>
                                        <p:tgtEl>
                                          <p:spTgt spid="276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7658"/>
                                        </p:tgtEl>
                                        <p:attrNameLst>
                                          <p:attrName>style.visibility</p:attrName>
                                        </p:attrNameLst>
                                      </p:cBhvr>
                                      <p:to>
                                        <p:strVal val="visible"/>
                                      </p:to>
                                    </p:set>
                                    <p:animEffect transition="in" filter="diamond(in)">
                                      <p:cBhvr>
                                        <p:cTn id="22" dur="2000"/>
                                        <p:tgtEl>
                                          <p:spTgt spid="276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7663"/>
                                        </p:tgtEl>
                                        <p:attrNameLst>
                                          <p:attrName>style.visibility</p:attrName>
                                        </p:attrNameLst>
                                      </p:cBhvr>
                                      <p:to>
                                        <p:strVal val="visible"/>
                                      </p:to>
                                    </p:set>
                                    <p:animEffect transition="in" filter="diamond(in)">
                                      <p:cBhvr>
                                        <p:cTn id="27" dur="2000"/>
                                        <p:tgtEl>
                                          <p:spTgt spid="2766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7664"/>
                                        </p:tgtEl>
                                        <p:attrNameLst>
                                          <p:attrName>style.visibility</p:attrName>
                                        </p:attrNameLst>
                                      </p:cBhvr>
                                      <p:to>
                                        <p:strVal val="visible"/>
                                      </p:to>
                                    </p:set>
                                    <p:animEffect transition="in" filter="diamond(in)">
                                      <p:cBhvr>
                                        <p:cTn id="32" dur="20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P spid="27656" grpId="0"/>
      <p:bldP spid="27658" grpId="0"/>
      <p:bldP spid="27659" grpId="0"/>
      <p:bldP spid="27663" grpId="0"/>
      <p:bldP spid="276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609600" y="1219200"/>
            <a:ext cx="419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5. Vận tốc truyền âm</a:t>
            </a:r>
          </a:p>
        </p:txBody>
      </p:sp>
      <p:sp>
        <p:nvSpPr>
          <p:cNvPr id="28675" name="Text Box 3"/>
          <p:cNvSpPr txBox="1">
            <a:spLocks noChangeArrowheads="1"/>
          </p:cNvSpPr>
          <p:nvPr/>
        </p:nvSpPr>
        <p:spPr bwMode="auto">
          <a:xfrm>
            <a:off x="0" y="1828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a:t>  </a:t>
            </a:r>
            <a:r>
              <a:rPr lang="en-US" sz="3200">
                <a:latin typeface="Times New Roman" pitchFamily="18" charset="0"/>
              </a:rPr>
              <a:t>Trong các môi trường khác nhau, âm truyền đi với vận tốc khác nhau và phụ thuộc vào nhiều yếu tố. </a:t>
            </a:r>
          </a:p>
        </p:txBody>
      </p:sp>
      <p:sp>
        <p:nvSpPr>
          <p:cNvPr id="28676" name="Text Box 4"/>
          <p:cNvSpPr txBox="1">
            <a:spLocks noChangeArrowheads="1"/>
          </p:cNvSpPr>
          <p:nvPr/>
        </p:nvSpPr>
        <p:spPr bwMode="auto">
          <a:xfrm>
            <a:off x="381000" y="289560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a:t>   </a:t>
            </a:r>
            <a:r>
              <a:rPr lang="en-US" sz="3200">
                <a:solidFill>
                  <a:srgbClr val="FF3300"/>
                </a:solidFill>
                <a:latin typeface="Times New Roman" pitchFamily="18" charset="0"/>
              </a:rPr>
              <a:t>Bảng dưới đây cho biết vận tốc truyền âm trong một số chất ở 20</a:t>
            </a:r>
            <a:r>
              <a:rPr lang="en-US" sz="3200" baseline="30000">
                <a:solidFill>
                  <a:srgbClr val="FF3300"/>
                </a:solidFill>
                <a:latin typeface="Times New Roman" pitchFamily="18" charset="0"/>
              </a:rPr>
              <a:t>0</a:t>
            </a:r>
            <a:r>
              <a:rPr lang="en-US" sz="3200">
                <a:solidFill>
                  <a:srgbClr val="FF3300"/>
                </a:solidFill>
                <a:latin typeface="Times New Roman" pitchFamily="18" charset="0"/>
              </a:rPr>
              <a:t>C  </a:t>
            </a:r>
          </a:p>
        </p:txBody>
      </p:sp>
      <p:graphicFrame>
        <p:nvGraphicFramePr>
          <p:cNvPr id="28693" name="Group 21"/>
          <p:cNvGraphicFramePr>
            <a:graphicFrameLocks noGrp="1"/>
          </p:cNvGraphicFramePr>
          <p:nvPr/>
        </p:nvGraphicFramePr>
        <p:xfrm>
          <a:off x="1371600" y="4114800"/>
          <a:ext cx="6096000" cy="1981200"/>
        </p:xfrm>
        <a:graphic>
          <a:graphicData uri="http://schemas.openxmlformats.org/drawingml/2006/table">
            <a:tb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Không khí</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Nước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Thép</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340 m/s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1500 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rPr>
                        <a:t>6100 m/s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694" name="Text Box 22"/>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28695" name="Text Box 23"/>
          <p:cNvSpPr txBox="1">
            <a:spLocks noChangeArrowheads="1"/>
          </p:cNvSpPr>
          <p:nvPr/>
        </p:nvSpPr>
        <p:spPr bwMode="auto">
          <a:xfrm>
            <a:off x="381000" y="609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diamond(in)">
                                      <p:cBhvr>
                                        <p:cTn id="7" dur="2000"/>
                                        <p:tgtEl>
                                          <p:spTgt spid="2869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695"/>
                                        </p:tgtEl>
                                        <p:attrNameLst>
                                          <p:attrName>style.visibility</p:attrName>
                                        </p:attrNameLst>
                                      </p:cBhvr>
                                      <p:to>
                                        <p:strVal val="visible"/>
                                      </p:to>
                                    </p:set>
                                    <p:animEffect transition="in" filter="diamond(in)">
                                      <p:cBhvr>
                                        <p:cTn id="10" dur="2000"/>
                                        <p:tgtEl>
                                          <p:spTgt spid="2869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diamond(in)">
                                      <p:cBhvr>
                                        <p:cTn id="13" dur="2000"/>
                                        <p:tgtEl>
                                          <p:spTgt spid="286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28675">
                                            <p:txEl>
                                              <p:pRg st="0" end="0"/>
                                            </p:txEl>
                                          </p:spTgt>
                                        </p:tgtEl>
                                        <p:attrNameLst>
                                          <p:attrName>style.visibility</p:attrName>
                                        </p:attrNameLst>
                                      </p:cBhvr>
                                      <p:to>
                                        <p:strVal val="visible"/>
                                      </p:to>
                                    </p:set>
                                    <p:animEffect transition="in" filter="box(in)">
                                      <p:cBhvr>
                                        <p:cTn id="18" dur="500"/>
                                        <p:tgtEl>
                                          <p:spTgt spid="2867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8676"/>
                                        </p:tgtEl>
                                        <p:attrNameLst>
                                          <p:attrName>style.visibility</p:attrName>
                                        </p:attrNameLst>
                                      </p:cBhvr>
                                      <p:to>
                                        <p:strVal val="visible"/>
                                      </p:to>
                                    </p:set>
                                    <p:animEffect transition="in" filter="box(in)">
                                      <p:cBhvr>
                                        <p:cTn id="23" dur="500"/>
                                        <p:tgtEl>
                                          <p:spTgt spid="28676"/>
                                        </p:tgtEl>
                                      </p:cBhvr>
                                    </p:animEffect>
                                  </p:childTnLst>
                                </p:cTn>
                              </p:par>
                              <p:par>
                                <p:cTn id="24" presetID="4" presetClass="entr" presetSubtype="16" fill="hold" nodeType="withEffect">
                                  <p:stCondLst>
                                    <p:cond delay="0"/>
                                  </p:stCondLst>
                                  <p:childTnLst>
                                    <p:set>
                                      <p:cBhvr>
                                        <p:cTn id="25" dur="1" fill="hold">
                                          <p:stCondLst>
                                            <p:cond delay="0"/>
                                          </p:stCondLst>
                                        </p:cTn>
                                        <p:tgtEl>
                                          <p:spTgt spid="28693"/>
                                        </p:tgtEl>
                                        <p:attrNameLst>
                                          <p:attrName>style.visibility</p:attrName>
                                        </p:attrNameLst>
                                      </p:cBhvr>
                                      <p:to>
                                        <p:strVal val="visible"/>
                                      </p:to>
                                    </p:set>
                                    <p:animEffect transition="in" filter="box(in)">
                                      <p:cBhvr>
                                        <p:cTn id="26" dur="500"/>
                                        <p:tgtEl>
                                          <p:spTgt spid="28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6" grpId="0"/>
      <p:bldP spid="28694" grpId="0"/>
      <p:bldP spid="286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914400" y="20574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Hãy so sánh vận tốc truyền âm trong không khí, nước và thép.</a:t>
            </a:r>
          </a:p>
        </p:txBody>
      </p:sp>
      <p:sp>
        <p:nvSpPr>
          <p:cNvPr id="29701" name="Text Box 5"/>
          <p:cNvSpPr txBox="1">
            <a:spLocks noChangeArrowheads="1"/>
          </p:cNvSpPr>
          <p:nvPr/>
        </p:nvSpPr>
        <p:spPr bwMode="auto">
          <a:xfrm>
            <a:off x="0" y="3124200"/>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400" b="1" i="1"/>
              <a:t> </a:t>
            </a:r>
            <a:r>
              <a:rPr lang="en-US" sz="3200">
                <a:latin typeface="Times New Roman" pitchFamily="18" charset="0"/>
              </a:rPr>
              <a:t>Vận tốc truyền âm trong thép lớn hơn trong nước, trong nước lớn hơn trong không khí. </a:t>
            </a:r>
          </a:p>
        </p:txBody>
      </p:sp>
      <p:sp>
        <p:nvSpPr>
          <p:cNvPr id="29702" name="Rectangle 6"/>
          <p:cNvSpPr>
            <a:spLocks noChangeArrowheads="1"/>
          </p:cNvSpPr>
          <p:nvPr/>
        </p:nvSpPr>
        <p:spPr bwMode="auto">
          <a:xfrm>
            <a:off x="533400" y="1447800"/>
            <a:ext cx="3605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sz="3200">
                <a:latin typeface="Times New Roman" pitchFamily="18" charset="0"/>
              </a:rPr>
              <a:t>5. Vận tốc truyền âm</a:t>
            </a:r>
          </a:p>
        </p:txBody>
      </p:sp>
      <p:sp>
        <p:nvSpPr>
          <p:cNvPr id="29703" name="Rectangle 7"/>
          <p:cNvSpPr>
            <a:spLocks noChangeArrowheads="1"/>
          </p:cNvSpPr>
          <p:nvPr/>
        </p:nvSpPr>
        <p:spPr bwMode="auto">
          <a:xfrm>
            <a:off x="0" y="44196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srgbClr val="FF3300"/>
                </a:solidFill>
                <a:latin typeface="Times New Roman" pitchFamily="18" charset="0"/>
              </a:rPr>
              <a:t>Vậy, vận tốc truyền âm của các chất rắn, lỏng, khí</a:t>
            </a:r>
            <a:r>
              <a:rPr lang="en-US"/>
              <a:t> </a:t>
            </a:r>
            <a:r>
              <a:rPr lang="en-US" sz="3200">
                <a:solidFill>
                  <a:srgbClr val="FF3300"/>
                </a:solidFill>
                <a:latin typeface="Times New Roman" pitchFamily="18" charset="0"/>
              </a:rPr>
              <a:t>như thế nào?</a:t>
            </a:r>
          </a:p>
        </p:txBody>
      </p:sp>
      <p:sp>
        <p:nvSpPr>
          <p:cNvPr id="29704" name="Rectangle 8"/>
          <p:cNvSpPr>
            <a:spLocks noChangeArrowheads="1"/>
          </p:cNvSpPr>
          <p:nvPr/>
        </p:nvSpPr>
        <p:spPr bwMode="auto">
          <a:xfrm>
            <a:off x="0" y="54102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Vận tốc truyền âm trong chất rắn lớn hơn trong chất lỏng, trong chất lỏng lớn hơn trong chất khí.</a:t>
            </a:r>
          </a:p>
        </p:txBody>
      </p:sp>
      <p:sp>
        <p:nvSpPr>
          <p:cNvPr id="29705" name="Text Box 9"/>
          <p:cNvSpPr txBox="1">
            <a:spLocks noChangeArrowheads="1"/>
          </p:cNvSpPr>
          <p:nvPr/>
        </p:nvSpPr>
        <p:spPr bwMode="auto">
          <a:xfrm>
            <a:off x="5334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29706" name="Text Box 10"/>
          <p:cNvSpPr txBox="1">
            <a:spLocks noChangeArrowheads="1"/>
          </p:cNvSpPr>
          <p:nvPr/>
        </p:nvSpPr>
        <p:spPr bwMode="auto">
          <a:xfrm>
            <a:off x="381000" y="838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grpSp>
        <p:nvGrpSpPr>
          <p:cNvPr id="29707" name="Group 11"/>
          <p:cNvGrpSpPr>
            <a:grpSpLocks/>
          </p:cNvGrpSpPr>
          <p:nvPr/>
        </p:nvGrpSpPr>
        <p:grpSpPr bwMode="auto">
          <a:xfrm>
            <a:off x="0" y="2057400"/>
            <a:ext cx="965200" cy="858838"/>
            <a:chOff x="40" y="899"/>
            <a:chExt cx="608" cy="541"/>
          </a:xfrm>
        </p:grpSpPr>
        <p:sp>
          <p:nvSpPr>
            <p:cNvPr id="29708" name="AutoShape 12"/>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Text Box 13"/>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C6</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amond(in)">
                                      <p:cBhvr>
                                        <p:cTn id="7" dur="2000"/>
                                        <p:tgtEl>
                                          <p:spTgt spid="297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diamond(in)">
                                      <p:cBhvr>
                                        <p:cTn id="12" dur="2000"/>
                                        <p:tgtEl>
                                          <p:spTgt spid="297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704"/>
                                        </p:tgtEl>
                                        <p:attrNameLst>
                                          <p:attrName>style.visibility</p:attrName>
                                        </p:attrNameLst>
                                      </p:cBhvr>
                                      <p:to>
                                        <p:strVal val="visible"/>
                                      </p:to>
                                    </p:set>
                                    <p:animEffect transition="in" filter="diamond(in)">
                                      <p:cBhvr>
                                        <p:cTn id="17" dur="2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297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0" y="2438400"/>
            <a:ext cx="7524750" cy="454025"/>
            <a:chOff x="432" y="1632"/>
            <a:chExt cx="4740" cy="286"/>
          </a:xfrm>
        </p:grpSpPr>
        <p:sp>
          <p:nvSpPr>
            <p:cNvPr id="46083" name="Freeform 3"/>
            <p:cNvSpPr>
              <a:spLocks/>
            </p:cNvSpPr>
            <p:nvPr/>
          </p:nvSpPr>
          <p:spPr bwMode="auto">
            <a:xfrm>
              <a:off x="4032" y="1632"/>
              <a:ext cx="1140" cy="286"/>
            </a:xfrm>
            <a:custGeom>
              <a:avLst/>
              <a:gdLst>
                <a:gd name="T0" fmla="*/ 1175 w 2850"/>
                <a:gd name="T1" fmla="*/ 129 h 490"/>
                <a:gd name="T2" fmla="*/ 1073 w 2850"/>
                <a:gd name="T3" fmla="*/ 142 h 490"/>
                <a:gd name="T4" fmla="*/ 958 w 2850"/>
                <a:gd name="T5" fmla="*/ 132 h 490"/>
                <a:gd name="T6" fmla="*/ 827 w 2850"/>
                <a:gd name="T7" fmla="*/ 152 h 490"/>
                <a:gd name="T8" fmla="*/ 743 w 2850"/>
                <a:gd name="T9" fmla="*/ 158 h 490"/>
                <a:gd name="T10" fmla="*/ 669 w 2850"/>
                <a:gd name="T11" fmla="*/ 152 h 490"/>
                <a:gd name="T12" fmla="*/ 623 w 2850"/>
                <a:gd name="T13" fmla="*/ 134 h 490"/>
                <a:gd name="T14" fmla="*/ 590 w 2850"/>
                <a:gd name="T15" fmla="*/ 124 h 490"/>
                <a:gd name="T16" fmla="*/ 567 w 2850"/>
                <a:gd name="T17" fmla="*/ 129 h 490"/>
                <a:gd name="T18" fmla="*/ 490 w 2850"/>
                <a:gd name="T19" fmla="*/ 170 h 490"/>
                <a:gd name="T20" fmla="*/ 368 w 2850"/>
                <a:gd name="T21" fmla="*/ 240 h 490"/>
                <a:gd name="T22" fmla="*/ 235 w 2850"/>
                <a:gd name="T23" fmla="*/ 219 h 490"/>
                <a:gd name="T24" fmla="*/ 171 w 2850"/>
                <a:gd name="T25" fmla="*/ 101 h 490"/>
                <a:gd name="T26" fmla="*/ 238 w 2850"/>
                <a:gd name="T27" fmla="*/ 24 h 490"/>
                <a:gd name="T28" fmla="*/ 161 w 2850"/>
                <a:gd name="T29" fmla="*/ 54 h 490"/>
                <a:gd name="T30" fmla="*/ 138 w 2850"/>
                <a:gd name="T31" fmla="*/ 145 h 490"/>
                <a:gd name="T32" fmla="*/ 153 w 2850"/>
                <a:gd name="T33" fmla="*/ 245 h 490"/>
                <a:gd name="T34" fmla="*/ 66 w 2850"/>
                <a:gd name="T35" fmla="*/ 245 h 490"/>
                <a:gd name="T36" fmla="*/ 5 w 2850"/>
                <a:gd name="T37" fmla="*/ 243 h 490"/>
                <a:gd name="T38" fmla="*/ 2850 w 2850"/>
                <a:gd name="T39" fmla="*/ 490 h 490"/>
                <a:gd name="T40" fmla="*/ 2753 w 2850"/>
                <a:gd name="T41" fmla="*/ 237 h 490"/>
                <a:gd name="T42" fmla="*/ 2630 w 2850"/>
                <a:gd name="T43" fmla="*/ 240 h 490"/>
                <a:gd name="T44" fmla="*/ 2569 w 2850"/>
                <a:gd name="T45" fmla="*/ 261 h 490"/>
                <a:gd name="T46" fmla="*/ 2610 w 2850"/>
                <a:gd name="T47" fmla="*/ 31 h 490"/>
                <a:gd name="T48" fmla="*/ 2567 w 2850"/>
                <a:gd name="T49" fmla="*/ 11 h 490"/>
                <a:gd name="T50" fmla="*/ 2526 w 2850"/>
                <a:gd name="T51" fmla="*/ 103 h 490"/>
                <a:gd name="T52" fmla="*/ 2441 w 2850"/>
                <a:gd name="T53" fmla="*/ 248 h 490"/>
                <a:gd name="T54" fmla="*/ 2462 w 2850"/>
                <a:gd name="T55" fmla="*/ 173 h 490"/>
                <a:gd name="T56" fmla="*/ 2449 w 2850"/>
                <a:gd name="T57" fmla="*/ 88 h 490"/>
                <a:gd name="T58" fmla="*/ 2408 w 2850"/>
                <a:gd name="T59" fmla="*/ 91 h 490"/>
                <a:gd name="T60" fmla="*/ 2319 w 2850"/>
                <a:gd name="T61" fmla="*/ 186 h 490"/>
                <a:gd name="T62" fmla="*/ 2217 w 2850"/>
                <a:gd name="T63" fmla="*/ 250 h 490"/>
                <a:gd name="T64" fmla="*/ 2153 w 2850"/>
                <a:gd name="T65" fmla="*/ 253 h 490"/>
                <a:gd name="T66" fmla="*/ 2089 w 2850"/>
                <a:gd name="T67" fmla="*/ 225 h 490"/>
                <a:gd name="T68" fmla="*/ 2040 w 2850"/>
                <a:gd name="T69" fmla="*/ 183 h 490"/>
                <a:gd name="T70" fmla="*/ 1977 w 2850"/>
                <a:gd name="T71" fmla="*/ 155 h 490"/>
                <a:gd name="T72" fmla="*/ 1877 w 2850"/>
                <a:gd name="T73" fmla="*/ 155 h 490"/>
                <a:gd name="T74" fmla="*/ 1742 w 2850"/>
                <a:gd name="T75" fmla="*/ 194 h 490"/>
                <a:gd name="T76" fmla="*/ 1680 w 2850"/>
                <a:gd name="T77" fmla="*/ 199 h 490"/>
                <a:gd name="T78" fmla="*/ 1655 w 2850"/>
                <a:gd name="T79" fmla="*/ 181 h 490"/>
                <a:gd name="T80" fmla="*/ 1622 w 2850"/>
                <a:gd name="T81" fmla="*/ 155 h 490"/>
                <a:gd name="T82" fmla="*/ 1542 w 2850"/>
                <a:gd name="T83" fmla="*/ 147 h 490"/>
                <a:gd name="T84" fmla="*/ 1371 w 2850"/>
                <a:gd name="T85" fmla="*/ 183 h 490"/>
                <a:gd name="T86" fmla="*/ 1310 w 2850"/>
                <a:gd name="T87" fmla="*/ 178 h 490"/>
                <a:gd name="T88" fmla="*/ 1308 w 2850"/>
                <a:gd name="T89" fmla="*/ 134 h 490"/>
                <a:gd name="T90" fmla="*/ 1305 w 2850"/>
                <a:gd name="T91" fmla="*/ 111 h 490"/>
                <a:gd name="T92" fmla="*/ 1251 w 2850"/>
                <a:gd name="T93" fmla="*/ 116 h 490"/>
                <a:gd name="T94" fmla="*/ 1223 w 2850"/>
                <a:gd name="T95"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0" h="490">
                  <a:moveTo>
                    <a:pt x="1208" y="111"/>
                  </a:moveTo>
                  <a:lnTo>
                    <a:pt x="1198" y="119"/>
                  </a:lnTo>
                  <a:lnTo>
                    <a:pt x="1175" y="129"/>
                  </a:lnTo>
                  <a:lnTo>
                    <a:pt x="1147" y="137"/>
                  </a:lnTo>
                  <a:lnTo>
                    <a:pt x="1111" y="140"/>
                  </a:lnTo>
                  <a:lnTo>
                    <a:pt x="1073" y="142"/>
                  </a:lnTo>
                  <a:lnTo>
                    <a:pt x="1034" y="142"/>
                  </a:lnTo>
                  <a:lnTo>
                    <a:pt x="993" y="137"/>
                  </a:lnTo>
                  <a:lnTo>
                    <a:pt x="958" y="132"/>
                  </a:lnTo>
                  <a:lnTo>
                    <a:pt x="868" y="137"/>
                  </a:lnTo>
                  <a:lnTo>
                    <a:pt x="850" y="145"/>
                  </a:lnTo>
                  <a:lnTo>
                    <a:pt x="827" y="152"/>
                  </a:lnTo>
                  <a:lnTo>
                    <a:pt x="799" y="158"/>
                  </a:lnTo>
                  <a:lnTo>
                    <a:pt x="774" y="158"/>
                  </a:lnTo>
                  <a:lnTo>
                    <a:pt x="743" y="158"/>
                  </a:lnTo>
                  <a:lnTo>
                    <a:pt x="718" y="158"/>
                  </a:lnTo>
                  <a:lnTo>
                    <a:pt x="692" y="155"/>
                  </a:lnTo>
                  <a:lnTo>
                    <a:pt x="669" y="152"/>
                  </a:lnTo>
                  <a:lnTo>
                    <a:pt x="654" y="145"/>
                  </a:lnTo>
                  <a:lnTo>
                    <a:pt x="638" y="140"/>
                  </a:lnTo>
                  <a:lnTo>
                    <a:pt x="623" y="134"/>
                  </a:lnTo>
                  <a:lnTo>
                    <a:pt x="613" y="129"/>
                  </a:lnTo>
                  <a:lnTo>
                    <a:pt x="600" y="124"/>
                  </a:lnTo>
                  <a:lnTo>
                    <a:pt x="590" y="124"/>
                  </a:lnTo>
                  <a:lnTo>
                    <a:pt x="582" y="129"/>
                  </a:lnTo>
                  <a:lnTo>
                    <a:pt x="577" y="140"/>
                  </a:lnTo>
                  <a:lnTo>
                    <a:pt x="567" y="129"/>
                  </a:lnTo>
                  <a:lnTo>
                    <a:pt x="547" y="134"/>
                  </a:lnTo>
                  <a:lnTo>
                    <a:pt x="521" y="147"/>
                  </a:lnTo>
                  <a:lnTo>
                    <a:pt x="490" y="170"/>
                  </a:lnTo>
                  <a:lnTo>
                    <a:pt x="455" y="196"/>
                  </a:lnTo>
                  <a:lnTo>
                    <a:pt x="414" y="219"/>
                  </a:lnTo>
                  <a:lnTo>
                    <a:pt x="368" y="240"/>
                  </a:lnTo>
                  <a:lnTo>
                    <a:pt x="322" y="250"/>
                  </a:lnTo>
                  <a:lnTo>
                    <a:pt x="276" y="245"/>
                  </a:lnTo>
                  <a:lnTo>
                    <a:pt x="235" y="219"/>
                  </a:lnTo>
                  <a:lnTo>
                    <a:pt x="202" y="186"/>
                  </a:lnTo>
                  <a:lnTo>
                    <a:pt x="181" y="142"/>
                  </a:lnTo>
                  <a:lnTo>
                    <a:pt x="171" y="101"/>
                  </a:lnTo>
                  <a:lnTo>
                    <a:pt x="176" y="62"/>
                  </a:lnTo>
                  <a:lnTo>
                    <a:pt x="199" y="34"/>
                  </a:lnTo>
                  <a:lnTo>
                    <a:pt x="238" y="24"/>
                  </a:lnTo>
                  <a:lnTo>
                    <a:pt x="209" y="26"/>
                  </a:lnTo>
                  <a:lnTo>
                    <a:pt x="184" y="36"/>
                  </a:lnTo>
                  <a:lnTo>
                    <a:pt x="161" y="54"/>
                  </a:lnTo>
                  <a:lnTo>
                    <a:pt x="146" y="78"/>
                  </a:lnTo>
                  <a:lnTo>
                    <a:pt x="135" y="109"/>
                  </a:lnTo>
                  <a:lnTo>
                    <a:pt x="138" y="145"/>
                  </a:lnTo>
                  <a:lnTo>
                    <a:pt x="151" y="191"/>
                  </a:lnTo>
                  <a:lnTo>
                    <a:pt x="179" y="243"/>
                  </a:lnTo>
                  <a:lnTo>
                    <a:pt x="153" y="245"/>
                  </a:lnTo>
                  <a:lnTo>
                    <a:pt x="125" y="245"/>
                  </a:lnTo>
                  <a:lnTo>
                    <a:pt x="94" y="245"/>
                  </a:lnTo>
                  <a:lnTo>
                    <a:pt x="66" y="245"/>
                  </a:lnTo>
                  <a:lnTo>
                    <a:pt x="41" y="245"/>
                  </a:lnTo>
                  <a:lnTo>
                    <a:pt x="20" y="243"/>
                  </a:lnTo>
                  <a:lnTo>
                    <a:pt x="5" y="243"/>
                  </a:lnTo>
                  <a:lnTo>
                    <a:pt x="0" y="243"/>
                  </a:lnTo>
                  <a:lnTo>
                    <a:pt x="0" y="490"/>
                  </a:lnTo>
                  <a:lnTo>
                    <a:pt x="2850" y="490"/>
                  </a:lnTo>
                  <a:lnTo>
                    <a:pt x="2850" y="243"/>
                  </a:lnTo>
                  <a:lnTo>
                    <a:pt x="2801" y="240"/>
                  </a:lnTo>
                  <a:lnTo>
                    <a:pt x="2753" y="237"/>
                  </a:lnTo>
                  <a:lnTo>
                    <a:pt x="2710" y="237"/>
                  </a:lnTo>
                  <a:lnTo>
                    <a:pt x="2666" y="237"/>
                  </a:lnTo>
                  <a:lnTo>
                    <a:pt x="2630" y="240"/>
                  </a:lnTo>
                  <a:lnTo>
                    <a:pt x="2600" y="243"/>
                  </a:lnTo>
                  <a:lnTo>
                    <a:pt x="2579" y="250"/>
                  </a:lnTo>
                  <a:lnTo>
                    <a:pt x="2569" y="261"/>
                  </a:lnTo>
                  <a:lnTo>
                    <a:pt x="2592" y="188"/>
                  </a:lnTo>
                  <a:lnTo>
                    <a:pt x="2600" y="103"/>
                  </a:lnTo>
                  <a:lnTo>
                    <a:pt x="2610" y="31"/>
                  </a:lnTo>
                  <a:lnTo>
                    <a:pt x="2635" y="0"/>
                  </a:lnTo>
                  <a:lnTo>
                    <a:pt x="2595" y="0"/>
                  </a:lnTo>
                  <a:lnTo>
                    <a:pt x="2567" y="11"/>
                  </a:lnTo>
                  <a:lnTo>
                    <a:pt x="2551" y="34"/>
                  </a:lnTo>
                  <a:lnTo>
                    <a:pt x="2538" y="62"/>
                  </a:lnTo>
                  <a:lnTo>
                    <a:pt x="2526" y="103"/>
                  </a:lnTo>
                  <a:lnTo>
                    <a:pt x="2508" y="147"/>
                  </a:lnTo>
                  <a:lnTo>
                    <a:pt x="2482" y="196"/>
                  </a:lnTo>
                  <a:lnTo>
                    <a:pt x="2441" y="248"/>
                  </a:lnTo>
                  <a:lnTo>
                    <a:pt x="2449" y="227"/>
                  </a:lnTo>
                  <a:lnTo>
                    <a:pt x="2457" y="201"/>
                  </a:lnTo>
                  <a:lnTo>
                    <a:pt x="2462" y="173"/>
                  </a:lnTo>
                  <a:lnTo>
                    <a:pt x="2462" y="142"/>
                  </a:lnTo>
                  <a:lnTo>
                    <a:pt x="2459" y="114"/>
                  </a:lnTo>
                  <a:lnTo>
                    <a:pt x="2449" y="88"/>
                  </a:lnTo>
                  <a:lnTo>
                    <a:pt x="2431" y="73"/>
                  </a:lnTo>
                  <a:lnTo>
                    <a:pt x="2403" y="62"/>
                  </a:lnTo>
                  <a:lnTo>
                    <a:pt x="2408" y="91"/>
                  </a:lnTo>
                  <a:lnTo>
                    <a:pt x="2393" y="119"/>
                  </a:lnTo>
                  <a:lnTo>
                    <a:pt x="2360" y="155"/>
                  </a:lnTo>
                  <a:lnTo>
                    <a:pt x="2319" y="186"/>
                  </a:lnTo>
                  <a:lnTo>
                    <a:pt x="2275" y="214"/>
                  </a:lnTo>
                  <a:lnTo>
                    <a:pt x="2240" y="237"/>
                  </a:lnTo>
                  <a:lnTo>
                    <a:pt x="2217" y="250"/>
                  </a:lnTo>
                  <a:lnTo>
                    <a:pt x="2217" y="253"/>
                  </a:lnTo>
                  <a:lnTo>
                    <a:pt x="2181" y="255"/>
                  </a:lnTo>
                  <a:lnTo>
                    <a:pt x="2153" y="253"/>
                  </a:lnTo>
                  <a:lnTo>
                    <a:pt x="2127" y="245"/>
                  </a:lnTo>
                  <a:lnTo>
                    <a:pt x="2107" y="237"/>
                  </a:lnTo>
                  <a:lnTo>
                    <a:pt x="2089" y="225"/>
                  </a:lnTo>
                  <a:lnTo>
                    <a:pt x="2071" y="212"/>
                  </a:lnTo>
                  <a:lnTo>
                    <a:pt x="2056" y="196"/>
                  </a:lnTo>
                  <a:lnTo>
                    <a:pt x="2040" y="183"/>
                  </a:lnTo>
                  <a:lnTo>
                    <a:pt x="2023" y="170"/>
                  </a:lnTo>
                  <a:lnTo>
                    <a:pt x="2002" y="160"/>
                  </a:lnTo>
                  <a:lnTo>
                    <a:pt x="1977" y="155"/>
                  </a:lnTo>
                  <a:lnTo>
                    <a:pt x="1951" y="147"/>
                  </a:lnTo>
                  <a:lnTo>
                    <a:pt x="1918" y="147"/>
                  </a:lnTo>
                  <a:lnTo>
                    <a:pt x="1877" y="155"/>
                  </a:lnTo>
                  <a:lnTo>
                    <a:pt x="1831" y="165"/>
                  </a:lnTo>
                  <a:lnTo>
                    <a:pt x="1777" y="183"/>
                  </a:lnTo>
                  <a:lnTo>
                    <a:pt x="1742" y="194"/>
                  </a:lnTo>
                  <a:lnTo>
                    <a:pt x="1716" y="199"/>
                  </a:lnTo>
                  <a:lnTo>
                    <a:pt x="1696" y="201"/>
                  </a:lnTo>
                  <a:lnTo>
                    <a:pt x="1680" y="199"/>
                  </a:lnTo>
                  <a:lnTo>
                    <a:pt x="1670" y="194"/>
                  </a:lnTo>
                  <a:lnTo>
                    <a:pt x="1663" y="188"/>
                  </a:lnTo>
                  <a:lnTo>
                    <a:pt x="1655" y="181"/>
                  </a:lnTo>
                  <a:lnTo>
                    <a:pt x="1647" y="170"/>
                  </a:lnTo>
                  <a:lnTo>
                    <a:pt x="1637" y="163"/>
                  </a:lnTo>
                  <a:lnTo>
                    <a:pt x="1622" y="155"/>
                  </a:lnTo>
                  <a:lnTo>
                    <a:pt x="1604" y="152"/>
                  </a:lnTo>
                  <a:lnTo>
                    <a:pt x="1578" y="147"/>
                  </a:lnTo>
                  <a:lnTo>
                    <a:pt x="1542" y="147"/>
                  </a:lnTo>
                  <a:lnTo>
                    <a:pt x="1497" y="155"/>
                  </a:lnTo>
                  <a:lnTo>
                    <a:pt x="1440" y="165"/>
                  </a:lnTo>
                  <a:lnTo>
                    <a:pt x="1371" y="183"/>
                  </a:lnTo>
                  <a:lnTo>
                    <a:pt x="1346" y="186"/>
                  </a:lnTo>
                  <a:lnTo>
                    <a:pt x="1323" y="186"/>
                  </a:lnTo>
                  <a:lnTo>
                    <a:pt x="1310" y="178"/>
                  </a:lnTo>
                  <a:lnTo>
                    <a:pt x="1302" y="165"/>
                  </a:lnTo>
                  <a:lnTo>
                    <a:pt x="1300" y="152"/>
                  </a:lnTo>
                  <a:lnTo>
                    <a:pt x="1308" y="134"/>
                  </a:lnTo>
                  <a:lnTo>
                    <a:pt x="1320" y="114"/>
                  </a:lnTo>
                  <a:lnTo>
                    <a:pt x="1341" y="93"/>
                  </a:lnTo>
                  <a:lnTo>
                    <a:pt x="1305" y="111"/>
                  </a:lnTo>
                  <a:lnTo>
                    <a:pt x="1279" y="119"/>
                  </a:lnTo>
                  <a:lnTo>
                    <a:pt x="1262" y="124"/>
                  </a:lnTo>
                  <a:lnTo>
                    <a:pt x="1251" y="116"/>
                  </a:lnTo>
                  <a:lnTo>
                    <a:pt x="1244" y="111"/>
                  </a:lnTo>
                  <a:lnTo>
                    <a:pt x="1236" y="106"/>
                  </a:lnTo>
                  <a:lnTo>
                    <a:pt x="1223" y="106"/>
                  </a:lnTo>
                  <a:lnTo>
                    <a:pt x="1208" y="111"/>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6084" name="Freeform 4"/>
            <p:cNvSpPr>
              <a:spLocks/>
            </p:cNvSpPr>
            <p:nvPr/>
          </p:nvSpPr>
          <p:spPr bwMode="auto">
            <a:xfrm>
              <a:off x="432" y="1632"/>
              <a:ext cx="1140" cy="286"/>
            </a:xfrm>
            <a:custGeom>
              <a:avLst/>
              <a:gdLst>
                <a:gd name="T0" fmla="*/ 1175 w 2850"/>
                <a:gd name="T1" fmla="*/ 129 h 490"/>
                <a:gd name="T2" fmla="*/ 1073 w 2850"/>
                <a:gd name="T3" fmla="*/ 142 h 490"/>
                <a:gd name="T4" fmla="*/ 958 w 2850"/>
                <a:gd name="T5" fmla="*/ 132 h 490"/>
                <a:gd name="T6" fmla="*/ 827 w 2850"/>
                <a:gd name="T7" fmla="*/ 152 h 490"/>
                <a:gd name="T8" fmla="*/ 743 w 2850"/>
                <a:gd name="T9" fmla="*/ 158 h 490"/>
                <a:gd name="T10" fmla="*/ 669 w 2850"/>
                <a:gd name="T11" fmla="*/ 152 h 490"/>
                <a:gd name="T12" fmla="*/ 623 w 2850"/>
                <a:gd name="T13" fmla="*/ 134 h 490"/>
                <a:gd name="T14" fmla="*/ 590 w 2850"/>
                <a:gd name="T15" fmla="*/ 124 h 490"/>
                <a:gd name="T16" fmla="*/ 567 w 2850"/>
                <a:gd name="T17" fmla="*/ 129 h 490"/>
                <a:gd name="T18" fmla="*/ 490 w 2850"/>
                <a:gd name="T19" fmla="*/ 170 h 490"/>
                <a:gd name="T20" fmla="*/ 368 w 2850"/>
                <a:gd name="T21" fmla="*/ 240 h 490"/>
                <a:gd name="T22" fmla="*/ 235 w 2850"/>
                <a:gd name="T23" fmla="*/ 219 h 490"/>
                <a:gd name="T24" fmla="*/ 171 w 2850"/>
                <a:gd name="T25" fmla="*/ 101 h 490"/>
                <a:gd name="T26" fmla="*/ 238 w 2850"/>
                <a:gd name="T27" fmla="*/ 24 h 490"/>
                <a:gd name="T28" fmla="*/ 161 w 2850"/>
                <a:gd name="T29" fmla="*/ 54 h 490"/>
                <a:gd name="T30" fmla="*/ 138 w 2850"/>
                <a:gd name="T31" fmla="*/ 145 h 490"/>
                <a:gd name="T32" fmla="*/ 153 w 2850"/>
                <a:gd name="T33" fmla="*/ 245 h 490"/>
                <a:gd name="T34" fmla="*/ 66 w 2850"/>
                <a:gd name="T35" fmla="*/ 245 h 490"/>
                <a:gd name="T36" fmla="*/ 5 w 2850"/>
                <a:gd name="T37" fmla="*/ 243 h 490"/>
                <a:gd name="T38" fmla="*/ 2850 w 2850"/>
                <a:gd name="T39" fmla="*/ 490 h 490"/>
                <a:gd name="T40" fmla="*/ 2753 w 2850"/>
                <a:gd name="T41" fmla="*/ 237 h 490"/>
                <a:gd name="T42" fmla="*/ 2630 w 2850"/>
                <a:gd name="T43" fmla="*/ 240 h 490"/>
                <a:gd name="T44" fmla="*/ 2569 w 2850"/>
                <a:gd name="T45" fmla="*/ 261 h 490"/>
                <a:gd name="T46" fmla="*/ 2610 w 2850"/>
                <a:gd name="T47" fmla="*/ 31 h 490"/>
                <a:gd name="T48" fmla="*/ 2567 w 2850"/>
                <a:gd name="T49" fmla="*/ 11 h 490"/>
                <a:gd name="T50" fmla="*/ 2526 w 2850"/>
                <a:gd name="T51" fmla="*/ 103 h 490"/>
                <a:gd name="T52" fmla="*/ 2441 w 2850"/>
                <a:gd name="T53" fmla="*/ 248 h 490"/>
                <a:gd name="T54" fmla="*/ 2462 w 2850"/>
                <a:gd name="T55" fmla="*/ 173 h 490"/>
                <a:gd name="T56" fmla="*/ 2449 w 2850"/>
                <a:gd name="T57" fmla="*/ 88 h 490"/>
                <a:gd name="T58" fmla="*/ 2408 w 2850"/>
                <a:gd name="T59" fmla="*/ 91 h 490"/>
                <a:gd name="T60" fmla="*/ 2319 w 2850"/>
                <a:gd name="T61" fmla="*/ 186 h 490"/>
                <a:gd name="T62" fmla="*/ 2217 w 2850"/>
                <a:gd name="T63" fmla="*/ 250 h 490"/>
                <a:gd name="T64" fmla="*/ 2153 w 2850"/>
                <a:gd name="T65" fmla="*/ 253 h 490"/>
                <a:gd name="T66" fmla="*/ 2089 w 2850"/>
                <a:gd name="T67" fmla="*/ 225 h 490"/>
                <a:gd name="T68" fmla="*/ 2040 w 2850"/>
                <a:gd name="T69" fmla="*/ 183 h 490"/>
                <a:gd name="T70" fmla="*/ 1977 w 2850"/>
                <a:gd name="T71" fmla="*/ 155 h 490"/>
                <a:gd name="T72" fmla="*/ 1877 w 2850"/>
                <a:gd name="T73" fmla="*/ 155 h 490"/>
                <a:gd name="T74" fmla="*/ 1742 w 2850"/>
                <a:gd name="T75" fmla="*/ 194 h 490"/>
                <a:gd name="T76" fmla="*/ 1680 w 2850"/>
                <a:gd name="T77" fmla="*/ 199 h 490"/>
                <a:gd name="T78" fmla="*/ 1655 w 2850"/>
                <a:gd name="T79" fmla="*/ 181 h 490"/>
                <a:gd name="T80" fmla="*/ 1622 w 2850"/>
                <a:gd name="T81" fmla="*/ 155 h 490"/>
                <a:gd name="T82" fmla="*/ 1542 w 2850"/>
                <a:gd name="T83" fmla="*/ 147 h 490"/>
                <a:gd name="T84" fmla="*/ 1371 w 2850"/>
                <a:gd name="T85" fmla="*/ 183 h 490"/>
                <a:gd name="T86" fmla="*/ 1310 w 2850"/>
                <a:gd name="T87" fmla="*/ 178 h 490"/>
                <a:gd name="T88" fmla="*/ 1308 w 2850"/>
                <a:gd name="T89" fmla="*/ 134 h 490"/>
                <a:gd name="T90" fmla="*/ 1305 w 2850"/>
                <a:gd name="T91" fmla="*/ 111 h 490"/>
                <a:gd name="T92" fmla="*/ 1251 w 2850"/>
                <a:gd name="T93" fmla="*/ 116 h 490"/>
                <a:gd name="T94" fmla="*/ 1223 w 2850"/>
                <a:gd name="T95"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0" h="490">
                  <a:moveTo>
                    <a:pt x="1208" y="111"/>
                  </a:moveTo>
                  <a:lnTo>
                    <a:pt x="1198" y="119"/>
                  </a:lnTo>
                  <a:lnTo>
                    <a:pt x="1175" y="129"/>
                  </a:lnTo>
                  <a:lnTo>
                    <a:pt x="1147" y="137"/>
                  </a:lnTo>
                  <a:lnTo>
                    <a:pt x="1111" y="140"/>
                  </a:lnTo>
                  <a:lnTo>
                    <a:pt x="1073" y="142"/>
                  </a:lnTo>
                  <a:lnTo>
                    <a:pt x="1034" y="142"/>
                  </a:lnTo>
                  <a:lnTo>
                    <a:pt x="993" y="137"/>
                  </a:lnTo>
                  <a:lnTo>
                    <a:pt x="958" y="132"/>
                  </a:lnTo>
                  <a:lnTo>
                    <a:pt x="868" y="137"/>
                  </a:lnTo>
                  <a:lnTo>
                    <a:pt x="850" y="145"/>
                  </a:lnTo>
                  <a:lnTo>
                    <a:pt x="827" y="152"/>
                  </a:lnTo>
                  <a:lnTo>
                    <a:pt x="799" y="158"/>
                  </a:lnTo>
                  <a:lnTo>
                    <a:pt x="774" y="158"/>
                  </a:lnTo>
                  <a:lnTo>
                    <a:pt x="743" y="158"/>
                  </a:lnTo>
                  <a:lnTo>
                    <a:pt x="718" y="158"/>
                  </a:lnTo>
                  <a:lnTo>
                    <a:pt x="692" y="155"/>
                  </a:lnTo>
                  <a:lnTo>
                    <a:pt x="669" y="152"/>
                  </a:lnTo>
                  <a:lnTo>
                    <a:pt x="654" y="145"/>
                  </a:lnTo>
                  <a:lnTo>
                    <a:pt x="638" y="140"/>
                  </a:lnTo>
                  <a:lnTo>
                    <a:pt x="623" y="134"/>
                  </a:lnTo>
                  <a:lnTo>
                    <a:pt x="613" y="129"/>
                  </a:lnTo>
                  <a:lnTo>
                    <a:pt x="600" y="124"/>
                  </a:lnTo>
                  <a:lnTo>
                    <a:pt x="590" y="124"/>
                  </a:lnTo>
                  <a:lnTo>
                    <a:pt x="582" y="129"/>
                  </a:lnTo>
                  <a:lnTo>
                    <a:pt x="577" y="140"/>
                  </a:lnTo>
                  <a:lnTo>
                    <a:pt x="567" y="129"/>
                  </a:lnTo>
                  <a:lnTo>
                    <a:pt x="547" y="134"/>
                  </a:lnTo>
                  <a:lnTo>
                    <a:pt x="521" y="147"/>
                  </a:lnTo>
                  <a:lnTo>
                    <a:pt x="490" y="170"/>
                  </a:lnTo>
                  <a:lnTo>
                    <a:pt x="455" y="196"/>
                  </a:lnTo>
                  <a:lnTo>
                    <a:pt x="414" y="219"/>
                  </a:lnTo>
                  <a:lnTo>
                    <a:pt x="368" y="240"/>
                  </a:lnTo>
                  <a:lnTo>
                    <a:pt x="322" y="250"/>
                  </a:lnTo>
                  <a:lnTo>
                    <a:pt x="276" y="245"/>
                  </a:lnTo>
                  <a:lnTo>
                    <a:pt x="235" y="219"/>
                  </a:lnTo>
                  <a:lnTo>
                    <a:pt x="202" y="186"/>
                  </a:lnTo>
                  <a:lnTo>
                    <a:pt x="181" y="142"/>
                  </a:lnTo>
                  <a:lnTo>
                    <a:pt x="171" y="101"/>
                  </a:lnTo>
                  <a:lnTo>
                    <a:pt x="176" y="62"/>
                  </a:lnTo>
                  <a:lnTo>
                    <a:pt x="199" y="34"/>
                  </a:lnTo>
                  <a:lnTo>
                    <a:pt x="238" y="24"/>
                  </a:lnTo>
                  <a:lnTo>
                    <a:pt x="209" y="26"/>
                  </a:lnTo>
                  <a:lnTo>
                    <a:pt x="184" y="36"/>
                  </a:lnTo>
                  <a:lnTo>
                    <a:pt x="161" y="54"/>
                  </a:lnTo>
                  <a:lnTo>
                    <a:pt x="146" y="78"/>
                  </a:lnTo>
                  <a:lnTo>
                    <a:pt x="135" y="109"/>
                  </a:lnTo>
                  <a:lnTo>
                    <a:pt x="138" y="145"/>
                  </a:lnTo>
                  <a:lnTo>
                    <a:pt x="151" y="191"/>
                  </a:lnTo>
                  <a:lnTo>
                    <a:pt x="179" y="243"/>
                  </a:lnTo>
                  <a:lnTo>
                    <a:pt x="153" y="245"/>
                  </a:lnTo>
                  <a:lnTo>
                    <a:pt x="125" y="245"/>
                  </a:lnTo>
                  <a:lnTo>
                    <a:pt x="94" y="245"/>
                  </a:lnTo>
                  <a:lnTo>
                    <a:pt x="66" y="245"/>
                  </a:lnTo>
                  <a:lnTo>
                    <a:pt x="41" y="245"/>
                  </a:lnTo>
                  <a:lnTo>
                    <a:pt x="20" y="243"/>
                  </a:lnTo>
                  <a:lnTo>
                    <a:pt x="5" y="243"/>
                  </a:lnTo>
                  <a:lnTo>
                    <a:pt x="0" y="243"/>
                  </a:lnTo>
                  <a:lnTo>
                    <a:pt x="0" y="490"/>
                  </a:lnTo>
                  <a:lnTo>
                    <a:pt x="2850" y="490"/>
                  </a:lnTo>
                  <a:lnTo>
                    <a:pt x="2850" y="243"/>
                  </a:lnTo>
                  <a:lnTo>
                    <a:pt x="2801" y="240"/>
                  </a:lnTo>
                  <a:lnTo>
                    <a:pt x="2753" y="237"/>
                  </a:lnTo>
                  <a:lnTo>
                    <a:pt x="2710" y="237"/>
                  </a:lnTo>
                  <a:lnTo>
                    <a:pt x="2666" y="237"/>
                  </a:lnTo>
                  <a:lnTo>
                    <a:pt x="2630" y="240"/>
                  </a:lnTo>
                  <a:lnTo>
                    <a:pt x="2600" y="243"/>
                  </a:lnTo>
                  <a:lnTo>
                    <a:pt x="2579" y="250"/>
                  </a:lnTo>
                  <a:lnTo>
                    <a:pt x="2569" y="261"/>
                  </a:lnTo>
                  <a:lnTo>
                    <a:pt x="2592" y="188"/>
                  </a:lnTo>
                  <a:lnTo>
                    <a:pt x="2600" y="103"/>
                  </a:lnTo>
                  <a:lnTo>
                    <a:pt x="2610" y="31"/>
                  </a:lnTo>
                  <a:lnTo>
                    <a:pt x="2635" y="0"/>
                  </a:lnTo>
                  <a:lnTo>
                    <a:pt x="2595" y="0"/>
                  </a:lnTo>
                  <a:lnTo>
                    <a:pt x="2567" y="11"/>
                  </a:lnTo>
                  <a:lnTo>
                    <a:pt x="2551" y="34"/>
                  </a:lnTo>
                  <a:lnTo>
                    <a:pt x="2538" y="62"/>
                  </a:lnTo>
                  <a:lnTo>
                    <a:pt x="2526" y="103"/>
                  </a:lnTo>
                  <a:lnTo>
                    <a:pt x="2508" y="147"/>
                  </a:lnTo>
                  <a:lnTo>
                    <a:pt x="2482" y="196"/>
                  </a:lnTo>
                  <a:lnTo>
                    <a:pt x="2441" y="248"/>
                  </a:lnTo>
                  <a:lnTo>
                    <a:pt x="2449" y="227"/>
                  </a:lnTo>
                  <a:lnTo>
                    <a:pt x="2457" y="201"/>
                  </a:lnTo>
                  <a:lnTo>
                    <a:pt x="2462" y="173"/>
                  </a:lnTo>
                  <a:lnTo>
                    <a:pt x="2462" y="142"/>
                  </a:lnTo>
                  <a:lnTo>
                    <a:pt x="2459" y="114"/>
                  </a:lnTo>
                  <a:lnTo>
                    <a:pt x="2449" y="88"/>
                  </a:lnTo>
                  <a:lnTo>
                    <a:pt x="2431" y="73"/>
                  </a:lnTo>
                  <a:lnTo>
                    <a:pt x="2403" y="62"/>
                  </a:lnTo>
                  <a:lnTo>
                    <a:pt x="2408" y="91"/>
                  </a:lnTo>
                  <a:lnTo>
                    <a:pt x="2393" y="119"/>
                  </a:lnTo>
                  <a:lnTo>
                    <a:pt x="2360" y="155"/>
                  </a:lnTo>
                  <a:lnTo>
                    <a:pt x="2319" y="186"/>
                  </a:lnTo>
                  <a:lnTo>
                    <a:pt x="2275" y="214"/>
                  </a:lnTo>
                  <a:lnTo>
                    <a:pt x="2240" y="237"/>
                  </a:lnTo>
                  <a:lnTo>
                    <a:pt x="2217" y="250"/>
                  </a:lnTo>
                  <a:lnTo>
                    <a:pt x="2217" y="253"/>
                  </a:lnTo>
                  <a:lnTo>
                    <a:pt x="2181" y="255"/>
                  </a:lnTo>
                  <a:lnTo>
                    <a:pt x="2153" y="253"/>
                  </a:lnTo>
                  <a:lnTo>
                    <a:pt x="2127" y="245"/>
                  </a:lnTo>
                  <a:lnTo>
                    <a:pt x="2107" y="237"/>
                  </a:lnTo>
                  <a:lnTo>
                    <a:pt x="2089" y="225"/>
                  </a:lnTo>
                  <a:lnTo>
                    <a:pt x="2071" y="212"/>
                  </a:lnTo>
                  <a:lnTo>
                    <a:pt x="2056" y="196"/>
                  </a:lnTo>
                  <a:lnTo>
                    <a:pt x="2040" y="183"/>
                  </a:lnTo>
                  <a:lnTo>
                    <a:pt x="2023" y="170"/>
                  </a:lnTo>
                  <a:lnTo>
                    <a:pt x="2002" y="160"/>
                  </a:lnTo>
                  <a:lnTo>
                    <a:pt x="1977" y="155"/>
                  </a:lnTo>
                  <a:lnTo>
                    <a:pt x="1951" y="147"/>
                  </a:lnTo>
                  <a:lnTo>
                    <a:pt x="1918" y="147"/>
                  </a:lnTo>
                  <a:lnTo>
                    <a:pt x="1877" y="155"/>
                  </a:lnTo>
                  <a:lnTo>
                    <a:pt x="1831" y="165"/>
                  </a:lnTo>
                  <a:lnTo>
                    <a:pt x="1777" y="183"/>
                  </a:lnTo>
                  <a:lnTo>
                    <a:pt x="1742" y="194"/>
                  </a:lnTo>
                  <a:lnTo>
                    <a:pt x="1716" y="199"/>
                  </a:lnTo>
                  <a:lnTo>
                    <a:pt x="1696" y="201"/>
                  </a:lnTo>
                  <a:lnTo>
                    <a:pt x="1680" y="199"/>
                  </a:lnTo>
                  <a:lnTo>
                    <a:pt x="1670" y="194"/>
                  </a:lnTo>
                  <a:lnTo>
                    <a:pt x="1663" y="188"/>
                  </a:lnTo>
                  <a:lnTo>
                    <a:pt x="1655" y="181"/>
                  </a:lnTo>
                  <a:lnTo>
                    <a:pt x="1647" y="170"/>
                  </a:lnTo>
                  <a:lnTo>
                    <a:pt x="1637" y="163"/>
                  </a:lnTo>
                  <a:lnTo>
                    <a:pt x="1622" y="155"/>
                  </a:lnTo>
                  <a:lnTo>
                    <a:pt x="1604" y="152"/>
                  </a:lnTo>
                  <a:lnTo>
                    <a:pt x="1578" y="147"/>
                  </a:lnTo>
                  <a:lnTo>
                    <a:pt x="1542" y="147"/>
                  </a:lnTo>
                  <a:lnTo>
                    <a:pt x="1497" y="155"/>
                  </a:lnTo>
                  <a:lnTo>
                    <a:pt x="1440" y="165"/>
                  </a:lnTo>
                  <a:lnTo>
                    <a:pt x="1371" y="183"/>
                  </a:lnTo>
                  <a:lnTo>
                    <a:pt x="1346" y="186"/>
                  </a:lnTo>
                  <a:lnTo>
                    <a:pt x="1323" y="186"/>
                  </a:lnTo>
                  <a:lnTo>
                    <a:pt x="1310" y="178"/>
                  </a:lnTo>
                  <a:lnTo>
                    <a:pt x="1302" y="165"/>
                  </a:lnTo>
                  <a:lnTo>
                    <a:pt x="1300" y="152"/>
                  </a:lnTo>
                  <a:lnTo>
                    <a:pt x="1308" y="134"/>
                  </a:lnTo>
                  <a:lnTo>
                    <a:pt x="1320" y="114"/>
                  </a:lnTo>
                  <a:lnTo>
                    <a:pt x="1341" y="93"/>
                  </a:lnTo>
                  <a:lnTo>
                    <a:pt x="1305" y="111"/>
                  </a:lnTo>
                  <a:lnTo>
                    <a:pt x="1279" y="119"/>
                  </a:lnTo>
                  <a:lnTo>
                    <a:pt x="1262" y="124"/>
                  </a:lnTo>
                  <a:lnTo>
                    <a:pt x="1251" y="116"/>
                  </a:lnTo>
                  <a:lnTo>
                    <a:pt x="1244" y="111"/>
                  </a:lnTo>
                  <a:lnTo>
                    <a:pt x="1236" y="106"/>
                  </a:lnTo>
                  <a:lnTo>
                    <a:pt x="1223" y="106"/>
                  </a:lnTo>
                  <a:lnTo>
                    <a:pt x="1208" y="111"/>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6085" name="Freeform 5"/>
            <p:cNvSpPr>
              <a:spLocks/>
            </p:cNvSpPr>
            <p:nvPr/>
          </p:nvSpPr>
          <p:spPr bwMode="auto">
            <a:xfrm>
              <a:off x="1536" y="1632"/>
              <a:ext cx="1140" cy="286"/>
            </a:xfrm>
            <a:custGeom>
              <a:avLst/>
              <a:gdLst>
                <a:gd name="T0" fmla="*/ 1175 w 2850"/>
                <a:gd name="T1" fmla="*/ 129 h 490"/>
                <a:gd name="T2" fmla="*/ 1073 w 2850"/>
                <a:gd name="T3" fmla="*/ 142 h 490"/>
                <a:gd name="T4" fmla="*/ 958 w 2850"/>
                <a:gd name="T5" fmla="*/ 132 h 490"/>
                <a:gd name="T6" fmla="*/ 827 w 2850"/>
                <a:gd name="T7" fmla="*/ 152 h 490"/>
                <a:gd name="T8" fmla="*/ 743 w 2850"/>
                <a:gd name="T9" fmla="*/ 158 h 490"/>
                <a:gd name="T10" fmla="*/ 669 w 2850"/>
                <a:gd name="T11" fmla="*/ 152 h 490"/>
                <a:gd name="T12" fmla="*/ 623 w 2850"/>
                <a:gd name="T13" fmla="*/ 134 h 490"/>
                <a:gd name="T14" fmla="*/ 590 w 2850"/>
                <a:gd name="T15" fmla="*/ 124 h 490"/>
                <a:gd name="T16" fmla="*/ 567 w 2850"/>
                <a:gd name="T17" fmla="*/ 129 h 490"/>
                <a:gd name="T18" fmla="*/ 490 w 2850"/>
                <a:gd name="T19" fmla="*/ 170 h 490"/>
                <a:gd name="T20" fmla="*/ 368 w 2850"/>
                <a:gd name="T21" fmla="*/ 240 h 490"/>
                <a:gd name="T22" fmla="*/ 235 w 2850"/>
                <a:gd name="T23" fmla="*/ 219 h 490"/>
                <a:gd name="T24" fmla="*/ 171 w 2850"/>
                <a:gd name="T25" fmla="*/ 101 h 490"/>
                <a:gd name="T26" fmla="*/ 238 w 2850"/>
                <a:gd name="T27" fmla="*/ 24 h 490"/>
                <a:gd name="T28" fmla="*/ 161 w 2850"/>
                <a:gd name="T29" fmla="*/ 54 h 490"/>
                <a:gd name="T30" fmla="*/ 138 w 2850"/>
                <a:gd name="T31" fmla="*/ 145 h 490"/>
                <a:gd name="T32" fmla="*/ 153 w 2850"/>
                <a:gd name="T33" fmla="*/ 245 h 490"/>
                <a:gd name="T34" fmla="*/ 66 w 2850"/>
                <a:gd name="T35" fmla="*/ 245 h 490"/>
                <a:gd name="T36" fmla="*/ 5 w 2850"/>
                <a:gd name="T37" fmla="*/ 243 h 490"/>
                <a:gd name="T38" fmla="*/ 2850 w 2850"/>
                <a:gd name="T39" fmla="*/ 490 h 490"/>
                <a:gd name="T40" fmla="*/ 2753 w 2850"/>
                <a:gd name="T41" fmla="*/ 237 h 490"/>
                <a:gd name="T42" fmla="*/ 2630 w 2850"/>
                <a:gd name="T43" fmla="*/ 240 h 490"/>
                <a:gd name="T44" fmla="*/ 2569 w 2850"/>
                <a:gd name="T45" fmla="*/ 261 h 490"/>
                <a:gd name="T46" fmla="*/ 2610 w 2850"/>
                <a:gd name="T47" fmla="*/ 31 h 490"/>
                <a:gd name="T48" fmla="*/ 2567 w 2850"/>
                <a:gd name="T49" fmla="*/ 11 h 490"/>
                <a:gd name="T50" fmla="*/ 2526 w 2850"/>
                <a:gd name="T51" fmla="*/ 103 h 490"/>
                <a:gd name="T52" fmla="*/ 2441 w 2850"/>
                <a:gd name="T53" fmla="*/ 248 h 490"/>
                <a:gd name="T54" fmla="*/ 2462 w 2850"/>
                <a:gd name="T55" fmla="*/ 173 h 490"/>
                <a:gd name="T56" fmla="*/ 2449 w 2850"/>
                <a:gd name="T57" fmla="*/ 88 h 490"/>
                <a:gd name="T58" fmla="*/ 2408 w 2850"/>
                <a:gd name="T59" fmla="*/ 91 h 490"/>
                <a:gd name="T60" fmla="*/ 2319 w 2850"/>
                <a:gd name="T61" fmla="*/ 186 h 490"/>
                <a:gd name="T62" fmla="*/ 2217 w 2850"/>
                <a:gd name="T63" fmla="*/ 250 h 490"/>
                <a:gd name="T64" fmla="*/ 2153 w 2850"/>
                <a:gd name="T65" fmla="*/ 253 h 490"/>
                <a:gd name="T66" fmla="*/ 2089 w 2850"/>
                <a:gd name="T67" fmla="*/ 225 h 490"/>
                <a:gd name="T68" fmla="*/ 2040 w 2850"/>
                <a:gd name="T69" fmla="*/ 183 h 490"/>
                <a:gd name="T70" fmla="*/ 1977 w 2850"/>
                <a:gd name="T71" fmla="*/ 155 h 490"/>
                <a:gd name="T72" fmla="*/ 1877 w 2850"/>
                <a:gd name="T73" fmla="*/ 155 h 490"/>
                <a:gd name="T74" fmla="*/ 1742 w 2850"/>
                <a:gd name="T75" fmla="*/ 194 h 490"/>
                <a:gd name="T76" fmla="*/ 1680 w 2850"/>
                <a:gd name="T77" fmla="*/ 199 h 490"/>
                <a:gd name="T78" fmla="*/ 1655 w 2850"/>
                <a:gd name="T79" fmla="*/ 181 h 490"/>
                <a:gd name="T80" fmla="*/ 1622 w 2850"/>
                <a:gd name="T81" fmla="*/ 155 h 490"/>
                <a:gd name="T82" fmla="*/ 1542 w 2850"/>
                <a:gd name="T83" fmla="*/ 147 h 490"/>
                <a:gd name="T84" fmla="*/ 1371 w 2850"/>
                <a:gd name="T85" fmla="*/ 183 h 490"/>
                <a:gd name="T86" fmla="*/ 1310 w 2850"/>
                <a:gd name="T87" fmla="*/ 178 h 490"/>
                <a:gd name="T88" fmla="*/ 1308 w 2850"/>
                <a:gd name="T89" fmla="*/ 134 h 490"/>
                <a:gd name="T90" fmla="*/ 1305 w 2850"/>
                <a:gd name="T91" fmla="*/ 111 h 490"/>
                <a:gd name="T92" fmla="*/ 1251 w 2850"/>
                <a:gd name="T93" fmla="*/ 116 h 490"/>
                <a:gd name="T94" fmla="*/ 1223 w 2850"/>
                <a:gd name="T95"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0" h="490">
                  <a:moveTo>
                    <a:pt x="1208" y="111"/>
                  </a:moveTo>
                  <a:lnTo>
                    <a:pt x="1198" y="119"/>
                  </a:lnTo>
                  <a:lnTo>
                    <a:pt x="1175" y="129"/>
                  </a:lnTo>
                  <a:lnTo>
                    <a:pt x="1147" y="137"/>
                  </a:lnTo>
                  <a:lnTo>
                    <a:pt x="1111" y="140"/>
                  </a:lnTo>
                  <a:lnTo>
                    <a:pt x="1073" y="142"/>
                  </a:lnTo>
                  <a:lnTo>
                    <a:pt x="1034" y="142"/>
                  </a:lnTo>
                  <a:lnTo>
                    <a:pt x="993" y="137"/>
                  </a:lnTo>
                  <a:lnTo>
                    <a:pt x="958" y="132"/>
                  </a:lnTo>
                  <a:lnTo>
                    <a:pt x="868" y="137"/>
                  </a:lnTo>
                  <a:lnTo>
                    <a:pt x="850" y="145"/>
                  </a:lnTo>
                  <a:lnTo>
                    <a:pt x="827" y="152"/>
                  </a:lnTo>
                  <a:lnTo>
                    <a:pt x="799" y="158"/>
                  </a:lnTo>
                  <a:lnTo>
                    <a:pt x="774" y="158"/>
                  </a:lnTo>
                  <a:lnTo>
                    <a:pt x="743" y="158"/>
                  </a:lnTo>
                  <a:lnTo>
                    <a:pt x="718" y="158"/>
                  </a:lnTo>
                  <a:lnTo>
                    <a:pt x="692" y="155"/>
                  </a:lnTo>
                  <a:lnTo>
                    <a:pt x="669" y="152"/>
                  </a:lnTo>
                  <a:lnTo>
                    <a:pt x="654" y="145"/>
                  </a:lnTo>
                  <a:lnTo>
                    <a:pt x="638" y="140"/>
                  </a:lnTo>
                  <a:lnTo>
                    <a:pt x="623" y="134"/>
                  </a:lnTo>
                  <a:lnTo>
                    <a:pt x="613" y="129"/>
                  </a:lnTo>
                  <a:lnTo>
                    <a:pt x="600" y="124"/>
                  </a:lnTo>
                  <a:lnTo>
                    <a:pt x="590" y="124"/>
                  </a:lnTo>
                  <a:lnTo>
                    <a:pt x="582" y="129"/>
                  </a:lnTo>
                  <a:lnTo>
                    <a:pt x="577" y="140"/>
                  </a:lnTo>
                  <a:lnTo>
                    <a:pt x="567" y="129"/>
                  </a:lnTo>
                  <a:lnTo>
                    <a:pt x="547" y="134"/>
                  </a:lnTo>
                  <a:lnTo>
                    <a:pt x="521" y="147"/>
                  </a:lnTo>
                  <a:lnTo>
                    <a:pt x="490" y="170"/>
                  </a:lnTo>
                  <a:lnTo>
                    <a:pt x="455" y="196"/>
                  </a:lnTo>
                  <a:lnTo>
                    <a:pt x="414" y="219"/>
                  </a:lnTo>
                  <a:lnTo>
                    <a:pt x="368" y="240"/>
                  </a:lnTo>
                  <a:lnTo>
                    <a:pt x="322" y="250"/>
                  </a:lnTo>
                  <a:lnTo>
                    <a:pt x="276" y="245"/>
                  </a:lnTo>
                  <a:lnTo>
                    <a:pt x="235" y="219"/>
                  </a:lnTo>
                  <a:lnTo>
                    <a:pt x="202" y="186"/>
                  </a:lnTo>
                  <a:lnTo>
                    <a:pt x="181" y="142"/>
                  </a:lnTo>
                  <a:lnTo>
                    <a:pt x="171" y="101"/>
                  </a:lnTo>
                  <a:lnTo>
                    <a:pt x="176" y="62"/>
                  </a:lnTo>
                  <a:lnTo>
                    <a:pt x="199" y="34"/>
                  </a:lnTo>
                  <a:lnTo>
                    <a:pt x="238" y="24"/>
                  </a:lnTo>
                  <a:lnTo>
                    <a:pt x="209" y="26"/>
                  </a:lnTo>
                  <a:lnTo>
                    <a:pt x="184" y="36"/>
                  </a:lnTo>
                  <a:lnTo>
                    <a:pt x="161" y="54"/>
                  </a:lnTo>
                  <a:lnTo>
                    <a:pt x="146" y="78"/>
                  </a:lnTo>
                  <a:lnTo>
                    <a:pt x="135" y="109"/>
                  </a:lnTo>
                  <a:lnTo>
                    <a:pt x="138" y="145"/>
                  </a:lnTo>
                  <a:lnTo>
                    <a:pt x="151" y="191"/>
                  </a:lnTo>
                  <a:lnTo>
                    <a:pt x="179" y="243"/>
                  </a:lnTo>
                  <a:lnTo>
                    <a:pt x="153" y="245"/>
                  </a:lnTo>
                  <a:lnTo>
                    <a:pt x="125" y="245"/>
                  </a:lnTo>
                  <a:lnTo>
                    <a:pt x="94" y="245"/>
                  </a:lnTo>
                  <a:lnTo>
                    <a:pt x="66" y="245"/>
                  </a:lnTo>
                  <a:lnTo>
                    <a:pt x="41" y="245"/>
                  </a:lnTo>
                  <a:lnTo>
                    <a:pt x="20" y="243"/>
                  </a:lnTo>
                  <a:lnTo>
                    <a:pt x="5" y="243"/>
                  </a:lnTo>
                  <a:lnTo>
                    <a:pt x="0" y="243"/>
                  </a:lnTo>
                  <a:lnTo>
                    <a:pt x="0" y="490"/>
                  </a:lnTo>
                  <a:lnTo>
                    <a:pt x="2850" y="490"/>
                  </a:lnTo>
                  <a:lnTo>
                    <a:pt x="2850" y="243"/>
                  </a:lnTo>
                  <a:lnTo>
                    <a:pt x="2801" y="240"/>
                  </a:lnTo>
                  <a:lnTo>
                    <a:pt x="2753" y="237"/>
                  </a:lnTo>
                  <a:lnTo>
                    <a:pt x="2710" y="237"/>
                  </a:lnTo>
                  <a:lnTo>
                    <a:pt x="2666" y="237"/>
                  </a:lnTo>
                  <a:lnTo>
                    <a:pt x="2630" y="240"/>
                  </a:lnTo>
                  <a:lnTo>
                    <a:pt x="2600" y="243"/>
                  </a:lnTo>
                  <a:lnTo>
                    <a:pt x="2579" y="250"/>
                  </a:lnTo>
                  <a:lnTo>
                    <a:pt x="2569" y="261"/>
                  </a:lnTo>
                  <a:lnTo>
                    <a:pt x="2592" y="188"/>
                  </a:lnTo>
                  <a:lnTo>
                    <a:pt x="2600" y="103"/>
                  </a:lnTo>
                  <a:lnTo>
                    <a:pt x="2610" y="31"/>
                  </a:lnTo>
                  <a:lnTo>
                    <a:pt x="2635" y="0"/>
                  </a:lnTo>
                  <a:lnTo>
                    <a:pt x="2595" y="0"/>
                  </a:lnTo>
                  <a:lnTo>
                    <a:pt x="2567" y="11"/>
                  </a:lnTo>
                  <a:lnTo>
                    <a:pt x="2551" y="34"/>
                  </a:lnTo>
                  <a:lnTo>
                    <a:pt x="2538" y="62"/>
                  </a:lnTo>
                  <a:lnTo>
                    <a:pt x="2526" y="103"/>
                  </a:lnTo>
                  <a:lnTo>
                    <a:pt x="2508" y="147"/>
                  </a:lnTo>
                  <a:lnTo>
                    <a:pt x="2482" y="196"/>
                  </a:lnTo>
                  <a:lnTo>
                    <a:pt x="2441" y="248"/>
                  </a:lnTo>
                  <a:lnTo>
                    <a:pt x="2449" y="227"/>
                  </a:lnTo>
                  <a:lnTo>
                    <a:pt x="2457" y="201"/>
                  </a:lnTo>
                  <a:lnTo>
                    <a:pt x="2462" y="173"/>
                  </a:lnTo>
                  <a:lnTo>
                    <a:pt x="2462" y="142"/>
                  </a:lnTo>
                  <a:lnTo>
                    <a:pt x="2459" y="114"/>
                  </a:lnTo>
                  <a:lnTo>
                    <a:pt x="2449" y="88"/>
                  </a:lnTo>
                  <a:lnTo>
                    <a:pt x="2431" y="73"/>
                  </a:lnTo>
                  <a:lnTo>
                    <a:pt x="2403" y="62"/>
                  </a:lnTo>
                  <a:lnTo>
                    <a:pt x="2408" y="91"/>
                  </a:lnTo>
                  <a:lnTo>
                    <a:pt x="2393" y="119"/>
                  </a:lnTo>
                  <a:lnTo>
                    <a:pt x="2360" y="155"/>
                  </a:lnTo>
                  <a:lnTo>
                    <a:pt x="2319" y="186"/>
                  </a:lnTo>
                  <a:lnTo>
                    <a:pt x="2275" y="214"/>
                  </a:lnTo>
                  <a:lnTo>
                    <a:pt x="2240" y="237"/>
                  </a:lnTo>
                  <a:lnTo>
                    <a:pt x="2217" y="250"/>
                  </a:lnTo>
                  <a:lnTo>
                    <a:pt x="2217" y="253"/>
                  </a:lnTo>
                  <a:lnTo>
                    <a:pt x="2181" y="255"/>
                  </a:lnTo>
                  <a:lnTo>
                    <a:pt x="2153" y="253"/>
                  </a:lnTo>
                  <a:lnTo>
                    <a:pt x="2127" y="245"/>
                  </a:lnTo>
                  <a:lnTo>
                    <a:pt x="2107" y="237"/>
                  </a:lnTo>
                  <a:lnTo>
                    <a:pt x="2089" y="225"/>
                  </a:lnTo>
                  <a:lnTo>
                    <a:pt x="2071" y="212"/>
                  </a:lnTo>
                  <a:lnTo>
                    <a:pt x="2056" y="196"/>
                  </a:lnTo>
                  <a:lnTo>
                    <a:pt x="2040" y="183"/>
                  </a:lnTo>
                  <a:lnTo>
                    <a:pt x="2023" y="170"/>
                  </a:lnTo>
                  <a:lnTo>
                    <a:pt x="2002" y="160"/>
                  </a:lnTo>
                  <a:lnTo>
                    <a:pt x="1977" y="155"/>
                  </a:lnTo>
                  <a:lnTo>
                    <a:pt x="1951" y="147"/>
                  </a:lnTo>
                  <a:lnTo>
                    <a:pt x="1918" y="147"/>
                  </a:lnTo>
                  <a:lnTo>
                    <a:pt x="1877" y="155"/>
                  </a:lnTo>
                  <a:lnTo>
                    <a:pt x="1831" y="165"/>
                  </a:lnTo>
                  <a:lnTo>
                    <a:pt x="1777" y="183"/>
                  </a:lnTo>
                  <a:lnTo>
                    <a:pt x="1742" y="194"/>
                  </a:lnTo>
                  <a:lnTo>
                    <a:pt x="1716" y="199"/>
                  </a:lnTo>
                  <a:lnTo>
                    <a:pt x="1696" y="201"/>
                  </a:lnTo>
                  <a:lnTo>
                    <a:pt x="1680" y="199"/>
                  </a:lnTo>
                  <a:lnTo>
                    <a:pt x="1670" y="194"/>
                  </a:lnTo>
                  <a:lnTo>
                    <a:pt x="1663" y="188"/>
                  </a:lnTo>
                  <a:lnTo>
                    <a:pt x="1655" y="181"/>
                  </a:lnTo>
                  <a:lnTo>
                    <a:pt x="1647" y="170"/>
                  </a:lnTo>
                  <a:lnTo>
                    <a:pt x="1637" y="163"/>
                  </a:lnTo>
                  <a:lnTo>
                    <a:pt x="1622" y="155"/>
                  </a:lnTo>
                  <a:lnTo>
                    <a:pt x="1604" y="152"/>
                  </a:lnTo>
                  <a:lnTo>
                    <a:pt x="1578" y="147"/>
                  </a:lnTo>
                  <a:lnTo>
                    <a:pt x="1542" y="147"/>
                  </a:lnTo>
                  <a:lnTo>
                    <a:pt x="1497" y="155"/>
                  </a:lnTo>
                  <a:lnTo>
                    <a:pt x="1440" y="165"/>
                  </a:lnTo>
                  <a:lnTo>
                    <a:pt x="1371" y="183"/>
                  </a:lnTo>
                  <a:lnTo>
                    <a:pt x="1346" y="186"/>
                  </a:lnTo>
                  <a:lnTo>
                    <a:pt x="1323" y="186"/>
                  </a:lnTo>
                  <a:lnTo>
                    <a:pt x="1310" y="178"/>
                  </a:lnTo>
                  <a:lnTo>
                    <a:pt x="1302" y="165"/>
                  </a:lnTo>
                  <a:lnTo>
                    <a:pt x="1300" y="152"/>
                  </a:lnTo>
                  <a:lnTo>
                    <a:pt x="1308" y="134"/>
                  </a:lnTo>
                  <a:lnTo>
                    <a:pt x="1320" y="114"/>
                  </a:lnTo>
                  <a:lnTo>
                    <a:pt x="1341" y="93"/>
                  </a:lnTo>
                  <a:lnTo>
                    <a:pt x="1305" y="111"/>
                  </a:lnTo>
                  <a:lnTo>
                    <a:pt x="1279" y="119"/>
                  </a:lnTo>
                  <a:lnTo>
                    <a:pt x="1262" y="124"/>
                  </a:lnTo>
                  <a:lnTo>
                    <a:pt x="1251" y="116"/>
                  </a:lnTo>
                  <a:lnTo>
                    <a:pt x="1244" y="111"/>
                  </a:lnTo>
                  <a:lnTo>
                    <a:pt x="1236" y="106"/>
                  </a:lnTo>
                  <a:lnTo>
                    <a:pt x="1223" y="106"/>
                  </a:lnTo>
                  <a:lnTo>
                    <a:pt x="1208" y="111"/>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6086" name="Freeform 6"/>
            <p:cNvSpPr>
              <a:spLocks/>
            </p:cNvSpPr>
            <p:nvPr/>
          </p:nvSpPr>
          <p:spPr bwMode="auto">
            <a:xfrm>
              <a:off x="2400" y="1632"/>
              <a:ext cx="1140" cy="286"/>
            </a:xfrm>
            <a:custGeom>
              <a:avLst/>
              <a:gdLst>
                <a:gd name="T0" fmla="*/ 1175 w 2850"/>
                <a:gd name="T1" fmla="*/ 129 h 490"/>
                <a:gd name="T2" fmla="*/ 1073 w 2850"/>
                <a:gd name="T3" fmla="*/ 142 h 490"/>
                <a:gd name="T4" fmla="*/ 958 w 2850"/>
                <a:gd name="T5" fmla="*/ 132 h 490"/>
                <a:gd name="T6" fmla="*/ 827 w 2850"/>
                <a:gd name="T7" fmla="*/ 152 h 490"/>
                <a:gd name="T8" fmla="*/ 743 w 2850"/>
                <a:gd name="T9" fmla="*/ 158 h 490"/>
                <a:gd name="T10" fmla="*/ 669 w 2850"/>
                <a:gd name="T11" fmla="*/ 152 h 490"/>
                <a:gd name="T12" fmla="*/ 623 w 2850"/>
                <a:gd name="T13" fmla="*/ 134 h 490"/>
                <a:gd name="T14" fmla="*/ 590 w 2850"/>
                <a:gd name="T15" fmla="*/ 124 h 490"/>
                <a:gd name="T16" fmla="*/ 567 w 2850"/>
                <a:gd name="T17" fmla="*/ 129 h 490"/>
                <a:gd name="T18" fmla="*/ 490 w 2850"/>
                <a:gd name="T19" fmla="*/ 170 h 490"/>
                <a:gd name="T20" fmla="*/ 368 w 2850"/>
                <a:gd name="T21" fmla="*/ 240 h 490"/>
                <a:gd name="T22" fmla="*/ 235 w 2850"/>
                <a:gd name="T23" fmla="*/ 219 h 490"/>
                <a:gd name="T24" fmla="*/ 171 w 2850"/>
                <a:gd name="T25" fmla="*/ 101 h 490"/>
                <a:gd name="T26" fmla="*/ 238 w 2850"/>
                <a:gd name="T27" fmla="*/ 24 h 490"/>
                <a:gd name="T28" fmla="*/ 161 w 2850"/>
                <a:gd name="T29" fmla="*/ 54 h 490"/>
                <a:gd name="T30" fmla="*/ 138 w 2850"/>
                <a:gd name="T31" fmla="*/ 145 h 490"/>
                <a:gd name="T32" fmla="*/ 153 w 2850"/>
                <a:gd name="T33" fmla="*/ 245 h 490"/>
                <a:gd name="T34" fmla="*/ 66 w 2850"/>
                <a:gd name="T35" fmla="*/ 245 h 490"/>
                <a:gd name="T36" fmla="*/ 5 w 2850"/>
                <a:gd name="T37" fmla="*/ 243 h 490"/>
                <a:gd name="T38" fmla="*/ 2850 w 2850"/>
                <a:gd name="T39" fmla="*/ 490 h 490"/>
                <a:gd name="T40" fmla="*/ 2753 w 2850"/>
                <a:gd name="T41" fmla="*/ 237 h 490"/>
                <a:gd name="T42" fmla="*/ 2630 w 2850"/>
                <a:gd name="T43" fmla="*/ 240 h 490"/>
                <a:gd name="T44" fmla="*/ 2569 w 2850"/>
                <a:gd name="T45" fmla="*/ 261 h 490"/>
                <a:gd name="T46" fmla="*/ 2610 w 2850"/>
                <a:gd name="T47" fmla="*/ 31 h 490"/>
                <a:gd name="T48" fmla="*/ 2567 w 2850"/>
                <a:gd name="T49" fmla="*/ 11 h 490"/>
                <a:gd name="T50" fmla="*/ 2526 w 2850"/>
                <a:gd name="T51" fmla="*/ 103 h 490"/>
                <a:gd name="T52" fmla="*/ 2441 w 2850"/>
                <a:gd name="T53" fmla="*/ 248 h 490"/>
                <a:gd name="T54" fmla="*/ 2462 w 2850"/>
                <a:gd name="T55" fmla="*/ 173 h 490"/>
                <a:gd name="T56" fmla="*/ 2449 w 2850"/>
                <a:gd name="T57" fmla="*/ 88 h 490"/>
                <a:gd name="T58" fmla="*/ 2408 w 2850"/>
                <a:gd name="T59" fmla="*/ 91 h 490"/>
                <a:gd name="T60" fmla="*/ 2319 w 2850"/>
                <a:gd name="T61" fmla="*/ 186 h 490"/>
                <a:gd name="T62" fmla="*/ 2217 w 2850"/>
                <a:gd name="T63" fmla="*/ 250 h 490"/>
                <a:gd name="T64" fmla="*/ 2153 w 2850"/>
                <a:gd name="T65" fmla="*/ 253 h 490"/>
                <a:gd name="T66" fmla="*/ 2089 w 2850"/>
                <a:gd name="T67" fmla="*/ 225 h 490"/>
                <a:gd name="T68" fmla="*/ 2040 w 2850"/>
                <a:gd name="T69" fmla="*/ 183 h 490"/>
                <a:gd name="T70" fmla="*/ 1977 w 2850"/>
                <a:gd name="T71" fmla="*/ 155 h 490"/>
                <a:gd name="T72" fmla="*/ 1877 w 2850"/>
                <a:gd name="T73" fmla="*/ 155 h 490"/>
                <a:gd name="T74" fmla="*/ 1742 w 2850"/>
                <a:gd name="T75" fmla="*/ 194 h 490"/>
                <a:gd name="T76" fmla="*/ 1680 w 2850"/>
                <a:gd name="T77" fmla="*/ 199 h 490"/>
                <a:gd name="T78" fmla="*/ 1655 w 2850"/>
                <a:gd name="T79" fmla="*/ 181 h 490"/>
                <a:gd name="T80" fmla="*/ 1622 w 2850"/>
                <a:gd name="T81" fmla="*/ 155 h 490"/>
                <a:gd name="T82" fmla="*/ 1542 w 2850"/>
                <a:gd name="T83" fmla="*/ 147 h 490"/>
                <a:gd name="T84" fmla="*/ 1371 w 2850"/>
                <a:gd name="T85" fmla="*/ 183 h 490"/>
                <a:gd name="T86" fmla="*/ 1310 w 2850"/>
                <a:gd name="T87" fmla="*/ 178 h 490"/>
                <a:gd name="T88" fmla="*/ 1308 w 2850"/>
                <a:gd name="T89" fmla="*/ 134 h 490"/>
                <a:gd name="T90" fmla="*/ 1305 w 2850"/>
                <a:gd name="T91" fmla="*/ 111 h 490"/>
                <a:gd name="T92" fmla="*/ 1251 w 2850"/>
                <a:gd name="T93" fmla="*/ 116 h 490"/>
                <a:gd name="T94" fmla="*/ 1223 w 2850"/>
                <a:gd name="T95"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0" h="490">
                  <a:moveTo>
                    <a:pt x="1208" y="111"/>
                  </a:moveTo>
                  <a:lnTo>
                    <a:pt x="1198" y="119"/>
                  </a:lnTo>
                  <a:lnTo>
                    <a:pt x="1175" y="129"/>
                  </a:lnTo>
                  <a:lnTo>
                    <a:pt x="1147" y="137"/>
                  </a:lnTo>
                  <a:lnTo>
                    <a:pt x="1111" y="140"/>
                  </a:lnTo>
                  <a:lnTo>
                    <a:pt x="1073" y="142"/>
                  </a:lnTo>
                  <a:lnTo>
                    <a:pt x="1034" y="142"/>
                  </a:lnTo>
                  <a:lnTo>
                    <a:pt x="993" y="137"/>
                  </a:lnTo>
                  <a:lnTo>
                    <a:pt x="958" y="132"/>
                  </a:lnTo>
                  <a:lnTo>
                    <a:pt x="868" y="137"/>
                  </a:lnTo>
                  <a:lnTo>
                    <a:pt x="850" y="145"/>
                  </a:lnTo>
                  <a:lnTo>
                    <a:pt x="827" y="152"/>
                  </a:lnTo>
                  <a:lnTo>
                    <a:pt x="799" y="158"/>
                  </a:lnTo>
                  <a:lnTo>
                    <a:pt x="774" y="158"/>
                  </a:lnTo>
                  <a:lnTo>
                    <a:pt x="743" y="158"/>
                  </a:lnTo>
                  <a:lnTo>
                    <a:pt x="718" y="158"/>
                  </a:lnTo>
                  <a:lnTo>
                    <a:pt x="692" y="155"/>
                  </a:lnTo>
                  <a:lnTo>
                    <a:pt x="669" y="152"/>
                  </a:lnTo>
                  <a:lnTo>
                    <a:pt x="654" y="145"/>
                  </a:lnTo>
                  <a:lnTo>
                    <a:pt x="638" y="140"/>
                  </a:lnTo>
                  <a:lnTo>
                    <a:pt x="623" y="134"/>
                  </a:lnTo>
                  <a:lnTo>
                    <a:pt x="613" y="129"/>
                  </a:lnTo>
                  <a:lnTo>
                    <a:pt x="600" y="124"/>
                  </a:lnTo>
                  <a:lnTo>
                    <a:pt x="590" y="124"/>
                  </a:lnTo>
                  <a:lnTo>
                    <a:pt x="582" y="129"/>
                  </a:lnTo>
                  <a:lnTo>
                    <a:pt x="577" y="140"/>
                  </a:lnTo>
                  <a:lnTo>
                    <a:pt x="567" y="129"/>
                  </a:lnTo>
                  <a:lnTo>
                    <a:pt x="547" y="134"/>
                  </a:lnTo>
                  <a:lnTo>
                    <a:pt x="521" y="147"/>
                  </a:lnTo>
                  <a:lnTo>
                    <a:pt x="490" y="170"/>
                  </a:lnTo>
                  <a:lnTo>
                    <a:pt x="455" y="196"/>
                  </a:lnTo>
                  <a:lnTo>
                    <a:pt x="414" y="219"/>
                  </a:lnTo>
                  <a:lnTo>
                    <a:pt x="368" y="240"/>
                  </a:lnTo>
                  <a:lnTo>
                    <a:pt x="322" y="250"/>
                  </a:lnTo>
                  <a:lnTo>
                    <a:pt x="276" y="245"/>
                  </a:lnTo>
                  <a:lnTo>
                    <a:pt x="235" y="219"/>
                  </a:lnTo>
                  <a:lnTo>
                    <a:pt x="202" y="186"/>
                  </a:lnTo>
                  <a:lnTo>
                    <a:pt x="181" y="142"/>
                  </a:lnTo>
                  <a:lnTo>
                    <a:pt x="171" y="101"/>
                  </a:lnTo>
                  <a:lnTo>
                    <a:pt x="176" y="62"/>
                  </a:lnTo>
                  <a:lnTo>
                    <a:pt x="199" y="34"/>
                  </a:lnTo>
                  <a:lnTo>
                    <a:pt x="238" y="24"/>
                  </a:lnTo>
                  <a:lnTo>
                    <a:pt x="209" y="26"/>
                  </a:lnTo>
                  <a:lnTo>
                    <a:pt x="184" y="36"/>
                  </a:lnTo>
                  <a:lnTo>
                    <a:pt x="161" y="54"/>
                  </a:lnTo>
                  <a:lnTo>
                    <a:pt x="146" y="78"/>
                  </a:lnTo>
                  <a:lnTo>
                    <a:pt x="135" y="109"/>
                  </a:lnTo>
                  <a:lnTo>
                    <a:pt x="138" y="145"/>
                  </a:lnTo>
                  <a:lnTo>
                    <a:pt x="151" y="191"/>
                  </a:lnTo>
                  <a:lnTo>
                    <a:pt x="179" y="243"/>
                  </a:lnTo>
                  <a:lnTo>
                    <a:pt x="153" y="245"/>
                  </a:lnTo>
                  <a:lnTo>
                    <a:pt x="125" y="245"/>
                  </a:lnTo>
                  <a:lnTo>
                    <a:pt x="94" y="245"/>
                  </a:lnTo>
                  <a:lnTo>
                    <a:pt x="66" y="245"/>
                  </a:lnTo>
                  <a:lnTo>
                    <a:pt x="41" y="245"/>
                  </a:lnTo>
                  <a:lnTo>
                    <a:pt x="20" y="243"/>
                  </a:lnTo>
                  <a:lnTo>
                    <a:pt x="5" y="243"/>
                  </a:lnTo>
                  <a:lnTo>
                    <a:pt x="0" y="243"/>
                  </a:lnTo>
                  <a:lnTo>
                    <a:pt x="0" y="490"/>
                  </a:lnTo>
                  <a:lnTo>
                    <a:pt x="2850" y="490"/>
                  </a:lnTo>
                  <a:lnTo>
                    <a:pt x="2850" y="243"/>
                  </a:lnTo>
                  <a:lnTo>
                    <a:pt x="2801" y="240"/>
                  </a:lnTo>
                  <a:lnTo>
                    <a:pt x="2753" y="237"/>
                  </a:lnTo>
                  <a:lnTo>
                    <a:pt x="2710" y="237"/>
                  </a:lnTo>
                  <a:lnTo>
                    <a:pt x="2666" y="237"/>
                  </a:lnTo>
                  <a:lnTo>
                    <a:pt x="2630" y="240"/>
                  </a:lnTo>
                  <a:lnTo>
                    <a:pt x="2600" y="243"/>
                  </a:lnTo>
                  <a:lnTo>
                    <a:pt x="2579" y="250"/>
                  </a:lnTo>
                  <a:lnTo>
                    <a:pt x="2569" y="261"/>
                  </a:lnTo>
                  <a:lnTo>
                    <a:pt x="2592" y="188"/>
                  </a:lnTo>
                  <a:lnTo>
                    <a:pt x="2600" y="103"/>
                  </a:lnTo>
                  <a:lnTo>
                    <a:pt x="2610" y="31"/>
                  </a:lnTo>
                  <a:lnTo>
                    <a:pt x="2635" y="0"/>
                  </a:lnTo>
                  <a:lnTo>
                    <a:pt x="2595" y="0"/>
                  </a:lnTo>
                  <a:lnTo>
                    <a:pt x="2567" y="11"/>
                  </a:lnTo>
                  <a:lnTo>
                    <a:pt x="2551" y="34"/>
                  </a:lnTo>
                  <a:lnTo>
                    <a:pt x="2538" y="62"/>
                  </a:lnTo>
                  <a:lnTo>
                    <a:pt x="2526" y="103"/>
                  </a:lnTo>
                  <a:lnTo>
                    <a:pt x="2508" y="147"/>
                  </a:lnTo>
                  <a:lnTo>
                    <a:pt x="2482" y="196"/>
                  </a:lnTo>
                  <a:lnTo>
                    <a:pt x="2441" y="248"/>
                  </a:lnTo>
                  <a:lnTo>
                    <a:pt x="2449" y="227"/>
                  </a:lnTo>
                  <a:lnTo>
                    <a:pt x="2457" y="201"/>
                  </a:lnTo>
                  <a:lnTo>
                    <a:pt x="2462" y="173"/>
                  </a:lnTo>
                  <a:lnTo>
                    <a:pt x="2462" y="142"/>
                  </a:lnTo>
                  <a:lnTo>
                    <a:pt x="2459" y="114"/>
                  </a:lnTo>
                  <a:lnTo>
                    <a:pt x="2449" y="88"/>
                  </a:lnTo>
                  <a:lnTo>
                    <a:pt x="2431" y="73"/>
                  </a:lnTo>
                  <a:lnTo>
                    <a:pt x="2403" y="62"/>
                  </a:lnTo>
                  <a:lnTo>
                    <a:pt x="2408" y="91"/>
                  </a:lnTo>
                  <a:lnTo>
                    <a:pt x="2393" y="119"/>
                  </a:lnTo>
                  <a:lnTo>
                    <a:pt x="2360" y="155"/>
                  </a:lnTo>
                  <a:lnTo>
                    <a:pt x="2319" y="186"/>
                  </a:lnTo>
                  <a:lnTo>
                    <a:pt x="2275" y="214"/>
                  </a:lnTo>
                  <a:lnTo>
                    <a:pt x="2240" y="237"/>
                  </a:lnTo>
                  <a:lnTo>
                    <a:pt x="2217" y="250"/>
                  </a:lnTo>
                  <a:lnTo>
                    <a:pt x="2217" y="253"/>
                  </a:lnTo>
                  <a:lnTo>
                    <a:pt x="2181" y="255"/>
                  </a:lnTo>
                  <a:lnTo>
                    <a:pt x="2153" y="253"/>
                  </a:lnTo>
                  <a:lnTo>
                    <a:pt x="2127" y="245"/>
                  </a:lnTo>
                  <a:lnTo>
                    <a:pt x="2107" y="237"/>
                  </a:lnTo>
                  <a:lnTo>
                    <a:pt x="2089" y="225"/>
                  </a:lnTo>
                  <a:lnTo>
                    <a:pt x="2071" y="212"/>
                  </a:lnTo>
                  <a:lnTo>
                    <a:pt x="2056" y="196"/>
                  </a:lnTo>
                  <a:lnTo>
                    <a:pt x="2040" y="183"/>
                  </a:lnTo>
                  <a:lnTo>
                    <a:pt x="2023" y="170"/>
                  </a:lnTo>
                  <a:lnTo>
                    <a:pt x="2002" y="160"/>
                  </a:lnTo>
                  <a:lnTo>
                    <a:pt x="1977" y="155"/>
                  </a:lnTo>
                  <a:lnTo>
                    <a:pt x="1951" y="147"/>
                  </a:lnTo>
                  <a:lnTo>
                    <a:pt x="1918" y="147"/>
                  </a:lnTo>
                  <a:lnTo>
                    <a:pt x="1877" y="155"/>
                  </a:lnTo>
                  <a:lnTo>
                    <a:pt x="1831" y="165"/>
                  </a:lnTo>
                  <a:lnTo>
                    <a:pt x="1777" y="183"/>
                  </a:lnTo>
                  <a:lnTo>
                    <a:pt x="1742" y="194"/>
                  </a:lnTo>
                  <a:lnTo>
                    <a:pt x="1716" y="199"/>
                  </a:lnTo>
                  <a:lnTo>
                    <a:pt x="1696" y="201"/>
                  </a:lnTo>
                  <a:lnTo>
                    <a:pt x="1680" y="199"/>
                  </a:lnTo>
                  <a:lnTo>
                    <a:pt x="1670" y="194"/>
                  </a:lnTo>
                  <a:lnTo>
                    <a:pt x="1663" y="188"/>
                  </a:lnTo>
                  <a:lnTo>
                    <a:pt x="1655" y="181"/>
                  </a:lnTo>
                  <a:lnTo>
                    <a:pt x="1647" y="170"/>
                  </a:lnTo>
                  <a:lnTo>
                    <a:pt x="1637" y="163"/>
                  </a:lnTo>
                  <a:lnTo>
                    <a:pt x="1622" y="155"/>
                  </a:lnTo>
                  <a:lnTo>
                    <a:pt x="1604" y="152"/>
                  </a:lnTo>
                  <a:lnTo>
                    <a:pt x="1578" y="147"/>
                  </a:lnTo>
                  <a:lnTo>
                    <a:pt x="1542" y="147"/>
                  </a:lnTo>
                  <a:lnTo>
                    <a:pt x="1497" y="155"/>
                  </a:lnTo>
                  <a:lnTo>
                    <a:pt x="1440" y="165"/>
                  </a:lnTo>
                  <a:lnTo>
                    <a:pt x="1371" y="183"/>
                  </a:lnTo>
                  <a:lnTo>
                    <a:pt x="1346" y="186"/>
                  </a:lnTo>
                  <a:lnTo>
                    <a:pt x="1323" y="186"/>
                  </a:lnTo>
                  <a:lnTo>
                    <a:pt x="1310" y="178"/>
                  </a:lnTo>
                  <a:lnTo>
                    <a:pt x="1302" y="165"/>
                  </a:lnTo>
                  <a:lnTo>
                    <a:pt x="1300" y="152"/>
                  </a:lnTo>
                  <a:lnTo>
                    <a:pt x="1308" y="134"/>
                  </a:lnTo>
                  <a:lnTo>
                    <a:pt x="1320" y="114"/>
                  </a:lnTo>
                  <a:lnTo>
                    <a:pt x="1341" y="93"/>
                  </a:lnTo>
                  <a:lnTo>
                    <a:pt x="1305" y="111"/>
                  </a:lnTo>
                  <a:lnTo>
                    <a:pt x="1279" y="119"/>
                  </a:lnTo>
                  <a:lnTo>
                    <a:pt x="1262" y="124"/>
                  </a:lnTo>
                  <a:lnTo>
                    <a:pt x="1251" y="116"/>
                  </a:lnTo>
                  <a:lnTo>
                    <a:pt x="1244" y="111"/>
                  </a:lnTo>
                  <a:lnTo>
                    <a:pt x="1236" y="106"/>
                  </a:lnTo>
                  <a:lnTo>
                    <a:pt x="1223" y="106"/>
                  </a:lnTo>
                  <a:lnTo>
                    <a:pt x="1208" y="111"/>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6087" name="Freeform 7"/>
            <p:cNvSpPr>
              <a:spLocks/>
            </p:cNvSpPr>
            <p:nvPr/>
          </p:nvSpPr>
          <p:spPr bwMode="auto">
            <a:xfrm>
              <a:off x="3360" y="1632"/>
              <a:ext cx="1140" cy="286"/>
            </a:xfrm>
            <a:custGeom>
              <a:avLst/>
              <a:gdLst>
                <a:gd name="T0" fmla="*/ 1175 w 2850"/>
                <a:gd name="T1" fmla="*/ 129 h 490"/>
                <a:gd name="T2" fmla="*/ 1073 w 2850"/>
                <a:gd name="T3" fmla="*/ 142 h 490"/>
                <a:gd name="T4" fmla="*/ 958 w 2850"/>
                <a:gd name="T5" fmla="*/ 132 h 490"/>
                <a:gd name="T6" fmla="*/ 827 w 2850"/>
                <a:gd name="T7" fmla="*/ 152 h 490"/>
                <a:gd name="T8" fmla="*/ 743 w 2850"/>
                <a:gd name="T9" fmla="*/ 158 h 490"/>
                <a:gd name="T10" fmla="*/ 669 w 2850"/>
                <a:gd name="T11" fmla="*/ 152 h 490"/>
                <a:gd name="T12" fmla="*/ 623 w 2850"/>
                <a:gd name="T13" fmla="*/ 134 h 490"/>
                <a:gd name="T14" fmla="*/ 590 w 2850"/>
                <a:gd name="T15" fmla="*/ 124 h 490"/>
                <a:gd name="T16" fmla="*/ 567 w 2850"/>
                <a:gd name="T17" fmla="*/ 129 h 490"/>
                <a:gd name="T18" fmla="*/ 490 w 2850"/>
                <a:gd name="T19" fmla="*/ 170 h 490"/>
                <a:gd name="T20" fmla="*/ 368 w 2850"/>
                <a:gd name="T21" fmla="*/ 240 h 490"/>
                <a:gd name="T22" fmla="*/ 235 w 2850"/>
                <a:gd name="T23" fmla="*/ 219 h 490"/>
                <a:gd name="T24" fmla="*/ 171 w 2850"/>
                <a:gd name="T25" fmla="*/ 101 h 490"/>
                <a:gd name="T26" fmla="*/ 238 w 2850"/>
                <a:gd name="T27" fmla="*/ 24 h 490"/>
                <a:gd name="T28" fmla="*/ 161 w 2850"/>
                <a:gd name="T29" fmla="*/ 54 h 490"/>
                <a:gd name="T30" fmla="*/ 138 w 2850"/>
                <a:gd name="T31" fmla="*/ 145 h 490"/>
                <a:gd name="T32" fmla="*/ 153 w 2850"/>
                <a:gd name="T33" fmla="*/ 245 h 490"/>
                <a:gd name="T34" fmla="*/ 66 w 2850"/>
                <a:gd name="T35" fmla="*/ 245 h 490"/>
                <a:gd name="T36" fmla="*/ 5 w 2850"/>
                <a:gd name="T37" fmla="*/ 243 h 490"/>
                <a:gd name="T38" fmla="*/ 2850 w 2850"/>
                <a:gd name="T39" fmla="*/ 490 h 490"/>
                <a:gd name="T40" fmla="*/ 2753 w 2850"/>
                <a:gd name="T41" fmla="*/ 237 h 490"/>
                <a:gd name="T42" fmla="*/ 2630 w 2850"/>
                <a:gd name="T43" fmla="*/ 240 h 490"/>
                <a:gd name="T44" fmla="*/ 2569 w 2850"/>
                <a:gd name="T45" fmla="*/ 261 h 490"/>
                <a:gd name="T46" fmla="*/ 2610 w 2850"/>
                <a:gd name="T47" fmla="*/ 31 h 490"/>
                <a:gd name="T48" fmla="*/ 2567 w 2850"/>
                <a:gd name="T49" fmla="*/ 11 h 490"/>
                <a:gd name="T50" fmla="*/ 2526 w 2850"/>
                <a:gd name="T51" fmla="*/ 103 h 490"/>
                <a:gd name="T52" fmla="*/ 2441 w 2850"/>
                <a:gd name="T53" fmla="*/ 248 h 490"/>
                <a:gd name="T54" fmla="*/ 2462 w 2850"/>
                <a:gd name="T55" fmla="*/ 173 h 490"/>
                <a:gd name="T56" fmla="*/ 2449 w 2850"/>
                <a:gd name="T57" fmla="*/ 88 h 490"/>
                <a:gd name="T58" fmla="*/ 2408 w 2850"/>
                <a:gd name="T59" fmla="*/ 91 h 490"/>
                <a:gd name="T60" fmla="*/ 2319 w 2850"/>
                <a:gd name="T61" fmla="*/ 186 h 490"/>
                <a:gd name="T62" fmla="*/ 2217 w 2850"/>
                <a:gd name="T63" fmla="*/ 250 h 490"/>
                <a:gd name="T64" fmla="*/ 2153 w 2850"/>
                <a:gd name="T65" fmla="*/ 253 h 490"/>
                <a:gd name="T66" fmla="*/ 2089 w 2850"/>
                <a:gd name="T67" fmla="*/ 225 h 490"/>
                <a:gd name="T68" fmla="*/ 2040 w 2850"/>
                <a:gd name="T69" fmla="*/ 183 h 490"/>
                <a:gd name="T70" fmla="*/ 1977 w 2850"/>
                <a:gd name="T71" fmla="*/ 155 h 490"/>
                <a:gd name="T72" fmla="*/ 1877 w 2850"/>
                <a:gd name="T73" fmla="*/ 155 h 490"/>
                <a:gd name="T74" fmla="*/ 1742 w 2850"/>
                <a:gd name="T75" fmla="*/ 194 h 490"/>
                <a:gd name="T76" fmla="*/ 1680 w 2850"/>
                <a:gd name="T77" fmla="*/ 199 h 490"/>
                <a:gd name="T78" fmla="*/ 1655 w 2850"/>
                <a:gd name="T79" fmla="*/ 181 h 490"/>
                <a:gd name="T80" fmla="*/ 1622 w 2850"/>
                <a:gd name="T81" fmla="*/ 155 h 490"/>
                <a:gd name="T82" fmla="*/ 1542 w 2850"/>
                <a:gd name="T83" fmla="*/ 147 h 490"/>
                <a:gd name="T84" fmla="*/ 1371 w 2850"/>
                <a:gd name="T85" fmla="*/ 183 h 490"/>
                <a:gd name="T86" fmla="*/ 1310 w 2850"/>
                <a:gd name="T87" fmla="*/ 178 h 490"/>
                <a:gd name="T88" fmla="*/ 1308 w 2850"/>
                <a:gd name="T89" fmla="*/ 134 h 490"/>
                <a:gd name="T90" fmla="*/ 1305 w 2850"/>
                <a:gd name="T91" fmla="*/ 111 h 490"/>
                <a:gd name="T92" fmla="*/ 1251 w 2850"/>
                <a:gd name="T93" fmla="*/ 116 h 490"/>
                <a:gd name="T94" fmla="*/ 1223 w 2850"/>
                <a:gd name="T95" fmla="*/ 10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0" h="490">
                  <a:moveTo>
                    <a:pt x="1208" y="111"/>
                  </a:moveTo>
                  <a:lnTo>
                    <a:pt x="1198" y="119"/>
                  </a:lnTo>
                  <a:lnTo>
                    <a:pt x="1175" y="129"/>
                  </a:lnTo>
                  <a:lnTo>
                    <a:pt x="1147" y="137"/>
                  </a:lnTo>
                  <a:lnTo>
                    <a:pt x="1111" y="140"/>
                  </a:lnTo>
                  <a:lnTo>
                    <a:pt x="1073" y="142"/>
                  </a:lnTo>
                  <a:lnTo>
                    <a:pt x="1034" y="142"/>
                  </a:lnTo>
                  <a:lnTo>
                    <a:pt x="993" y="137"/>
                  </a:lnTo>
                  <a:lnTo>
                    <a:pt x="958" y="132"/>
                  </a:lnTo>
                  <a:lnTo>
                    <a:pt x="868" y="137"/>
                  </a:lnTo>
                  <a:lnTo>
                    <a:pt x="850" y="145"/>
                  </a:lnTo>
                  <a:lnTo>
                    <a:pt x="827" y="152"/>
                  </a:lnTo>
                  <a:lnTo>
                    <a:pt x="799" y="158"/>
                  </a:lnTo>
                  <a:lnTo>
                    <a:pt x="774" y="158"/>
                  </a:lnTo>
                  <a:lnTo>
                    <a:pt x="743" y="158"/>
                  </a:lnTo>
                  <a:lnTo>
                    <a:pt x="718" y="158"/>
                  </a:lnTo>
                  <a:lnTo>
                    <a:pt x="692" y="155"/>
                  </a:lnTo>
                  <a:lnTo>
                    <a:pt x="669" y="152"/>
                  </a:lnTo>
                  <a:lnTo>
                    <a:pt x="654" y="145"/>
                  </a:lnTo>
                  <a:lnTo>
                    <a:pt x="638" y="140"/>
                  </a:lnTo>
                  <a:lnTo>
                    <a:pt x="623" y="134"/>
                  </a:lnTo>
                  <a:lnTo>
                    <a:pt x="613" y="129"/>
                  </a:lnTo>
                  <a:lnTo>
                    <a:pt x="600" y="124"/>
                  </a:lnTo>
                  <a:lnTo>
                    <a:pt x="590" y="124"/>
                  </a:lnTo>
                  <a:lnTo>
                    <a:pt x="582" y="129"/>
                  </a:lnTo>
                  <a:lnTo>
                    <a:pt x="577" y="140"/>
                  </a:lnTo>
                  <a:lnTo>
                    <a:pt x="567" y="129"/>
                  </a:lnTo>
                  <a:lnTo>
                    <a:pt x="547" y="134"/>
                  </a:lnTo>
                  <a:lnTo>
                    <a:pt x="521" y="147"/>
                  </a:lnTo>
                  <a:lnTo>
                    <a:pt x="490" y="170"/>
                  </a:lnTo>
                  <a:lnTo>
                    <a:pt x="455" y="196"/>
                  </a:lnTo>
                  <a:lnTo>
                    <a:pt x="414" y="219"/>
                  </a:lnTo>
                  <a:lnTo>
                    <a:pt x="368" y="240"/>
                  </a:lnTo>
                  <a:lnTo>
                    <a:pt x="322" y="250"/>
                  </a:lnTo>
                  <a:lnTo>
                    <a:pt x="276" y="245"/>
                  </a:lnTo>
                  <a:lnTo>
                    <a:pt x="235" y="219"/>
                  </a:lnTo>
                  <a:lnTo>
                    <a:pt x="202" y="186"/>
                  </a:lnTo>
                  <a:lnTo>
                    <a:pt x="181" y="142"/>
                  </a:lnTo>
                  <a:lnTo>
                    <a:pt x="171" y="101"/>
                  </a:lnTo>
                  <a:lnTo>
                    <a:pt x="176" y="62"/>
                  </a:lnTo>
                  <a:lnTo>
                    <a:pt x="199" y="34"/>
                  </a:lnTo>
                  <a:lnTo>
                    <a:pt x="238" y="24"/>
                  </a:lnTo>
                  <a:lnTo>
                    <a:pt x="209" y="26"/>
                  </a:lnTo>
                  <a:lnTo>
                    <a:pt x="184" y="36"/>
                  </a:lnTo>
                  <a:lnTo>
                    <a:pt x="161" y="54"/>
                  </a:lnTo>
                  <a:lnTo>
                    <a:pt x="146" y="78"/>
                  </a:lnTo>
                  <a:lnTo>
                    <a:pt x="135" y="109"/>
                  </a:lnTo>
                  <a:lnTo>
                    <a:pt x="138" y="145"/>
                  </a:lnTo>
                  <a:lnTo>
                    <a:pt x="151" y="191"/>
                  </a:lnTo>
                  <a:lnTo>
                    <a:pt x="179" y="243"/>
                  </a:lnTo>
                  <a:lnTo>
                    <a:pt x="153" y="245"/>
                  </a:lnTo>
                  <a:lnTo>
                    <a:pt x="125" y="245"/>
                  </a:lnTo>
                  <a:lnTo>
                    <a:pt x="94" y="245"/>
                  </a:lnTo>
                  <a:lnTo>
                    <a:pt x="66" y="245"/>
                  </a:lnTo>
                  <a:lnTo>
                    <a:pt x="41" y="245"/>
                  </a:lnTo>
                  <a:lnTo>
                    <a:pt x="20" y="243"/>
                  </a:lnTo>
                  <a:lnTo>
                    <a:pt x="5" y="243"/>
                  </a:lnTo>
                  <a:lnTo>
                    <a:pt x="0" y="243"/>
                  </a:lnTo>
                  <a:lnTo>
                    <a:pt x="0" y="490"/>
                  </a:lnTo>
                  <a:lnTo>
                    <a:pt x="2850" y="490"/>
                  </a:lnTo>
                  <a:lnTo>
                    <a:pt x="2850" y="243"/>
                  </a:lnTo>
                  <a:lnTo>
                    <a:pt x="2801" y="240"/>
                  </a:lnTo>
                  <a:lnTo>
                    <a:pt x="2753" y="237"/>
                  </a:lnTo>
                  <a:lnTo>
                    <a:pt x="2710" y="237"/>
                  </a:lnTo>
                  <a:lnTo>
                    <a:pt x="2666" y="237"/>
                  </a:lnTo>
                  <a:lnTo>
                    <a:pt x="2630" y="240"/>
                  </a:lnTo>
                  <a:lnTo>
                    <a:pt x="2600" y="243"/>
                  </a:lnTo>
                  <a:lnTo>
                    <a:pt x="2579" y="250"/>
                  </a:lnTo>
                  <a:lnTo>
                    <a:pt x="2569" y="261"/>
                  </a:lnTo>
                  <a:lnTo>
                    <a:pt x="2592" y="188"/>
                  </a:lnTo>
                  <a:lnTo>
                    <a:pt x="2600" y="103"/>
                  </a:lnTo>
                  <a:lnTo>
                    <a:pt x="2610" y="31"/>
                  </a:lnTo>
                  <a:lnTo>
                    <a:pt x="2635" y="0"/>
                  </a:lnTo>
                  <a:lnTo>
                    <a:pt x="2595" y="0"/>
                  </a:lnTo>
                  <a:lnTo>
                    <a:pt x="2567" y="11"/>
                  </a:lnTo>
                  <a:lnTo>
                    <a:pt x="2551" y="34"/>
                  </a:lnTo>
                  <a:lnTo>
                    <a:pt x="2538" y="62"/>
                  </a:lnTo>
                  <a:lnTo>
                    <a:pt x="2526" y="103"/>
                  </a:lnTo>
                  <a:lnTo>
                    <a:pt x="2508" y="147"/>
                  </a:lnTo>
                  <a:lnTo>
                    <a:pt x="2482" y="196"/>
                  </a:lnTo>
                  <a:lnTo>
                    <a:pt x="2441" y="248"/>
                  </a:lnTo>
                  <a:lnTo>
                    <a:pt x="2449" y="227"/>
                  </a:lnTo>
                  <a:lnTo>
                    <a:pt x="2457" y="201"/>
                  </a:lnTo>
                  <a:lnTo>
                    <a:pt x="2462" y="173"/>
                  </a:lnTo>
                  <a:lnTo>
                    <a:pt x="2462" y="142"/>
                  </a:lnTo>
                  <a:lnTo>
                    <a:pt x="2459" y="114"/>
                  </a:lnTo>
                  <a:lnTo>
                    <a:pt x="2449" y="88"/>
                  </a:lnTo>
                  <a:lnTo>
                    <a:pt x="2431" y="73"/>
                  </a:lnTo>
                  <a:lnTo>
                    <a:pt x="2403" y="62"/>
                  </a:lnTo>
                  <a:lnTo>
                    <a:pt x="2408" y="91"/>
                  </a:lnTo>
                  <a:lnTo>
                    <a:pt x="2393" y="119"/>
                  </a:lnTo>
                  <a:lnTo>
                    <a:pt x="2360" y="155"/>
                  </a:lnTo>
                  <a:lnTo>
                    <a:pt x="2319" y="186"/>
                  </a:lnTo>
                  <a:lnTo>
                    <a:pt x="2275" y="214"/>
                  </a:lnTo>
                  <a:lnTo>
                    <a:pt x="2240" y="237"/>
                  </a:lnTo>
                  <a:lnTo>
                    <a:pt x="2217" y="250"/>
                  </a:lnTo>
                  <a:lnTo>
                    <a:pt x="2217" y="253"/>
                  </a:lnTo>
                  <a:lnTo>
                    <a:pt x="2181" y="255"/>
                  </a:lnTo>
                  <a:lnTo>
                    <a:pt x="2153" y="253"/>
                  </a:lnTo>
                  <a:lnTo>
                    <a:pt x="2127" y="245"/>
                  </a:lnTo>
                  <a:lnTo>
                    <a:pt x="2107" y="237"/>
                  </a:lnTo>
                  <a:lnTo>
                    <a:pt x="2089" y="225"/>
                  </a:lnTo>
                  <a:lnTo>
                    <a:pt x="2071" y="212"/>
                  </a:lnTo>
                  <a:lnTo>
                    <a:pt x="2056" y="196"/>
                  </a:lnTo>
                  <a:lnTo>
                    <a:pt x="2040" y="183"/>
                  </a:lnTo>
                  <a:lnTo>
                    <a:pt x="2023" y="170"/>
                  </a:lnTo>
                  <a:lnTo>
                    <a:pt x="2002" y="160"/>
                  </a:lnTo>
                  <a:lnTo>
                    <a:pt x="1977" y="155"/>
                  </a:lnTo>
                  <a:lnTo>
                    <a:pt x="1951" y="147"/>
                  </a:lnTo>
                  <a:lnTo>
                    <a:pt x="1918" y="147"/>
                  </a:lnTo>
                  <a:lnTo>
                    <a:pt x="1877" y="155"/>
                  </a:lnTo>
                  <a:lnTo>
                    <a:pt x="1831" y="165"/>
                  </a:lnTo>
                  <a:lnTo>
                    <a:pt x="1777" y="183"/>
                  </a:lnTo>
                  <a:lnTo>
                    <a:pt x="1742" y="194"/>
                  </a:lnTo>
                  <a:lnTo>
                    <a:pt x="1716" y="199"/>
                  </a:lnTo>
                  <a:lnTo>
                    <a:pt x="1696" y="201"/>
                  </a:lnTo>
                  <a:lnTo>
                    <a:pt x="1680" y="199"/>
                  </a:lnTo>
                  <a:lnTo>
                    <a:pt x="1670" y="194"/>
                  </a:lnTo>
                  <a:lnTo>
                    <a:pt x="1663" y="188"/>
                  </a:lnTo>
                  <a:lnTo>
                    <a:pt x="1655" y="181"/>
                  </a:lnTo>
                  <a:lnTo>
                    <a:pt x="1647" y="170"/>
                  </a:lnTo>
                  <a:lnTo>
                    <a:pt x="1637" y="163"/>
                  </a:lnTo>
                  <a:lnTo>
                    <a:pt x="1622" y="155"/>
                  </a:lnTo>
                  <a:lnTo>
                    <a:pt x="1604" y="152"/>
                  </a:lnTo>
                  <a:lnTo>
                    <a:pt x="1578" y="147"/>
                  </a:lnTo>
                  <a:lnTo>
                    <a:pt x="1542" y="147"/>
                  </a:lnTo>
                  <a:lnTo>
                    <a:pt x="1497" y="155"/>
                  </a:lnTo>
                  <a:lnTo>
                    <a:pt x="1440" y="165"/>
                  </a:lnTo>
                  <a:lnTo>
                    <a:pt x="1371" y="183"/>
                  </a:lnTo>
                  <a:lnTo>
                    <a:pt x="1346" y="186"/>
                  </a:lnTo>
                  <a:lnTo>
                    <a:pt x="1323" y="186"/>
                  </a:lnTo>
                  <a:lnTo>
                    <a:pt x="1310" y="178"/>
                  </a:lnTo>
                  <a:lnTo>
                    <a:pt x="1302" y="165"/>
                  </a:lnTo>
                  <a:lnTo>
                    <a:pt x="1300" y="152"/>
                  </a:lnTo>
                  <a:lnTo>
                    <a:pt x="1308" y="134"/>
                  </a:lnTo>
                  <a:lnTo>
                    <a:pt x="1320" y="114"/>
                  </a:lnTo>
                  <a:lnTo>
                    <a:pt x="1341" y="93"/>
                  </a:lnTo>
                  <a:lnTo>
                    <a:pt x="1305" y="111"/>
                  </a:lnTo>
                  <a:lnTo>
                    <a:pt x="1279" y="119"/>
                  </a:lnTo>
                  <a:lnTo>
                    <a:pt x="1262" y="124"/>
                  </a:lnTo>
                  <a:lnTo>
                    <a:pt x="1251" y="116"/>
                  </a:lnTo>
                  <a:lnTo>
                    <a:pt x="1244" y="111"/>
                  </a:lnTo>
                  <a:lnTo>
                    <a:pt x="1236" y="106"/>
                  </a:lnTo>
                  <a:lnTo>
                    <a:pt x="1223" y="106"/>
                  </a:lnTo>
                  <a:lnTo>
                    <a:pt x="1208" y="111"/>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pic>
        <p:nvPicPr>
          <p:cNvPr id="46088" name="Picture 8" descr="namngh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4400"/>
            <a:ext cx="2438400" cy="196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9" name="Text Box 9"/>
          <p:cNvSpPr txBox="1">
            <a:spLocks noChangeArrowheads="1"/>
          </p:cNvSpPr>
          <p:nvPr/>
        </p:nvSpPr>
        <p:spPr bwMode="auto">
          <a:xfrm>
            <a:off x="0" y="4267200"/>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latin typeface="Times New Roman" pitchFamily="18" charset="0"/>
              </a:rPr>
              <a:t>Ngày xưa, để phát hiện tiếng vó ngựa người ta thường áp tai xuống đất để nghe. Tại sao?</a:t>
            </a:r>
          </a:p>
        </p:txBody>
      </p:sp>
      <p:pic>
        <p:nvPicPr>
          <p:cNvPr id="46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
            <a:ext cx="3962400" cy="273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81000" y="12192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u="sng">
                <a:latin typeface="Times New Roman" pitchFamily="18" charset="0"/>
              </a:rPr>
              <a:t>II. Vận dụng:</a:t>
            </a:r>
          </a:p>
        </p:txBody>
      </p:sp>
      <p:sp>
        <p:nvSpPr>
          <p:cNvPr id="30723" name="Text Box 3"/>
          <p:cNvSpPr txBox="1">
            <a:spLocks noChangeArrowheads="1"/>
          </p:cNvSpPr>
          <p:nvPr/>
        </p:nvSpPr>
        <p:spPr bwMode="auto">
          <a:xfrm>
            <a:off x="990600" y="198120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Âm thanh xung quanh truyền đến tai ta nhờ môi trường nào?</a:t>
            </a:r>
          </a:p>
        </p:txBody>
      </p:sp>
      <p:sp>
        <p:nvSpPr>
          <p:cNvPr id="30725" name="Text Box 5"/>
          <p:cNvSpPr txBox="1">
            <a:spLocks noChangeArrowheads="1"/>
          </p:cNvSpPr>
          <p:nvPr/>
        </p:nvSpPr>
        <p:spPr bwMode="auto">
          <a:xfrm>
            <a:off x="304800" y="2971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Âm thanh xung quanh truyền đến tai ta nhờ môi trường</a:t>
            </a:r>
            <a:r>
              <a:rPr lang="en-US"/>
              <a:t> </a:t>
            </a:r>
            <a:r>
              <a:rPr lang="en-US" sz="3200">
                <a:latin typeface="Times New Roman" pitchFamily="18" charset="0"/>
              </a:rPr>
              <a:t>không khí</a:t>
            </a:r>
          </a:p>
        </p:txBody>
      </p:sp>
      <p:sp>
        <p:nvSpPr>
          <p:cNvPr id="30726" name="Text Box 6"/>
          <p:cNvSpPr txBox="1">
            <a:spLocks noChangeArrowheads="1"/>
          </p:cNvSpPr>
          <p:nvPr/>
        </p:nvSpPr>
        <p:spPr bwMode="auto">
          <a:xfrm>
            <a:off x="838200" y="3962400"/>
            <a:ext cx="792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 Hãy nêu ví dụ chứng tỏ âm có thể truyền trong môi trường lỏng</a:t>
            </a:r>
          </a:p>
        </p:txBody>
      </p:sp>
      <p:sp>
        <p:nvSpPr>
          <p:cNvPr id="30727" name="Text Box 7"/>
          <p:cNvSpPr txBox="1">
            <a:spLocks noChangeArrowheads="1"/>
          </p:cNvSpPr>
          <p:nvPr/>
        </p:nvSpPr>
        <p:spPr bwMode="auto">
          <a:xfrm>
            <a:off x="304800" y="5029200"/>
            <a:ext cx="8305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Khi chúng ta lặn dưới nước, chúng ta nghe được tiếng máy chạy trên mặt nước. Như vậy, âm có thể truyền qua chất lỏng.</a:t>
            </a:r>
          </a:p>
        </p:txBody>
      </p:sp>
      <p:sp>
        <p:nvSpPr>
          <p:cNvPr id="30732" name="Text Box 12"/>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30733" name="Text Box 13"/>
          <p:cNvSpPr txBox="1">
            <a:spLocks noChangeArrowheads="1"/>
          </p:cNvSpPr>
          <p:nvPr/>
        </p:nvSpPr>
        <p:spPr bwMode="auto">
          <a:xfrm>
            <a:off x="381000" y="6096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grpSp>
        <p:nvGrpSpPr>
          <p:cNvPr id="30734" name="Group 14"/>
          <p:cNvGrpSpPr>
            <a:grpSpLocks/>
          </p:cNvGrpSpPr>
          <p:nvPr/>
        </p:nvGrpSpPr>
        <p:grpSpPr bwMode="auto">
          <a:xfrm>
            <a:off x="0" y="2057400"/>
            <a:ext cx="965200" cy="858838"/>
            <a:chOff x="40" y="899"/>
            <a:chExt cx="608" cy="541"/>
          </a:xfrm>
        </p:grpSpPr>
        <p:sp>
          <p:nvSpPr>
            <p:cNvPr id="30735" name="AutoShape 15"/>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6" name="Text Box 16"/>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C7</a:t>
              </a:r>
              <a:endParaRPr lang="en-US" sz="4000" b="1" baseline="-25000">
                <a:solidFill>
                  <a:srgbClr val="FF3300"/>
                </a:solidFill>
                <a:latin typeface="VNI-Swiss-Condense" pitchFamily="2" charset="0"/>
              </a:endParaRPr>
            </a:p>
          </p:txBody>
        </p:sp>
      </p:grpSp>
      <p:grpSp>
        <p:nvGrpSpPr>
          <p:cNvPr id="30737" name="Group 17"/>
          <p:cNvGrpSpPr>
            <a:grpSpLocks/>
          </p:cNvGrpSpPr>
          <p:nvPr/>
        </p:nvGrpSpPr>
        <p:grpSpPr bwMode="auto">
          <a:xfrm>
            <a:off x="0" y="3886200"/>
            <a:ext cx="965200" cy="858838"/>
            <a:chOff x="40" y="899"/>
            <a:chExt cx="608" cy="541"/>
          </a:xfrm>
        </p:grpSpPr>
        <p:sp>
          <p:nvSpPr>
            <p:cNvPr id="30738" name="AutoShape 18"/>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Text Box 19"/>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C8</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diamond(in)">
                                      <p:cBhvr>
                                        <p:cTn id="7" dur="2000"/>
                                        <p:tgtEl>
                                          <p:spTgt spid="3073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amond(in)">
                                      <p:cBhvr>
                                        <p:cTn id="10" dur="2000"/>
                                        <p:tgtEl>
                                          <p:spTgt spid="3073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diamond(in)">
                                      <p:cBhvr>
                                        <p:cTn id="13" dur="2000"/>
                                        <p:tgtEl>
                                          <p:spTgt spid="307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30734"/>
                                        </p:tgtEl>
                                        <p:attrNameLst>
                                          <p:attrName>style.visibility</p:attrName>
                                        </p:attrNameLst>
                                      </p:cBhvr>
                                      <p:to>
                                        <p:strVal val="visible"/>
                                      </p:to>
                                    </p:set>
                                    <p:animEffect transition="in" filter="diamond(in)">
                                      <p:cBhvr>
                                        <p:cTn id="18" dur="2000"/>
                                        <p:tgtEl>
                                          <p:spTgt spid="30734"/>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30723"/>
                                        </p:tgtEl>
                                        <p:attrNameLst>
                                          <p:attrName>style.visibility</p:attrName>
                                        </p:attrNameLst>
                                      </p:cBhvr>
                                      <p:to>
                                        <p:strVal val="visible"/>
                                      </p:to>
                                    </p:set>
                                    <p:animEffect transition="in" filter="diamond(in)">
                                      <p:cBhvr>
                                        <p:cTn id="21" dur="2000"/>
                                        <p:tgtEl>
                                          <p:spTgt spid="307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0725"/>
                                        </p:tgtEl>
                                        <p:attrNameLst>
                                          <p:attrName>style.visibility</p:attrName>
                                        </p:attrNameLst>
                                      </p:cBhvr>
                                      <p:to>
                                        <p:strVal val="visible"/>
                                      </p:to>
                                    </p:set>
                                    <p:animEffect transition="in" filter="diamond(in)">
                                      <p:cBhvr>
                                        <p:cTn id="26" dur="2000"/>
                                        <p:tgtEl>
                                          <p:spTgt spid="307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30737"/>
                                        </p:tgtEl>
                                        <p:attrNameLst>
                                          <p:attrName>style.visibility</p:attrName>
                                        </p:attrNameLst>
                                      </p:cBhvr>
                                      <p:to>
                                        <p:strVal val="visible"/>
                                      </p:to>
                                    </p:set>
                                    <p:animEffect transition="in" filter="diamond(in)">
                                      <p:cBhvr>
                                        <p:cTn id="31" dur="2000"/>
                                        <p:tgtEl>
                                          <p:spTgt spid="30737"/>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30726"/>
                                        </p:tgtEl>
                                        <p:attrNameLst>
                                          <p:attrName>style.visibility</p:attrName>
                                        </p:attrNameLst>
                                      </p:cBhvr>
                                      <p:to>
                                        <p:strVal val="visible"/>
                                      </p:to>
                                    </p:set>
                                    <p:animEffect transition="in" filter="diamond(in)">
                                      <p:cBhvr>
                                        <p:cTn id="34" dur="2000"/>
                                        <p:tgtEl>
                                          <p:spTgt spid="3072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30727"/>
                                        </p:tgtEl>
                                        <p:attrNameLst>
                                          <p:attrName>style.visibility</p:attrName>
                                        </p:attrNameLst>
                                      </p:cBhvr>
                                      <p:to>
                                        <p:strVal val="visible"/>
                                      </p:to>
                                    </p:set>
                                    <p:animEffect transition="in" filter="box(in)">
                                      <p:cBhvr>
                                        <p:cTn id="39"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3" grpId="0"/>
      <p:bldP spid="30725" grpId="0"/>
      <p:bldP spid="30726" grpId="0"/>
      <p:bldP spid="30727" grpId="0"/>
      <p:bldP spid="30732" grpId="0"/>
      <p:bldP spid="307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990600" y="1371600"/>
            <a:ext cx="723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Hãy trả lời câu hỏi nêu ra ở phần mở bài?</a:t>
            </a:r>
            <a:r>
              <a:rPr lang="en-US" sz="2400"/>
              <a:t> </a:t>
            </a:r>
          </a:p>
        </p:txBody>
      </p:sp>
      <p:sp>
        <p:nvSpPr>
          <p:cNvPr id="31749" name="Text Box 5"/>
          <p:cNvSpPr txBox="1">
            <a:spLocks noChangeArrowheads="1"/>
          </p:cNvSpPr>
          <p:nvPr/>
        </p:nvSpPr>
        <p:spPr bwMode="auto">
          <a:xfrm>
            <a:off x="609600" y="1905000"/>
            <a:ext cx="8077200" cy="1076325"/>
          </a:xfrm>
          <a:prstGeom prst="rect">
            <a:avLst/>
          </a:prstGeom>
          <a:solidFill>
            <a:schemeClr val="bg1"/>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Ngày xưa để phát hiện tiếng vó ngựa người ta thường áp tai xuống đất để nghe. Tại sao?</a:t>
            </a:r>
          </a:p>
        </p:txBody>
      </p:sp>
      <p:pic>
        <p:nvPicPr>
          <p:cNvPr id="31750" name="Picture 6"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4648200" cy="3733800"/>
          </a:xfrm>
          <a:prstGeom prst="rect">
            <a:avLst/>
          </a:prstGeom>
          <a:noFill/>
          <a:extLst>
            <a:ext uri="{909E8E84-426E-40DD-AFC4-6F175D3DCCD1}">
              <a14:hiddenFill xmlns:a14="http://schemas.microsoft.com/office/drawing/2010/main">
                <a:solidFill>
                  <a:srgbClr val="FFFFFF"/>
                </a:solidFill>
              </a14:hiddenFill>
            </a:ext>
          </a:extLst>
        </p:spPr>
      </p:pic>
      <p:sp>
        <p:nvSpPr>
          <p:cNvPr id="31752" name="Text Box 8"/>
          <p:cNvSpPr txBox="1">
            <a:spLocks noChangeArrowheads="1"/>
          </p:cNvSpPr>
          <p:nvPr/>
        </p:nvSpPr>
        <p:spPr bwMode="auto">
          <a:xfrm>
            <a:off x="5334000" y="3429000"/>
            <a:ext cx="35052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Vì mặt đất truyền âm nhanh hơn không khí nên ta nghe được tiếng vó ngựa từ xa khi áp tai sát mặt đất</a:t>
            </a:r>
            <a:r>
              <a:rPr lang="en-US"/>
              <a:t>.</a:t>
            </a:r>
          </a:p>
        </p:txBody>
      </p:sp>
      <p:sp>
        <p:nvSpPr>
          <p:cNvPr id="31753" name="Text Box 9"/>
          <p:cNvSpPr txBox="1">
            <a:spLocks noChangeArrowheads="1"/>
          </p:cNvSpPr>
          <p:nvPr/>
        </p:nvSpPr>
        <p:spPr bwMode="auto">
          <a:xfrm>
            <a:off x="533400" y="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31754" name="Text Box 10"/>
          <p:cNvSpPr txBox="1">
            <a:spLocks noChangeArrowheads="1"/>
          </p:cNvSpPr>
          <p:nvPr/>
        </p:nvSpPr>
        <p:spPr bwMode="auto">
          <a:xfrm>
            <a:off x="381000" y="457200"/>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31755" name="Text Box 11"/>
          <p:cNvSpPr txBox="1">
            <a:spLocks noChangeArrowheads="1"/>
          </p:cNvSpPr>
          <p:nvPr/>
        </p:nvSpPr>
        <p:spPr bwMode="auto">
          <a:xfrm>
            <a:off x="304800" y="9144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u="sng">
                <a:latin typeface="Times New Roman" pitchFamily="18" charset="0"/>
              </a:rPr>
              <a:t>II. Vận dụng:</a:t>
            </a:r>
          </a:p>
        </p:txBody>
      </p:sp>
      <p:grpSp>
        <p:nvGrpSpPr>
          <p:cNvPr id="31756" name="Group 12"/>
          <p:cNvGrpSpPr>
            <a:grpSpLocks/>
          </p:cNvGrpSpPr>
          <p:nvPr/>
        </p:nvGrpSpPr>
        <p:grpSpPr bwMode="auto">
          <a:xfrm>
            <a:off x="0" y="1295400"/>
            <a:ext cx="965200" cy="858838"/>
            <a:chOff x="40" y="899"/>
            <a:chExt cx="608" cy="541"/>
          </a:xfrm>
        </p:grpSpPr>
        <p:sp>
          <p:nvSpPr>
            <p:cNvPr id="31757" name="AutoShape 13"/>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8" name="Text Box 14"/>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C9</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756"/>
                                        </p:tgtEl>
                                        <p:attrNameLst>
                                          <p:attrName>style.visibility</p:attrName>
                                        </p:attrNameLst>
                                      </p:cBhvr>
                                      <p:to>
                                        <p:strVal val="visible"/>
                                      </p:to>
                                    </p:set>
                                    <p:animEffect transition="in" filter="diamond(in)">
                                      <p:cBhvr>
                                        <p:cTn id="7" dur="2000"/>
                                        <p:tgtEl>
                                          <p:spTgt spid="3175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1748"/>
                                        </p:tgtEl>
                                        <p:attrNameLst>
                                          <p:attrName>style.visibility</p:attrName>
                                        </p:attrNameLst>
                                      </p:cBhvr>
                                      <p:to>
                                        <p:strVal val="visible"/>
                                      </p:to>
                                    </p:set>
                                    <p:animEffect transition="in" filter="diamond(in)">
                                      <p:cBhvr>
                                        <p:cTn id="10" dur="2000"/>
                                        <p:tgtEl>
                                          <p:spTgt spid="3174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1749"/>
                                        </p:tgtEl>
                                        <p:attrNameLst>
                                          <p:attrName>style.visibility</p:attrName>
                                        </p:attrNameLst>
                                      </p:cBhvr>
                                      <p:to>
                                        <p:strVal val="visible"/>
                                      </p:to>
                                    </p:set>
                                    <p:animEffect transition="in" filter="diamond(in)">
                                      <p:cBhvr>
                                        <p:cTn id="13" dur="2000"/>
                                        <p:tgtEl>
                                          <p:spTgt spid="3174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31750"/>
                                        </p:tgtEl>
                                        <p:attrNameLst>
                                          <p:attrName>style.visibility</p:attrName>
                                        </p:attrNameLst>
                                      </p:cBhvr>
                                      <p:to>
                                        <p:strVal val="visible"/>
                                      </p:to>
                                    </p:set>
                                    <p:animEffect transition="in" filter="box(in)">
                                      <p:cBhvr>
                                        <p:cTn id="18" dur="500"/>
                                        <p:tgtEl>
                                          <p:spTgt spid="317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1752"/>
                                        </p:tgtEl>
                                        <p:attrNameLst>
                                          <p:attrName>style.visibility</p:attrName>
                                        </p:attrNameLst>
                                      </p:cBhvr>
                                      <p:to>
                                        <p:strVal val="visible"/>
                                      </p:to>
                                    </p:set>
                                    <p:animEffect transition="in" filter="diamond(in)">
                                      <p:cBhvr>
                                        <p:cTn id="23" dur="2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animBg="1"/>
      <p:bldP spid="317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A0T4LQ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3657600" cy="4021138"/>
          </a:xfrm>
          <a:prstGeom prst="rect">
            <a:avLst/>
          </a:prstGeom>
          <a:noFill/>
          <a:extLst>
            <a:ext uri="{909E8E84-426E-40DD-AFC4-6F175D3DCCD1}">
              <a14:hiddenFill xmlns:a14="http://schemas.microsoft.com/office/drawing/2010/main">
                <a:solidFill>
                  <a:srgbClr val="FFFFFF"/>
                </a:solidFill>
              </a14:hiddenFill>
            </a:ext>
          </a:extLst>
        </p:spPr>
      </p:pic>
      <p:sp>
        <p:nvSpPr>
          <p:cNvPr id="32772" name="Text Box 4"/>
          <p:cNvSpPr txBox="1">
            <a:spLocks noChangeArrowheads="1"/>
          </p:cNvSpPr>
          <p:nvPr/>
        </p:nvSpPr>
        <p:spPr bwMode="auto">
          <a:xfrm>
            <a:off x="4419600" y="2209800"/>
            <a:ext cx="4495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50000"/>
              </a:spcBef>
            </a:pPr>
            <a:r>
              <a:rPr lang="en-US" sz="3200">
                <a:latin typeface="Times New Roman" pitchFamily="18" charset="0"/>
              </a:rPr>
              <a:t>	Các nhà du hành vũ trụ không thể nói chuyện với nhau một cách bình thường được vì giữa họ bị ngăn cách bởi chân không bên ngoài bộ áo, mũ giáp bảo vệ</a:t>
            </a:r>
          </a:p>
        </p:txBody>
      </p:sp>
      <p:grpSp>
        <p:nvGrpSpPr>
          <p:cNvPr id="32773" name="Group 5"/>
          <p:cNvGrpSpPr>
            <a:grpSpLocks/>
          </p:cNvGrpSpPr>
          <p:nvPr/>
        </p:nvGrpSpPr>
        <p:grpSpPr bwMode="auto">
          <a:xfrm>
            <a:off x="-228600" y="0"/>
            <a:ext cx="965200" cy="858838"/>
            <a:chOff x="40" y="899"/>
            <a:chExt cx="608" cy="541"/>
          </a:xfrm>
        </p:grpSpPr>
        <p:sp>
          <p:nvSpPr>
            <p:cNvPr id="32774" name="AutoShape 6"/>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5" name="Text Box 7"/>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C10</a:t>
              </a:r>
              <a:endParaRPr lang="en-US" sz="4000" b="1" baseline="-25000">
                <a:solidFill>
                  <a:srgbClr val="FF3300"/>
                </a:solidFill>
                <a:latin typeface="VNI-Swiss-Condense" pitchFamily="2" charset="0"/>
              </a:endParaRPr>
            </a:p>
          </p:txBody>
        </p:sp>
      </p:grpSp>
      <p:sp>
        <p:nvSpPr>
          <p:cNvPr id="32776" name="Text Box 8"/>
          <p:cNvSpPr txBox="1">
            <a:spLocks noChangeArrowheads="1"/>
          </p:cNvSpPr>
          <p:nvPr/>
        </p:nvSpPr>
        <p:spPr bwMode="auto">
          <a:xfrm>
            <a:off x="762000" y="304800"/>
            <a:ext cx="8153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Khi ở ngoài khoảng không (chân không) các nhà du hành vũ trụ có thể nói chuyện với nhau một cách bình thường như khi họ ở trên mặt đất được không? Tại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diamond(in)">
                                      <p:cBhvr>
                                        <p:cTn id="7"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38100"/>
            <a:ext cx="9105900" cy="6858000"/>
          </a:xfrm>
          <a:prstGeom prst="rect">
            <a:avLst/>
          </a:prstGeom>
          <a:solidFill>
            <a:srgbClr val="FFCCFF"/>
          </a:solidFill>
          <a:ln w="57150">
            <a:pattFill prst="sphere">
              <a:fgClr>
                <a:schemeClr val="tx1"/>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36867" name="AutoShape 3"/>
          <p:cNvSpPr>
            <a:spLocks noChangeArrowheads="1"/>
          </p:cNvSpPr>
          <p:nvPr/>
        </p:nvSpPr>
        <p:spPr bwMode="auto">
          <a:xfrm>
            <a:off x="0" y="1600200"/>
            <a:ext cx="8878888" cy="5257800"/>
          </a:xfrm>
          <a:prstGeom prst="flowChartAlternateProcess">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36868" name="Group 4"/>
          <p:cNvGrpSpPr>
            <a:grpSpLocks/>
          </p:cNvGrpSpPr>
          <p:nvPr/>
        </p:nvGrpSpPr>
        <p:grpSpPr bwMode="auto">
          <a:xfrm>
            <a:off x="2819400" y="0"/>
            <a:ext cx="3490913" cy="1447800"/>
            <a:chOff x="1689" y="228"/>
            <a:chExt cx="2199" cy="912"/>
          </a:xfrm>
        </p:grpSpPr>
        <p:sp>
          <p:nvSpPr>
            <p:cNvPr id="36869" name="AutoShape 5"/>
            <p:cNvSpPr>
              <a:spLocks noChangeArrowheads="1"/>
            </p:cNvSpPr>
            <p:nvPr/>
          </p:nvSpPr>
          <p:spPr bwMode="auto">
            <a:xfrm>
              <a:off x="1689" y="228"/>
              <a:ext cx="2199" cy="912"/>
            </a:xfrm>
            <a:prstGeom prst="downArrowCallout">
              <a:avLst>
                <a:gd name="adj1" fmla="val 60280"/>
                <a:gd name="adj2" fmla="val 60280"/>
                <a:gd name="adj3" fmla="val 16667"/>
                <a:gd name="adj4" fmla="val 66667"/>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0" name="Text Box 6"/>
            <p:cNvSpPr txBox="1">
              <a:spLocks noChangeArrowheads="1"/>
            </p:cNvSpPr>
            <p:nvPr/>
          </p:nvSpPr>
          <p:spPr bwMode="auto">
            <a:xfrm>
              <a:off x="1880" y="300"/>
              <a:ext cx="1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3300"/>
                  </a:solidFill>
                  <a:latin typeface="Times New Roman" pitchFamily="18" charset="0"/>
                </a:rPr>
                <a:t>CỦNG CỐ</a:t>
              </a:r>
            </a:p>
          </p:txBody>
        </p:sp>
      </p:grpSp>
      <p:pic>
        <p:nvPicPr>
          <p:cNvPr id="36871" name="Picture 7"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 y="4191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3429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36873" name="Text Box 9"/>
          <p:cNvSpPr txBox="1">
            <a:spLocks noChangeArrowheads="1"/>
          </p:cNvSpPr>
          <p:nvPr/>
        </p:nvSpPr>
        <p:spPr bwMode="auto">
          <a:xfrm>
            <a:off x="304800" y="1828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u="sng">
                <a:solidFill>
                  <a:srgbClr val="FF3300"/>
                </a:solidFill>
                <a:latin typeface="Times New Roman" pitchFamily="18" charset="0"/>
              </a:rPr>
              <a:t>Câu 1:</a:t>
            </a:r>
            <a:r>
              <a:rPr lang="en-US" sz="3200">
                <a:latin typeface="Times New Roman" pitchFamily="18" charset="0"/>
              </a:rPr>
              <a:t>Âm có thể truyền qua những môi trường nào và không thể truyền qua môi trường nào?</a:t>
            </a:r>
          </a:p>
        </p:txBody>
      </p:sp>
      <p:sp>
        <p:nvSpPr>
          <p:cNvPr id="36890" name="Text Box 26"/>
          <p:cNvSpPr txBox="1">
            <a:spLocks noChangeArrowheads="1"/>
          </p:cNvSpPr>
          <p:nvPr/>
        </p:nvSpPr>
        <p:spPr bwMode="auto">
          <a:xfrm>
            <a:off x="0" y="3048000"/>
            <a:ext cx="88392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Âm có thể truyền qua những môi trường như rắn, lỏng, khí và không thể truyền qua chân không.</a:t>
            </a:r>
          </a:p>
          <a:p>
            <a:pPr algn="just">
              <a:spcBef>
                <a:spcPct val="50000"/>
              </a:spcBef>
              <a:buFontTx/>
              <a:buChar char="-"/>
            </a:pPr>
            <a:r>
              <a:rPr lang="en-US" sz="3200">
                <a:latin typeface="Times New Roman" pitchFamily="18" charset="0"/>
              </a:rPr>
              <a:t> Ở các vị trí càng xa nguồn âm thì âm nghe càng nhỏ.</a:t>
            </a:r>
          </a:p>
          <a:p>
            <a:pPr algn="just">
              <a:spcBef>
                <a:spcPct val="50000"/>
              </a:spcBef>
              <a:buFontTx/>
              <a:buChar char="-"/>
            </a:pPr>
            <a:r>
              <a:rPr lang="en-US" sz="3200">
                <a:latin typeface="Times New Roman" pitchFamily="18" charset="0"/>
              </a:rPr>
              <a:t> Ở các vị trí càng gần nguồn âm thì âm nghe càng to</a:t>
            </a:r>
            <a:r>
              <a:rPr lang="en-US"/>
              <a:t>.</a:t>
            </a:r>
          </a:p>
          <a:p>
            <a:pPr algn="just">
              <a:spcBef>
                <a:spcPct val="50000"/>
              </a:spcBef>
              <a:buFontTx/>
              <a:buChar char="-"/>
            </a:pPr>
            <a:endParaRPr lang="en-US" sz="32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linds(horizontal)">
                                      <p:cBhvr>
                                        <p:cTn id="7" dur="500"/>
                                        <p:tgtEl>
                                          <p:spTgt spid="3686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867"/>
                                        </p:tgtEl>
                                        <p:attrNameLst>
                                          <p:attrName>style.visibility</p:attrName>
                                        </p:attrNameLst>
                                      </p:cBhvr>
                                      <p:to>
                                        <p:strVal val="visible"/>
                                      </p:to>
                                    </p:set>
                                    <p:animEffect transition="in" filter="blinds(horizontal)">
                                      <p:cBhvr>
                                        <p:cTn id="10" dur="500"/>
                                        <p:tgtEl>
                                          <p:spTgt spid="368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6873"/>
                                        </p:tgtEl>
                                        <p:attrNameLst>
                                          <p:attrName>style.visibility</p:attrName>
                                        </p:attrNameLst>
                                      </p:cBhvr>
                                      <p:to>
                                        <p:strVal val="visible"/>
                                      </p:to>
                                    </p:set>
                                    <p:animEffect transition="in" filter="diamond(in)">
                                      <p:cBhvr>
                                        <p:cTn id="15" dur="2000"/>
                                        <p:tgtEl>
                                          <p:spTgt spid="368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6890"/>
                                        </p:tgtEl>
                                        <p:attrNameLst>
                                          <p:attrName>style.visibility</p:attrName>
                                        </p:attrNameLst>
                                      </p:cBhvr>
                                      <p:to>
                                        <p:strVal val="visible"/>
                                      </p:to>
                                    </p:set>
                                    <p:animEffect transition="in" filter="diamond(in)">
                                      <p:cBhvr>
                                        <p:cTn id="20" dur="2000"/>
                                        <p:tgtEl>
                                          <p:spTgt spid="36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73" grpId="0"/>
      <p:bldP spid="368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38100"/>
            <a:ext cx="9105900" cy="6858000"/>
          </a:xfrm>
          <a:prstGeom prst="rect">
            <a:avLst/>
          </a:prstGeom>
          <a:solidFill>
            <a:srgbClr val="FFCCFF"/>
          </a:solidFill>
          <a:ln w="57150">
            <a:pattFill prst="sphere">
              <a:fgClr>
                <a:schemeClr val="tx1"/>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37891" name="AutoShape 3"/>
          <p:cNvSpPr>
            <a:spLocks noChangeArrowheads="1"/>
          </p:cNvSpPr>
          <p:nvPr/>
        </p:nvSpPr>
        <p:spPr bwMode="auto">
          <a:xfrm>
            <a:off x="112713" y="1981200"/>
            <a:ext cx="8878887" cy="4800600"/>
          </a:xfrm>
          <a:prstGeom prst="flowChartAlternateProcess">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37892" name="Group 4"/>
          <p:cNvGrpSpPr>
            <a:grpSpLocks/>
          </p:cNvGrpSpPr>
          <p:nvPr/>
        </p:nvGrpSpPr>
        <p:grpSpPr bwMode="auto">
          <a:xfrm>
            <a:off x="2757488" y="361950"/>
            <a:ext cx="3490912" cy="1447800"/>
            <a:chOff x="1689" y="228"/>
            <a:chExt cx="2199" cy="912"/>
          </a:xfrm>
        </p:grpSpPr>
        <p:sp>
          <p:nvSpPr>
            <p:cNvPr id="37893" name="AutoShape 5"/>
            <p:cNvSpPr>
              <a:spLocks noChangeArrowheads="1"/>
            </p:cNvSpPr>
            <p:nvPr/>
          </p:nvSpPr>
          <p:spPr bwMode="auto">
            <a:xfrm>
              <a:off x="1689" y="228"/>
              <a:ext cx="2199" cy="912"/>
            </a:xfrm>
            <a:prstGeom prst="downArrowCallout">
              <a:avLst>
                <a:gd name="adj1" fmla="val 60280"/>
                <a:gd name="adj2" fmla="val 60280"/>
                <a:gd name="adj3" fmla="val 16667"/>
                <a:gd name="adj4" fmla="val 66667"/>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Text Box 6"/>
            <p:cNvSpPr txBox="1">
              <a:spLocks noChangeArrowheads="1"/>
            </p:cNvSpPr>
            <p:nvPr/>
          </p:nvSpPr>
          <p:spPr bwMode="auto">
            <a:xfrm>
              <a:off x="1880" y="300"/>
              <a:ext cx="1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3300"/>
                  </a:solidFill>
                  <a:latin typeface="Times New Roman" pitchFamily="18" charset="0"/>
                </a:rPr>
                <a:t>CỦNG CỐ</a:t>
              </a:r>
            </a:p>
          </p:txBody>
        </p:sp>
      </p:grpSp>
      <p:pic>
        <p:nvPicPr>
          <p:cNvPr id="37895" name="Picture 7"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 y="4191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3429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37897" name="Text Box 9"/>
          <p:cNvSpPr txBox="1">
            <a:spLocks noChangeArrowheads="1"/>
          </p:cNvSpPr>
          <p:nvPr/>
        </p:nvSpPr>
        <p:spPr bwMode="auto">
          <a:xfrm>
            <a:off x="762000" y="2209800"/>
            <a:ext cx="7442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u="sng">
                <a:solidFill>
                  <a:srgbClr val="FF3300"/>
                </a:solidFill>
                <a:latin typeface="Times New Roman" pitchFamily="18" charset="0"/>
              </a:rPr>
              <a:t>Câu 2:</a:t>
            </a:r>
            <a:r>
              <a:rPr lang="en-US" sz="3200">
                <a:latin typeface="Times New Roman" pitchFamily="18" charset="0"/>
              </a:rPr>
              <a:t>Hãy so sánh vận tốc truyền âm của các chất khí, lỏng, rắn?</a:t>
            </a:r>
          </a:p>
        </p:txBody>
      </p:sp>
      <p:sp>
        <p:nvSpPr>
          <p:cNvPr id="37914" name="Rectangle 26"/>
          <p:cNvSpPr>
            <a:spLocks noChangeArrowheads="1"/>
          </p:cNvSpPr>
          <p:nvPr/>
        </p:nvSpPr>
        <p:spPr bwMode="auto">
          <a:xfrm>
            <a:off x="381000" y="4038600"/>
            <a:ext cx="82565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Vận tốc truyền âm trong chất rắn lớn hơn trong chất lỏng, trong chất lỏng lớn hơn trong chất khí.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blinds(horizontal)">
                                      <p:cBhvr>
                                        <p:cTn id="7" dur="500"/>
                                        <p:tgtEl>
                                          <p:spTgt spid="3789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891"/>
                                        </p:tgtEl>
                                        <p:attrNameLst>
                                          <p:attrName>style.visibility</p:attrName>
                                        </p:attrNameLst>
                                      </p:cBhvr>
                                      <p:to>
                                        <p:strVal val="visible"/>
                                      </p:to>
                                    </p:set>
                                    <p:animEffect transition="in" filter="blinds(horizontal)">
                                      <p:cBhvr>
                                        <p:cTn id="10" dur="500"/>
                                        <p:tgtEl>
                                          <p:spTgt spid="378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diamond(in)">
                                      <p:cBhvr>
                                        <p:cTn id="15" dur="2000"/>
                                        <p:tgtEl>
                                          <p:spTgt spid="3789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7914"/>
                                        </p:tgtEl>
                                        <p:attrNameLst>
                                          <p:attrName>style.visibility</p:attrName>
                                        </p:attrNameLst>
                                      </p:cBhvr>
                                      <p:to>
                                        <p:strVal val="visible"/>
                                      </p:to>
                                    </p:set>
                                    <p:animEffect transition="in" filter="diamond(in)">
                                      <p:cBhvr>
                                        <p:cTn id="20" dur="2000"/>
                                        <p:tgtEl>
                                          <p:spTgt spid="37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7" grpId="0"/>
      <p:bldP spid="379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38100"/>
            <a:ext cx="9105900" cy="6858000"/>
          </a:xfrm>
          <a:prstGeom prst="rect">
            <a:avLst/>
          </a:prstGeom>
          <a:solidFill>
            <a:srgbClr val="FFCCFF"/>
          </a:solidFill>
          <a:ln w="57150">
            <a:pattFill prst="sphere">
              <a:fgClr>
                <a:schemeClr val="tx1"/>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35843" name="AutoShape 3"/>
          <p:cNvSpPr>
            <a:spLocks noChangeArrowheads="1"/>
          </p:cNvSpPr>
          <p:nvPr/>
        </p:nvSpPr>
        <p:spPr bwMode="auto">
          <a:xfrm>
            <a:off x="0" y="1676400"/>
            <a:ext cx="8878888" cy="4800600"/>
          </a:xfrm>
          <a:prstGeom prst="flowChartAlternateProcess">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35844" name="Group 4"/>
          <p:cNvGrpSpPr>
            <a:grpSpLocks/>
          </p:cNvGrpSpPr>
          <p:nvPr/>
        </p:nvGrpSpPr>
        <p:grpSpPr bwMode="auto">
          <a:xfrm>
            <a:off x="2757488" y="361950"/>
            <a:ext cx="3490912" cy="1447800"/>
            <a:chOff x="1689" y="228"/>
            <a:chExt cx="2199" cy="912"/>
          </a:xfrm>
        </p:grpSpPr>
        <p:sp>
          <p:nvSpPr>
            <p:cNvPr id="35845" name="AutoShape 5"/>
            <p:cNvSpPr>
              <a:spLocks noChangeArrowheads="1"/>
            </p:cNvSpPr>
            <p:nvPr/>
          </p:nvSpPr>
          <p:spPr bwMode="auto">
            <a:xfrm>
              <a:off x="1689" y="228"/>
              <a:ext cx="2199" cy="912"/>
            </a:xfrm>
            <a:prstGeom prst="downArrowCallout">
              <a:avLst>
                <a:gd name="adj1" fmla="val 60280"/>
                <a:gd name="adj2" fmla="val 60280"/>
                <a:gd name="adj3" fmla="val 16667"/>
                <a:gd name="adj4" fmla="val 66667"/>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Text Box 6"/>
            <p:cNvSpPr txBox="1">
              <a:spLocks noChangeArrowheads="1"/>
            </p:cNvSpPr>
            <p:nvPr/>
          </p:nvSpPr>
          <p:spPr bwMode="auto">
            <a:xfrm>
              <a:off x="1880" y="300"/>
              <a:ext cx="1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3300"/>
                  </a:solidFill>
                  <a:latin typeface="Times New Roman" pitchFamily="18" charset="0"/>
                </a:rPr>
                <a:t>CỦNG CỐ</a:t>
              </a:r>
            </a:p>
          </p:txBody>
        </p:sp>
      </p:grpSp>
      <p:pic>
        <p:nvPicPr>
          <p:cNvPr id="35847" name="Picture 7"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 y="4191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3429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35849" name="Text Box 9"/>
          <p:cNvSpPr txBox="1">
            <a:spLocks noChangeArrowheads="1"/>
          </p:cNvSpPr>
          <p:nvPr/>
        </p:nvSpPr>
        <p:spPr bwMode="auto">
          <a:xfrm>
            <a:off x="0" y="1905000"/>
            <a:ext cx="8616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u="sng">
                <a:solidFill>
                  <a:srgbClr val="FF3300"/>
                </a:solidFill>
                <a:latin typeface="Times New Roman" pitchFamily="18" charset="0"/>
              </a:rPr>
              <a:t>Câu 3:</a:t>
            </a:r>
            <a:r>
              <a:rPr lang="en-US"/>
              <a:t> </a:t>
            </a:r>
            <a:r>
              <a:rPr lang="en-US" sz="2800"/>
              <a:t>Âm </a:t>
            </a:r>
            <a:r>
              <a:rPr lang="en-US" sz="2800" b="1"/>
              <a:t>không</a:t>
            </a:r>
            <a:r>
              <a:rPr lang="en-US" sz="2800"/>
              <a:t> thể truyền qua môi trường nào sau đây?</a:t>
            </a:r>
          </a:p>
        </p:txBody>
      </p:sp>
      <p:sp>
        <p:nvSpPr>
          <p:cNvPr id="35850" name="Text Box 10"/>
          <p:cNvSpPr txBox="1">
            <a:spLocks noChangeArrowheads="1"/>
          </p:cNvSpPr>
          <p:nvPr/>
        </p:nvSpPr>
        <p:spPr bwMode="auto">
          <a:xfrm>
            <a:off x="1857375" y="2973388"/>
            <a:ext cx="618966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40000"/>
              </a:lnSpc>
            </a:pPr>
            <a:r>
              <a:rPr lang="en-US" sz="3200">
                <a:latin typeface="Times New Roman" pitchFamily="18" charset="0"/>
              </a:rPr>
              <a:t>Tường bê tông;</a:t>
            </a:r>
          </a:p>
          <a:p>
            <a:pPr>
              <a:lnSpc>
                <a:spcPct val="140000"/>
              </a:lnSpc>
            </a:pPr>
            <a:r>
              <a:rPr lang="en-US" sz="3200">
                <a:latin typeface="Times New Roman" pitchFamily="18" charset="0"/>
              </a:rPr>
              <a:t>Khoảng chân không;</a:t>
            </a:r>
          </a:p>
          <a:p>
            <a:pPr>
              <a:lnSpc>
                <a:spcPct val="140000"/>
              </a:lnSpc>
            </a:pPr>
            <a:r>
              <a:rPr lang="en-US" sz="3200">
                <a:latin typeface="Times New Roman" pitchFamily="18" charset="0"/>
              </a:rPr>
              <a:t>Nước biển;</a:t>
            </a:r>
          </a:p>
          <a:p>
            <a:pPr>
              <a:lnSpc>
                <a:spcPct val="140000"/>
              </a:lnSpc>
            </a:pPr>
            <a:r>
              <a:rPr lang="en-US" sz="3200">
                <a:latin typeface="Times New Roman" pitchFamily="18" charset="0"/>
              </a:rPr>
              <a:t>Tầng khí quyển bao quanh Trái  Đất.</a:t>
            </a:r>
          </a:p>
        </p:txBody>
      </p:sp>
      <p:grpSp>
        <p:nvGrpSpPr>
          <p:cNvPr id="35851" name="Group 11"/>
          <p:cNvGrpSpPr>
            <a:grpSpLocks/>
          </p:cNvGrpSpPr>
          <p:nvPr/>
        </p:nvGrpSpPr>
        <p:grpSpPr bwMode="auto">
          <a:xfrm>
            <a:off x="1219200" y="3048000"/>
            <a:ext cx="520700" cy="533400"/>
            <a:chOff x="288" y="1144"/>
            <a:chExt cx="328" cy="348"/>
          </a:xfrm>
        </p:grpSpPr>
        <p:pic>
          <p:nvPicPr>
            <p:cNvPr id="35852" name="Picture 12" descr="NUT X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 y="1164"/>
              <a:ext cx="328" cy="328"/>
            </a:xfrm>
            <a:prstGeom prst="rect">
              <a:avLst/>
            </a:prstGeom>
            <a:noFill/>
            <a:extLst>
              <a:ext uri="{909E8E84-426E-40DD-AFC4-6F175D3DCCD1}">
                <a14:hiddenFill xmlns:a14="http://schemas.microsoft.com/office/drawing/2010/main">
                  <a:solidFill>
                    <a:srgbClr val="FFFFFF"/>
                  </a:solidFill>
                </a14:hiddenFill>
              </a:ext>
            </a:extLst>
          </p:spPr>
        </p:pic>
        <p:sp>
          <p:nvSpPr>
            <p:cNvPr id="35853" name="Text Box 13"/>
            <p:cNvSpPr txBox="1">
              <a:spLocks noChangeArrowheads="1"/>
            </p:cNvSpPr>
            <p:nvPr/>
          </p:nvSpPr>
          <p:spPr bwMode="auto">
            <a:xfrm>
              <a:off x="316" y="1144"/>
              <a:ext cx="288"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chemeClr val="bg1"/>
                  </a:solidFill>
                  <a:effectLst>
                    <a:outerShdw blurRad="38100" dist="38100" dir="2700000" algn="tl">
                      <a:srgbClr val="C0C0C0"/>
                    </a:outerShdw>
                  </a:effectLst>
                  <a:latin typeface="VNI-Helve" pitchFamily="2" charset="0"/>
                </a:rPr>
                <a:t>A</a:t>
              </a:r>
            </a:p>
          </p:txBody>
        </p:sp>
      </p:grpSp>
      <p:grpSp>
        <p:nvGrpSpPr>
          <p:cNvPr id="35854" name="Group 14"/>
          <p:cNvGrpSpPr>
            <a:grpSpLocks/>
          </p:cNvGrpSpPr>
          <p:nvPr/>
        </p:nvGrpSpPr>
        <p:grpSpPr bwMode="auto">
          <a:xfrm>
            <a:off x="1219200" y="3733800"/>
            <a:ext cx="533400" cy="552450"/>
            <a:chOff x="288" y="1144"/>
            <a:chExt cx="328" cy="348"/>
          </a:xfrm>
        </p:grpSpPr>
        <p:pic>
          <p:nvPicPr>
            <p:cNvPr id="35855" name="Picture 15" descr="NUT XA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1164"/>
              <a:ext cx="328" cy="328"/>
            </a:xfrm>
            <a:prstGeom prst="rect">
              <a:avLst/>
            </a:prstGeom>
            <a:noFill/>
            <a:extLst>
              <a:ext uri="{909E8E84-426E-40DD-AFC4-6F175D3DCCD1}">
                <a14:hiddenFill xmlns:a14="http://schemas.microsoft.com/office/drawing/2010/main">
                  <a:solidFill>
                    <a:srgbClr val="FFFFFF"/>
                  </a:solidFill>
                </a14:hiddenFill>
              </a:ext>
            </a:extLst>
          </p:spPr>
        </p:pic>
        <p:sp>
          <p:nvSpPr>
            <p:cNvPr id="35856" name="Text Box 16"/>
            <p:cNvSpPr txBox="1">
              <a:spLocks noChangeArrowheads="1"/>
            </p:cNvSpPr>
            <p:nvPr/>
          </p:nvSpPr>
          <p:spPr bwMode="auto">
            <a:xfrm>
              <a:off x="316" y="114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chemeClr val="bg1"/>
                  </a:solidFill>
                  <a:effectLst>
                    <a:outerShdw blurRad="38100" dist="38100" dir="2700000" algn="tl">
                      <a:srgbClr val="C0C0C0"/>
                    </a:outerShdw>
                  </a:effectLst>
                  <a:latin typeface="VNI-Helve" pitchFamily="2" charset="0"/>
                </a:rPr>
                <a:t>B</a:t>
              </a:r>
            </a:p>
          </p:txBody>
        </p:sp>
      </p:grpSp>
      <p:grpSp>
        <p:nvGrpSpPr>
          <p:cNvPr id="35857" name="Group 17"/>
          <p:cNvGrpSpPr>
            <a:grpSpLocks/>
          </p:cNvGrpSpPr>
          <p:nvPr/>
        </p:nvGrpSpPr>
        <p:grpSpPr bwMode="auto">
          <a:xfrm>
            <a:off x="1219200" y="5181600"/>
            <a:ext cx="520700" cy="552450"/>
            <a:chOff x="288" y="1144"/>
            <a:chExt cx="328" cy="348"/>
          </a:xfrm>
        </p:grpSpPr>
        <p:pic>
          <p:nvPicPr>
            <p:cNvPr id="35858" name="Picture 18" descr="NUT XA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 y="1164"/>
              <a:ext cx="328" cy="328"/>
            </a:xfrm>
            <a:prstGeom prst="rect">
              <a:avLst/>
            </a:prstGeom>
            <a:noFill/>
            <a:extLst>
              <a:ext uri="{909E8E84-426E-40DD-AFC4-6F175D3DCCD1}">
                <a14:hiddenFill xmlns:a14="http://schemas.microsoft.com/office/drawing/2010/main">
                  <a:solidFill>
                    <a:srgbClr val="FFFFFF"/>
                  </a:solidFill>
                </a14:hiddenFill>
              </a:ext>
            </a:extLst>
          </p:spPr>
        </p:pic>
        <p:sp>
          <p:nvSpPr>
            <p:cNvPr id="35859" name="Text Box 19"/>
            <p:cNvSpPr txBox="1">
              <a:spLocks noChangeArrowheads="1"/>
            </p:cNvSpPr>
            <p:nvPr/>
          </p:nvSpPr>
          <p:spPr bwMode="auto">
            <a:xfrm>
              <a:off x="316" y="114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chemeClr val="bg1"/>
                  </a:solidFill>
                  <a:effectLst>
                    <a:outerShdw blurRad="38100" dist="38100" dir="2700000" algn="tl">
                      <a:srgbClr val="C0C0C0"/>
                    </a:outerShdw>
                  </a:effectLst>
                  <a:latin typeface="VNI-Helve" pitchFamily="2" charset="0"/>
                </a:rPr>
                <a:t>D</a:t>
              </a:r>
            </a:p>
          </p:txBody>
        </p:sp>
      </p:grpSp>
      <p:grpSp>
        <p:nvGrpSpPr>
          <p:cNvPr id="35860" name="Group 20"/>
          <p:cNvGrpSpPr>
            <a:grpSpLocks/>
          </p:cNvGrpSpPr>
          <p:nvPr/>
        </p:nvGrpSpPr>
        <p:grpSpPr bwMode="auto">
          <a:xfrm>
            <a:off x="1219200" y="4419600"/>
            <a:ext cx="520700" cy="552450"/>
            <a:chOff x="288" y="1144"/>
            <a:chExt cx="328" cy="348"/>
          </a:xfrm>
        </p:grpSpPr>
        <p:pic>
          <p:nvPicPr>
            <p:cNvPr id="35861" name="Picture 21" descr="NUT XA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 y="1164"/>
              <a:ext cx="328" cy="328"/>
            </a:xfrm>
            <a:prstGeom prst="rect">
              <a:avLst/>
            </a:prstGeom>
            <a:noFill/>
            <a:extLst>
              <a:ext uri="{909E8E84-426E-40DD-AFC4-6F175D3DCCD1}">
                <a14:hiddenFill xmlns:a14="http://schemas.microsoft.com/office/drawing/2010/main">
                  <a:solidFill>
                    <a:srgbClr val="FFFFFF"/>
                  </a:solidFill>
                </a14:hiddenFill>
              </a:ext>
            </a:extLst>
          </p:spPr>
        </p:pic>
        <p:sp>
          <p:nvSpPr>
            <p:cNvPr id="35862" name="Text Box 22"/>
            <p:cNvSpPr txBox="1">
              <a:spLocks noChangeArrowheads="1"/>
            </p:cNvSpPr>
            <p:nvPr/>
          </p:nvSpPr>
          <p:spPr bwMode="auto">
            <a:xfrm>
              <a:off x="316" y="114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chemeClr val="bg1"/>
                  </a:solidFill>
                  <a:effectLst>
                    <a:outerShdw blurRad="38100" dist="38100" dir="2700000" algn="tl">
                      <a:srgbClr val="C0C0C0"/>
                    </a:outerShdw>
                  </a:effectLst>
                  <a:latin typeface="VNI-Helve" pitchFamily="2" charset="0"/>
                </a:rPr>
                <a:t>C</a:t>
              </a:r>
            </a:p>
          </p:txBody>
        </p:sp>
      </p:grpSp>
      <p:grpSp>
        <p:nvGrpSpPr>
          <p:cNvPr id="35863" name="Group 23"/>
          <p:cNvGrpSpPr>
            <a:grpSpLocks/>
          </p:cNvGrpSpPr>
          <p:nvPr/>
        </p:nvGrpSpPr>
        <p:grpSpPr bwMode="auto">
          <a:xfrm>
            <a:off x="1219200" y="3733800"/>
            <a:ext cx="533400" cy="552450"/>
            <a:chOff x="672" y="144"/>
            <a:chExt cx="328" cy="348"/>
          </a:xfrm>
        </p:grpSpPr>
        <p:pic>
          <p:nvPicPr>
            <p:cNvPr id="35864" name="Picture 24" descr="NUT D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 y="164"/>
              <a:ext cx="328" cy="328"/>
            </a:xfrm>
            <a:prstGeom prst="rect">
              <a:avLst/>
            </a:prstGeom>
            <a:noFill/>
            <a:extLst>
              <a:ext uri="{909E8E84-426E-40DD-AFC4-6F175D3DCCD1}">
                <a14:hiddenFill xmlns:a14="http://schemas.microsoft.com/office/drawing/2010/main">
                  <a:solidFill>
                    <a:srgbClr val="FFFFFF"/>
                  </a:solidFill>
                </a14:hiddenFill>
              </a:ext>
            </a:extLst>
          </p:spPr>
        </p:pic>
        <p:sp>
          <p:nvSpPr>
            <p:cNvPr id="35865" name="Text Box 25"/>
            <p:cNvSpPr txBox="1">
              <a:spLocks noChangeArrowheads="1"/>
            </p:cNvSpPr>
            <p:nvPr/>
          </p:nvSpPr>
          <p:spPr bwMode="auto">
            <a:xfrm>
              <a:off x="700" y="14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FF99"/>
                  </a:solidFill>
                  <a:effectLst>
                    <a:outerShdw blurRad="38100" dist="38100" dir="2700000" algn="tl">
                      <a:srgbClr val="C0C0C0"/>
                    </a:outerShdw>
                  </a:effectLst>
                  <a:latin typeface="VNI-Helve" pitchFamily="2"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blinds(horizontal)">
                                      <p:cBhvr>
                                        <p:cTn id="10" dur="500"/>
                                        <p:tgtEl>
                                          <p:spTgt spid="358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35849"/>
                                        </p:tgtEl>
                                        <p:attrNameLst>
                                          <p:attrName>style.visibility</p:attrName>
                                        </p:attrNameLst>
                                      </p:cBhvr>
                                      <p:to>
                                        <p:strVal val="visible"/>
                                      </p:to>
                                    </p:set>
                                    <p:anim calcmode="discrete" valueType="clr">
                                      <p:cBhvr override="childStyle">
                                        <p:cTn id="15" dur="80"/>
                                        <p:tgtEl>
                                          <p:spTgt spid="3584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5849"/>
                                        </p:tgtEl>
                                        <p:attrNameLst>
                                          <p:attrName>fillcolor</p:attrName>
                                        </p:attrNameLst>
                                      </p:cBhvr>
                                      <p:tavLst>
                                        <p:tav tm="0">
                                          <p:val>
                                            <p:clrVal>
                                              <a:schemeClr val="accent2"/>
                                            </p:clrVal>
                                          </p:val>
                                        </p:tav>
                                        <p:tav tm="50000">
                                          <p:val>
                                            <p:clrVal>
                                              <a:schemeClr val="hlink"/>
                                            </p:clrVal>
                                          </p:val>
                                        </p:tav>
                                      </p:tavLst>
                                    </p:anim>
                                    <p:set>
                                      <p:cBhvr>
                                        <p:cTn id="17" dur="80"/>
                                        <p:tgtEl>
                                          <p:spTgt spid="35849"/>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blinds(horizontal)">
                                      <p:cBhvr>
                                        <p:cTn id="22" dur="500"/>
                                        <p:tgtEl>
                                          <p:spTgt spid="35850"/>
                                        </p:tgtEl>
                                      </p:cBhvr>
                                    </p:animEffect>
                                  </p:childTnLst>
                                </p:cTn>
                              </p:par>
                              <p:par>
                                <p:cTn id="23" presetID="8" presetClass="entr" presetSubtype="16" fill="hold" nodeType="withEffect">
                                  <p:stCondLst>
                                    <p:cond delay="0"/>
                                  </p:stCondLst>
                                  <p:childTnLst>
                                    <p:set>
                                      <p:cBhvr>
                                        <p:cTn id="24" dur="1" fill="hold">
                                          <p:stCondLst>
                                            <p:cond delay="0"/>
                                          </p:stCondLst>
                                        </p:cTn>
                                        <p:tgtEl>
                                          <p:spTgt spid="35851"/>
                                        </p:tgtEl>
                                        <p:attrNameLst>
                                          <p:attrName>style.visibility</p:attrName>
                                        </p:attrNameLst>
                                      </p:cBhvr>
                                      <p:to>
                                        <p:strVal val="visible"/>
                                      </p:to>
                                    </p:set>
                                    <p:animEffect transition="in" filter="diamond(in)">
                                      <p:cBhvr>
                                        <p:cTn id="25" dur="500"/>
                                        <p:tgtEl>
                                          <p:spTgt spid="35851"/>
                                        </p:tgtEl>
                                      </p:cBhvr>
                                    </p:animEffect>
                                  </p:childTnLst>
                                </p:cTn>
                              </p:par>
                              <p:par>
                                <p:cTn id="26" presetID="8" presetClass="entr" presetSubtype="16" fill="hold" nodeType="withEffect">
                                  <p:stCondLst>
                                    <p:cond delay="0"/>
                                  </p:stCondLst>
                                  <p:childTnLst>
                                    <p:set>
                                      <p:cBhvr>
                                        <p:cTn id="27" dur="1" fill="hold">
                                          <p:stCondLst>
                                            <p:cond delay="0"/>
                                          </p:stCondLst>
                                        </p:cTn>
                                        <p:tgtEl>
                                          <p:spTgt spid="35854"/>
                                        </p:tgtEl>
                                        <p:attrNameLst>
                                          <p:attrName>style.visibility</p:attrName>
                                        </p:attrNameLst>
                                      </p:cBhvr>
                                      <p:to>
                                        <p:strVal val="visible"/>
                                      </p:to>
                                    </p:set>
                                    <p:animEffect transition="in" filter="diamond(in)">
                                      <p:cBhvr>
                                        <p:cTn id="28" dur="500"/>
                                        <p:tgtEl>
                                          <p:spTgt spid="35854"/>
                                        </p:tgtEl>
                                      </p:cBhvr>
                                    </p:animEffect>
                                  </p:childTnLst>
                                </p:cTn>
                              </p:par>
                              <p:par>
                                <p:cTn id="29" presetID="8" presetClass="entr" presetSubtype="16" fill="hold" nodeType="withEffect">
                                  <p:stCondLst>
                                    <p:cond delay="0"/>
                                  </p:stCondLst>
                                  <p:childTnLst>
                                    <p:set>
                                      <p:cBhvr>
                                        <p:cTn id="30" dur="1" fill="hold">
                                          <p:stCondLst>
                                            <p:cond delay="0"/>
                                          </p:stCondLst>
                                        </p:cTn>
                                        <p:tgtEl>
                                          <p:spTgt spid="35860"/>
                                        </p:tgtEl>
                                        <p:attrNameLst>
                                          <p:attrName>style.visibility</p:attrName>
                                        </p:attrNameLst>
                                      </p:cBhvr>
                                      <p:to>
                                        <p:strVal val="visible"/>
                                      </p:to>
                                    </p:set>
                                    <p:animEffect transition="in" filter="diamond(in)">
                                      <p:cBhvr>
                                        <p:cTn id="31" dur="500"/>
                                        <p:tgtEl>
                                          <p:spTgt spid="35860"/>
                                        </p:tgtEl>
                                      </p:cBhvr>
                                    </p:animEffect>
                                  </p:childTnLst>
                                </p:cTn>
                              </p:par>
                              <p:par>
                                <p:cTn id="32" presetID="8" presetClass="entr" presetSubtype="16" fill="hold" nodeType="withEffect">
                                  <p:stCondLst>
                                    <p:cond delay="0"/>
                                  </p:stCondLst>
                                  <p:childTnLst>
                                    <p:set>
                                      <p:cBhvr>
                                        <p:cTn id="33" dur="1" fill="hold">
                                          <p:stCondLst>
                                            <p:cond delay="0"/>
                                          </p:stCondLst>
                                        </p:cTn>
                                        <p:tgtEl>
                                          <p:spTgt spid="35857"/>
                                        </p:tgtEl>
                                        <p:attrNameLst>
                                          <p:attrName>style.visibility</p:attrName>
                                        </p:attrNameLst>
                                      </p:cBhvr>
                                      <p:to>
                                        <p:strVal val="visible"/>
                                      </p:to>
                                    </p:set>
                                    <p:animEffect transition="in" filter="diamond(in)">
                                      <p:cBhvr>
                                        <p:cTn id="34" dur="500"/>
                                        <p:tgtEl>
                                          <p:spTgt spid="3585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58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9" grpId="0"/>
      <p:bldP spid="358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38100"/>
            <a:ext cx="9105900" cy="6858000"/>
          </a:xfrm>
          <a:prstGeom prst="rect">
            <a:avLst/>
          </a:prstGeom>
          <a:solidFill>
            <a:srgbClr val="FFCCFF"/>
          </a:solidFill>
          <a:ln w="57150">
            <a:pattFill prst="sphere">
              <a:fgClr>
                <a:schemeClr val="tx1"/>
              </a:fgClr>
              <a:bgClr>
                <a:srgbClr val="FFFFFF"/>
              </a:bgClr>
            </a:patt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FF0000"/>
              </a:solidFill>
            </a:endParaRPr>
          </a:p>
        </p:txBody>
      </p:sp>
      <p:sp>
        <p:nvSpPr>
          <p:cNvPr id="40963" name="AutoShape 3"/>
          <p:cNvSpPr>
            <a:spLocks noChangeArrowheads="1"/>
          </p:cNvSpPr>
          <p:nvPr/>
        </p:nvSpPr>
        <p:spPr bwMode="auto">
          <a:xfrm>
            <a:off x="112713" y="1981200"/>
            <a:ext cx="8878887" cy="4800600"/>
          </a:xfrm>
          <a:prstGeom prst="flowChartAlternateProcess">
            <a:avLst/>
          </a:prstGeom>
          <a:solidFill>
            <a:schemeClr val="bg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grpSp>
        <p:nvGrpSpPr>
          <p:cNvPr id="40964" name="Group 4"/>
          <p:cNvGrpSpPr>
            <a:grpSpLocks/>
          </p:cNvGrpSpPr>
          <p:nvPr/>
        </p:nvGrpSpPr>
        <p:grpSpPr bwMode="auto">
          <a:xfrm>
            <a:off x="2757488" y="361950"/>
            <a:ext cx="3490912" cy="1447800"/>
            <a:chOff x="1689" y="228"/>
            <a:chExt cx="2199" cy="912"/>
          </a:xfrm>
        </p:grpSpPr>
        <p:sp>
          <p:nvSpPr>
            <p:cNvPr id="40965" name="AutoShape 5"/>
            <p:cNvSpPr>
              <a:spLocks noChangeArrowheads="1"/>
            </p:cNvSpPr>
            <p:nvPr/>
          </p:nvSpPr>
          <p:spPr bwMode="auto">
            <a:xfrm>
              <a:off x="1689" y="228"/>
              <a:ext cx="2199" cy="912"/>
            </a:xfrm>
            <a:prstGeom prst="downArrowCallout">
              <a:avLst>
                <a:gd name="adj1" fmla="val 60280"/>
                <a:gd name="adj2" fmla="val 60280"/>
                <a:gd name="adj3" fmla="val 16667"/>
                <a:gd name="adj4" fmla="val 66667"/>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Text Box 6"/>
            <p:cNvSpPr txBox="1">
              <a:spLocks noChangeArrowheads="1"/>
            </p:cNvSpPr>
            <p:nvPr/>
          </p:nvSpPr>
          <p:spPr bwMode="auto">
            <a:xfrm>
              <a:off x="1880" y="300"/>
              <a:ext cx="1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3300"/>
                  </a:solidFill>
                  <a:latin typeface="Times New Roman" pitchFamily="18" charset="0"/>
                </a:rPr>
                <a:t>DẶN DÒ</a:t>
              </a:r>
            </a:p>
          </p:txBody>
        </p:sp>
      </p:grpSp>
      <p:pic>
        <p:nvPicPr>
          <p:cNvPr id="40967" name="Picture 7"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3900" y="4191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3429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40970" name="Text Box 10"/>
          <p:cNvSpPr txBox="1">
            <a:spLocks noChangeArrowheads="1"/>
          </p:cNvSpPr>
          <p:nvPr/>
        </p:nvSpPr>
        <p:spPr bwMode="auto">
          <a:xfrm>
            <a:off x="2743200" y="2667000"/>
            <a:ext cx="574992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40000"/>
              </a:lnSpc>
            </a:pPr>
            <a:r>
              <a:rPr lang="en-US" sz="3200">
                <a:latin typeface="Times New Roman" pitchFamily="18" charset="0"/>
              </a:rPr>
              <a:t>- Về nhà học thuộc bài. </a:t>
            </a:r>
          </a:p>
          <a:p>
            <a:pPr>
              <a:lnSpc>
                <a:spcPct val="140000"/>
              </a:lnSpc>
            </a:pPr>
            <a:r>
              <a:rPr lang="en-US" sz="3200">
                <a:latin typeface="Times New Roman" pitchFamily="18" charset="0"/>
              </a:rPr>
              <a:t>- Làm các bài tập 13.1, 13.2, 13.3.</a:t>
            </a:r>
          </a:p>
          <a:p>
            <a:pPr>
              <a:lnSpc>
                <a:spcPct val="140000"/>
              </a:lnSpc>
            </a:pPr>
            <a:r>
              <a:rPr lang="en-US" sz="3200">
                <a:latin typeface="Times New Roman" pitchFamily="18" charset="0"/>
              </a:rPr>
              <a:t>- Đọc phần có thể em chưa biết.</a:t>
            </a:r>
          </a:p>
          <a:p>
            <a:pPr>
              <a:lnSpc>
                <a:spcPct val="140000"/>
              </a:lnSpc>
            </a:pPr>
            <a:r>
              <a:rPr lang="en-US" sz="3200">
                <a:latin typeface="Times New Roman" pitchFamily="18" charset="0"/>
              </a:rPr>
              <a:t>- Xem bài tiếp theo.</a:t>
            </a:r>
          </a:p>
        </p:txBody>
      </p:sp>
      <p:pic>
        <p:nvPicPr>
          <p:cNvPr id="40986" name="Picture 26" descr="2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124200"/>
            <a:ext cx="2195513" cy="193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linds(horizontal)">
                                      <p:cBhvr>
                                        <p:cTn id="7" dur="500"/>
                                        <p:tgtEl>
                                          <p:spTgt spid="4096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63"/>
                                        </p:tgtEl>
                                        <p:attrNameLst>
                                          <p:attrName>style.visibility</p:attrName>
                                        </p:attrNameLst>
                                      </p:cBhvr>
                                      <p:to>
                                        <p:strVal val="visible"/>
                                      </p:to>
                                    </p:set>
                                    <p:animEffect transition="in" filter="blinds(horizontal)">
                                      <p:cBhvr>
                                        <p:cTn id="10" dur="500"/>
                                        <p:tgtEl>
                                          <p:spTgt spid="409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0970"/>
                                        </p:tgtEl>
                                        <p:attrNameLst>
                                          <p:attrName>style.visibility</p:attrName>
                                        </p:attrNameLst>
                                      </p:cBhvr>
                                      <p:to>
                                        <p:strVal val="visible"/>
                                      </p:to>
                                    </p:set>
                                    <p:animEffect transition="in" filter="blinds(horizontal)">
                                      <p:cBhvr>
                                        <p:cTn id="15"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3" name="Group 5"/>
          <p:cNvGrpSpPr>
            <a:grpSpLocks/>
          </p:cNvGrpSpPr>
          <p:nvPr/>
        </p:nvGrpSpPr>
        <p:grpSpPr bwMode="auto">
          <a:xfrm>
            <a:off x="2590800" y="1295400"/>
            <a:ext cx="6172200" cy="4802188"/>
            <a:chOff x="-2400" y="0"/>
            <a:chExt cx="3708" cy="3057"/>
          </a:xfrm>
        </p:grpSpPr>
        <p:sp>
          <p:nvSpPr>
            <p:cNvPr id="48134" name="Freeform 6"/>
            <p:cNvSpPr>
              <a:spLocks/>
            </p:cNvSpPr>
            <p:nvPr/>
          </p:nvSpPr>
          <p:spPr bwMode="auto">
            <a:xfrm>
              <a:off x="-1308" y="900"/>
              <a:ext cx="360" cy="708"/>
            </a:xfrm>
            <a:custGeom>
              <a:avLst/>
              <a:gdLst>
                <a:gd name="T0" fmla="*/ 0 w 360"/>
                <a:gd name="T1" fmla="*/ 0 h 708"/>
                <a:gd name="T2" fmla="*/ 360 w 360"/>
                <a:gd name="T3" fmla="*/ 612 h 708"/>
                <a:gd name="T4" fmla="*/ 324 w 360"/>
                <a:gd name="T5" fmla="*/ 636 h 708"/>
                <a:gd name="T6" fmla="*/ 288 w 360"/>
                <a:gd name="T7" fmla="*/ 660 h 708"/>
                <a:gd name="T8" fmla="*/ 240 w 360"/>
                <a:gd name="T9" fmla="*/ 684 h 708"/>
                <a:gd name="T10" fmla="*/ 168 w 360"/>
                <a:gd name="T11" fmla="*/ 696 h 708"/>
                <a:gd name="T12" fmla="*/ 108 w 360"/>
                <a:gd name="T13" fmla="*/ 708 h 708"/>
                <a:gd name="T14" fmla="*/ 48 w 360"/>
                <a:gd name="T15" fmla="*/ 708 h 708"/>
                <a:gd name="T16" fmla="*/ 0 w 36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135" name="Group 7"/>
            <p:cNvGrpSpPr>
              <a:grpSpLocks/>
            </p:cNvGrpSpPr>
            <p:nvPr/>
          </p:nvGrpSpPr>
          <p:grpSpPr bwMode="auto">
            <a:xfrm>
              <a:off x="-2400" y="0"/>
              <a:ext cx="3708" cy="3057"/>
              <a:chOff x="-2400" y="0"/>
              <a:chExt cx="3708" cy="3057"/>
            </a:xfrm>
          </p:grpSpPr>
          <p:sp>
            <p:nvSpPr>
              <p:cNvPr id="48136" name="AutoShape 8" descr="Blue tissue paper"/>
              <p:cNvSpPr>
                <a:spLocks noChangeArrowheads="1"/>
              </p:cNvSpPr>
              <p:nvPr/>
            </p:nvSpPr>
            <p:spPr bwMode="auto">
              <a:xfrm>
                <a:off x="-2400" y="2533"/>
                <a:ext cx="3708" cy="479"/>
              </a:xfrm>
              <a:prstGeom prst="parallelogram">
                <a:avLst>
                  <a:gd name="adj" fmla="val 98556"/>
                </a:avLst>
              </a:prstGeom>
              <a:blipFill dpi="0" rotWithShape="1">
                <a:blip r:embed="rId2"/>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lgn="ctr"/>
                <a:endParaRPr lang="en-US" sz="2400"/>
              </a:p>
            </p:txBody>
          </p:sp>
          <p:sp>
            <p:nvSpPr>
              <p:cNvPr id="48137" name="AutoShape 9"/>
              <p:cNvSpPr>
                <a:spLocks noChangeArrowheads="1"/>
              </p:cNvSpPr>
              <p:nvPr/>
            </p:nvSpPr>
            <p:spPr bwMode="auto">
              <a:xfrm>
                <a:off x="650" y="2713"/>
                <a:ext cx="267" cy="12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8138" name="Group 10"/>
              <p:cNvGrpSpPr>
                <a:grpSpLocks/>
              </p:cNvGrpSpPr>
              <p:nvPr/>
            </p:nvGrpSpPr>
            <p:grpSpPr bwMode="auto">
              <a:xfrm>
                <a:off x="-626" y="2583"/>
                <a:ext cx="309" cy="230"/>
                <a:chOff x="1164" y="2604"/>
                <a:chExt cx="312" cy="324"/>
              </a:xfrm>
            </p:grpSpPr>
            <p:sp>
              <p:nvSpPr>
                <p:cNvPr id="48139" name="AutoShape 11"/>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0" name="AutoShape 12"/>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8141" name="AutoShape 13"/>
              <p:cNvSpPr>
                <a:spLocks noChangeArrowheads="1"/>
              </p:cNvSpPr>
              <p:nvPr/>
            </p:nvSpPr>
            <p:spPr bwMode="auto">
              <a:xfrm>
                <a:off x="741" y="2562"/>
                <a:ext cx="97" cy="190"/>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2" name="AutoShape 14"/>
              <p:cNvSpPr>
                <a:spLocks noChangeArrowheads="1"/>
              </p:cNvSpPr>
              <p:nvPr/>
            </p:nvSpPr>
            <p:spPr bwMode="auto">
              <a:xfrm>
                <a:off x="773" y="907"/>
                <a:ext cx="41" cy="1686"/>
              </a:xfrm>
              <a:prstGeom prst="can">
                <a:avLst>
                  <a:gd name="adj" fmla="val 88146"/>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3" name="AutoShape 15"/>
              <p:cNvSpPr>
                <a:spLocks noChangeArrowheads="1"/>
              </p:cNvSpPr>
              <p:nvPr/>
            </p:nvSpPr>
            <p:spPr bwMode="auto">
              <a:xfrm rot="5400000">
                <a:off x="-515" y="-366"/>
                <a:ext cx="65" cy="2491"/>
              </a:xfrm>
              <a:prstGeom prst="can">
                <a:avLst>
                  <a:gd name="adj" fmla="val 68485"/>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4" name="AutoShape 16"/>
              <p:cNvSpPr>
                <a:spLocks noChangeArrowheads="1"/>
              </p:cNvSpPr>
              <p:nvPr/>
            </p:nvSpPr>
            <p:spPr bwMode="auto">
              <a:xfrm>
                <a:off x="722" y="797"/>
                <a:ext cx="154" cy="140"/>
              </a:xfrm>
              <a:prstGeom prst="cube">
                <a:avLst>
                  <a:gd name="adj" fmla="val 25000"/>
                </a:avLst>
              </a:prstGeom>
              <a:solidFill>
                <a:srgbClr val="9D9D9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5" name="Oval 17"/>
              <p:cNvSpPr>
                <a:spLocks noChangeArrowheads="1"/>
              </p:cNvSpPr>
              <p:nvPr/>
            </p:nvSpPr>
            <p:spPr bwMode="auto">
              <a:xfrm flipH="1">
                <a:off x="-213"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6" name="Line 18"/>
              <p:cNvSpPr>
                <a:spLocks noChangeShapeType="1"/>
              </p:cNvSpPr>
              <p:nvPr/>
            </p:nvSpPr>
            <p:spPr bwMode="auto">
              <a:xfrm flipV="1">
                <a:off x="-192"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7" name="AutoShape 19"/>
              <p:cNvSpPr>
                <a:spLocks noChangeArrowheads="1"/>
              </p:cNvSpPr>
              <p:nvPr/>
            </p:nvSpPr>
            <p:spPr bwMode="auto">
              <a:xfrm>
                <a:off x="773" y="528"/>
                <a:ext cx="41" cy="286"/>
              </a:xfrm>
              <a:prstGeom prst="can">
                <a:avLst>
                  <a:gd name="adj" fmla="val 14952"/>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8" name="Oval 20"/>
              <p:cNvSpPr>
                <a:spLocks noChangeArrowheads="1"/>
              </p:cNvSpPr>
              <p:nvPr/>
            </p:nvSpPr>
            <p:spPr bwMode="auto">
              <a:xfrm>
                <a:off x="763" y="857"/>
                <a:ext cx="41" cy="4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49" name="AutoShape 21"/>
              <p:cNvSpPr>
                <a:spLocks noChangeArrowheads="1"/>
              </p:cNvSpPr>
              <p:nvPr/>
            </p:nvSpPr>
            <p:spPr bwMode="auto">
              <a:xfrm rot="5400000">
                <a:off x="-941" y="1458"/>
                <a:ext cx="87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0" name="AutoShape 22"/>
              <p:cNvSpPr>
                <a:spLocks noChangeArrowheads="1"/>
              </p:cNvSpPr>
              <p:nvPr/>
            </p:nvSpPr>
            <p:spPr bwMode="auto">
              <a:xfrm rot="5400000">
                <a:off x="-920" y="1458"/>
                <a:ext cx="91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1" name="Oval 23"/>
              <p:cNvSpPr>
                <a:spLocks noChangeArrowheads="1"/>
              </p:cNvSpPr>
              <p:nvPr/>
            </p:nvSpPr>
            <p:spPr bwMode="auto">
              <a:xfrm>
                <a:off x="-431"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2" name="Oval 24"/>
              <p:cNvSpPr>
                <a:spLocks noChangeArrowheads="1"/>
              </p:cNvSpPr>
              <p:nvPr/>
            </p:nvSpPr>
            <p:spPr bwMode="auto">
              <a:xfrm>
                <a:off x="-400"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3" name="AutoShape 25"/>
              <p:cNvSpPr>
                <a:spLocks noChangeArrowheads="1"/>
              </p:cNvSpPr>
              <p:nvPr/>
            </p:nvSpPr>
            <p:spPr bwMode="auto">
              <a:xfrm>
                <a:off x="-513"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4" name="Freeform 26"/>
              <p:cNvSpPr>
                <a:spLocks/>
              </p:cNvSpPr>
              <p:nvPr/>
            </p:nvSpPr>
            <p:spPr bwMode="auto">
              <a:xfrm>
                <a:off x="-204" y="900"/>
                <a:ext cx="300" cy="708"/>
              </a:xfrm>
              <a:custGeom>
                <a:avLst/>
                <a:gdLst>
                  <a:gd name="T0" fmla="*/ 0 w 300"/>
                  <a:gd name="T1" fmla="*/ 0 h 708"/>
                  <a:gd name="T2" fmla="*/ 264 w 300"/>
                  <a:gd name="T3" fmla="*/ 684 h 708"/>
                  <a:gd name="T4" fmla="*/ 300 w 300"/>
                  <a:gd name="T5" fmla="*/ 672 h 708"/>
                  <a:gd name="T6" fmla="*/ 204 w 300"/>
                  <a:gd name="T7" fmla="*/ 684 h 708"/>
                  <a:gd name="T8" fmla="*/ 240 w 300"/>
                  <a:gd name="T9" fmla="*/ 684 h 708"/>
                  <a:gd name="T10" fmla="*/ 168 w 300"/>
                  <a:gd name="T11" fmla="*/ 696 h 708"/>
                  <a:gd name="T12" fmla="*/ 108 w 300"/>
                  <a:gd name="T13" fmla="*/ 708 h 708"/>
                  <a:gd name="T14" fmla="*/ 48 w 300"/>
                  <a:gd name="T15" fmla="*/ 708 h 708"/>
                  <a:gd name="T16" fmla="*/ 0 w 30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08">
                    <a:moveTo>
                      <a:pt x="0" y="0"/>
                    </a:moveTo>
                    <a:lnTo>
                      <a:pt x="264" y="684"/>
                    </a:lnTo>
                    <a:lnTo>
                      <a:pt x="300" y="672"/>
                    </a:lnTo>
                    <a:lnTo>
                      <a:pt x="204" y="684"/>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155" name="Group 27"/>
              <p:cNvGrpSpPr>
                <a:grpSpLocks/>
              </p:cNvGrpSpPr>
              <p:nvPr/>
            </p:nvGrpSpPr>
            <p:grpSpPr bwMode="auto">
              <a:xfrm>
                <a:off x="-1128" y="0"/>
                <a:ext cx="1824" cy="1824"/>
                <a:chOff x="2808" y="-240"/>
                <a:chExt cx="1824" cy="1824"/>
              </a:xfrm>
            </p:grpSpPr>
            <p:grpSp>
              <p:nvGrpSpPr>
                <p:cNvPr id="48156" name="Group 28"/>
                <p:cNvGrpSpPr>
                  <a:grpSpLocks/>
                </p:cNvGrpSpPr>
                <p:nvPr/>
              </p:nvGrpSpPr>
              <p:grpSpPr bwMode="auto">
                <a:xfrm>
                  <a:off x="3660" y="696"/>
                  <a:ext cx="192" cy="852"/>
                  <a:chOff x="3660" y="696"/>
                  <a:chExt cx="192" cy="852"/>
                </a:xfrm>
              </p:grpSpPr>
              <p:sp>
                <p:nvSpPr>
                  <p:cNvPr id="48157" name="Oval 29"/>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58" name="Line 30"/>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59" name="Oval 31"/>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48160" name="Group 32"/>
              <p:cNvGrpSpPr>
                <a:grpSpLocks/>
              </p:cNvGrpSpPr>
              <p:nvPr/>
            </p:nvGrpSpPr>
            <p:grpSpPr bwMode="auto">
              <a:xfrm>
                <a:off x="-1730" y="2583"/>
                <a:ext cx="309" cy="230"/>
                <a:chOff x="1164" y="2604"/>
                <a:chExt cx="312" cy="324"/>
              </a:xfrm>
            </p:grpSpPr>
            <p:sp>
              <p:nvSpPr>
                <p:cNvPr id="48161" name="AutoShape 33"/>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2" name="AutoShape 34"/>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8163" name="Oval 35"/>
              <p:cNvSpPr>
                <a:spLocks noChangeArrowheads="1"/>
              </p:cNvSpPr>
              <p:nvPr/>
            </p:nvSpPr>
            <p:spPr bwMode="auto">
              <a:xfrm flipH="1">
                <a:off x="-1317"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4" name="Line 36"/>
              <p:cNvSpPr>
                <a:spLocks noChangeShapeType="1"/>
              </p:cNvSpPr>
              <p:nvPr/>
            </p:nvSpPr>
            <p:spPr bwMode="auto">
              <a:xfrm flipV="1">
                <a:off x="-1296"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5" name="AutoShape 37"/>
              <p:cNvSpPr>
                <a:spLocks noChangeArrowheads="1"/>
              </p:cNvSpPr>
              <p:nvPr/>
            </p:nvSpPr>
            <p:spPr bwMode="auto">
              <a:xfrm rot="5400000">
                <a:off x="-2045" y="1458"/>
                <a:ext cx="87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6" name="AutoShape 38"/>
              <p:cNvSpPr>
                <a:spLocks noChangeArrowheads="1"/>
              </p:cNvSpPr>
              <p:nvPr/>
            </p:nvSpPr>
            <p:spPr bwMode="auto">
              <a:xfrm rot="5400000">
                <a:off x="-2022" y="1458"/>
                <a:ext cx="91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7" name="Oval 39"/>
              <p:cNvSpPr>
                <a:spLocks noChangeArrowheads="1"/>
              </p:cNvSpPr>
              <p:nvPr/>
            </p:nvSpPr>
            <p:spPr bwMode="auto">
              <a:xfrm>
                <a:off x="-1536"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8" name="Oval 40"/>
              <p:cNvSpPr>
                <a:spLocks noChangeArrowheads="1"/>
              </p:cNvSpPr>
              <p:nvPr/>
            </p:nvSpPr>
            <p:spPr bwMode="auto">
              <a:xfrm>
                <a:off x="-1504"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69" name="AutoShape 41"/>
              <p:cNvSpPr>
                <a:spLocks noChangeArrowheads="1"/>
              </p:cNvSpPr>
              <p:nvPr/>
            </p:nvSpPr>
            <p:spPr bwMode="auto">
              <a:xfrm>
                <a:off x="-1617"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8170" name="Group 42"/>
              <p:cNvGrpSpPr>
                <a:grpSpLocks/>
              </p:cNvGrpSpPr>
              <p:nvPr/>
            </p:nvGrpSpPr>
            <p:grpSpPr bwMode="auto">
              <a:xfrm>
                <a:off x="-2232" y="0"/>
                <a:ext cx="1824" cy="1824"/>
                <a:chOff x="2808" y="-240"/>
                <a:chExt cx="1824" cy="1824"/>
              </a:xfrm>
            </p:grpSpPr>
            <p:grpSp>
              <p:nvGrpSpPr>
                <p:cNvPr id="48171" name="Group 43"/>
                <p:cNvGrpSpPr>
                  <a:grpSpLocks/>
                </p:cNvGrpSpPr>
                <p:nvPr/>
              </p:nvGrpSpPr>
              <p:grpSpPr bwMode="auto">
                <a:xfrm>
                  <a:off x="3660" y="696"/>
                  <a:ext cx="192" cy="852"/>
                  <a:chOff x="3660" y="696"/>
                  <a:chExt cx="192" cy="852"/>
                </a:xfrm>
              </p:grpSpPr>
              <p:sp>
                <p:nvSpPr>
                  <p:cNvPr id="48172" name="Oval 44"/>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8173" name="Line 45"/>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74" name="Oval 46"/>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8175" name="Line 47"/>
              <p:cNvSpPr>
                <a:spLocks noChangeShapeType="1"/>
              </p:cNvSpPr>
              <p:nvPr/>
            </p:nvSpPr>
            <p:spPr bwMode="auto">
              <a:xfrm flipV="1">
                <a:off x="-192" y="840"/>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6" name="Text Box 48"/>
              <p:cNvSpPr txBox="1">
                <a:spLocks noChangeArrowheads="1"/>
              </p:cNvSpPr>
              <p:nvPr/>
            </p:nvSpPr>
            <p:spPr bwMode="auto">
              <a:xfrm>
                <a:off x="-1968" y="2688"/>
                <a:ext cx="1329"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1              2</a:t>
                </a:r>
              </a:p>
            </p:txBody>
          </p:sp>
        </p:grpSp>
      </p:grpSp>
      <p:sp>
        <p:nvSpPr>
          <p:cNvPr id="48177" name="Text Box 49"/>
          <p:cNvSpPr txBox="1">
            <a:spLocks noChangeArrowheads="1"/>
          </p:cNvSpPr>
          <p:nvPr/>
        </p:nvSpPr>
        <p:spPr bwMode="auto">
          <a:xfrm>
            <a:off x="4876800" y="61722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13.1</a:t>
            </a:r>
          </a:p>
        </p:txBody>
      </p:sp>
      <p:sp>
        <p:nvSpPr>
          <p:cNvPr id="48178" name="Text Box 50"/>
          <p:cNvSpPr txBox="1">
            <a:spLocks noChangeArrowheads="1"/>
          </p:cNvSpPr>
          <p:nvPr/>
        </p:nvSpPr>
        <p:spPr bwMode="auto">
          <a:xfrm>
            <a:off x="685800" y="2286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u="sng">
                <a:latin typeface="Times New Roman" pitchFamily="18" charset="0"/>
              </a:rPr>
              <a:t>Bài 13:</a:t>
            </a:r>
            <a:r>
              <a:rPr lang="en-US" sz="3600" b="1">
                <a:latin typeface="Times New Roman" pitchFamily="18" charset="0"/>
              </a:rPr>
              <a:t> MÔI TRƯỜNG TRUYỀN ÂM</a:t>
            </a:r>
          </a:p>
        </p:txBody>
      </p:sp>
      <p:sp>
        <p:nvSpPr>
          <p:cNvPr id="48179" name="Text Box 51"/>
          <p:cNvSpPr txBox="1">
            <a:spLocks noChangeArrowheads="1"/>
          </p:cNvSpPr>
          <p:nvPr/>
        </p:nvSpPr>
        <p:spPr bwMode="auto">
          <a:xfrm>
            <a:off x="228600" y="8382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p>
        </p:txBody>
      </p:sp>
      <p:sp>
        <p:nvSpPr>
          <p:cNvPr id="48180" name="Text Box 52"/>
          <p:cNvSpPr txBox="1">
            <a:spLocks noChangeArrowheads="1"/>
          </p:cNvSpPr>
          <p:nvPr/>
        </p:nvSpPr>
        <p:spPr bwMode="auto">
          <a:xfrm>
            <a:off x="457199" y="1371600"/>
            <a:ext cx="76549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marL="0" indent="0">
              <a:spcBef>
                <a:spcPct val="50000"/>
              </a:spcBef>
            </a:pPr>
            <a:r>
              <a:rPr lang="en-US" sz="3200" i="1" dirty="0" err="1">
                <a:latin typeface="Times New Roman" pitchFamily="18" charset="0"/>
              </a:rPr>
              <a:t>Thí</a:t>
            </a:r>
            <a:r>
              <a:rPr lang="en-US" sz="3200" i="1" dirty="0">
                <a:latin typeface="Times New Roman" pitchFamily="18" charset="0"/>
              </a:rPr>
              <a:t> </a:t>
            </a:r>
            <a:r>
              <a:rPr lang="en-US" sz="3200" i="1" dirty="0" err="1" smtClean="0">
                <a:latin typeface="Times New Roman" pitchFamily="18" charset="0"/>
              </a:rPr>
              <a:t>nghiệm</a:t>
            </a:r>
            <a:r>
              <a:rPr lang="en-US" sz="3200" i="1" dirty="0" smtClean="0">
                <a:latin typeface="Times New Roman" pitchFamily="18" charset="0"/>
              </a:rPr>
              <a:t> </a:t>
            </a:r>
            <a:r>
              <a:rPr lang="en-US" sz="3200" i="1" dirty="0" err="1" smtClean="0">
                <a:latin typeface="Times New Roman" pitchFamily="18" charset="0"/>
              </a:rPr>
              <a:t>về</a:t>
            </a:r>
            <a:r>
              <a:rPr lang="en-US" sz="3200" i="1" dirty="0" smtClean="0">
                <a:latin typeface="Times New Roman" pitchFamily="18" charset="0"/>
              </a:rPr>
              <a:t> </a:t>
            </a:r>
            <a:r>
              <a:rPr lang="en-US" sz="3200" i="1" dirty="0" err="1" smtClean="0">
                <a:latin typeface="Times New Roman" pitchFamily="18" charset="0"/>
              </a:rPr>
              <a:t>các</a:t>
            </a:r>
            <a:r>
              <a:rPr lang="en-US" sz="3200" i="1" dirty="0" smtClean="0">
                <a:latin typeface="Times New Roman" pitchFamily="18" charset="0"/>
              </a:rPr>
              <a:t> </a:t>
            </a:r>
            <a:r>
              <a:rPr lang="en-US" sz="3200" i="1" dirty="0" err="1" smtClean="0">
                <a:latin typeface="Times New Roman" pitchFamily="18" charset="0"/>
              </a:rPr>
              <a:t>môi</a:t>
            </a:r>
            <a:r>
              <a:rPr lang="en-US" sz="3200" i="1" dirty="0" smtClean="0">
                <a:latin typeface="Times New Roman" pitchFamily="18" charset="0"/>
              </a:rPr>
              <a:t> </a:t>
            </a:r>
            <a:r>
              <a:rPr lang="en-US" sz="3200" i="1" dirty="0" err="1" smtClean="0">
                <a:latin typeface="Times New Roman" pitchFamily="18" charset="0"/>
              </a:rPr>
              <a:t>trường</a:t>
            </a:r>
            <a:r>
              <a:rPr lang="en-US" sz="3200" i="1" dirty="0" smtClean="0">
                <a:latin typeface="Times New Roman" pitchFamily="18" charset="0"/>
              </a:rPr>
              <a:t> </a:t>
            </a:r>
            <a:r>
              <a:rPr lang="en-US" sz="3200" i="1" dirty="0" err="1" smtClean="0">
                <a:latin typeface="Times New Roman" pitchFamily="18" charset="0"/>
              </a:rPr>
              <a:t>truyền</a:t>
            </a:r>
            <a:r>
              <a:rPr lang="en-US" sz="3200" i="1" dirty="0" smtClean="0">
                <a:latin typeface="Times New Roman" pitchFamily="18" charset="0"/>
              </a:rPr>
              <a:t> </a:t>
            </a:r>
            <a:r>
              <a:rPr lang="en-US" sz="3200" i="1" dirty="0" err="1" smtClean="0">
                <a:latin typeface="Times New Roman" pitchFamily="18" charset="0"/>
              </a:rPr>
              <a:t>âm</a:t>
            </a:r>
            <a:r>
              <a:rPr lang="en-US" sz="3200" i="1" dirty="0" smtClean="0">
                <a:latin typeface="Times New Roman" pitchFamily="18" charset="0"/>
              </a:rPr>
              <a:t>:</a:t>
            </a:r>
            <a:endParaRPr lang="en-US" sz="3200" i="1" dirty="0">
              <a:latin typeface="Times New Roman" pitchFamily="18" charset="0"/>
            </a:endParaRPr>
          </a:p>
        </p:txBody>
      </p:sp>
      <p:sp>
        <p:nvSpPr>
          <p:cNvPr id="48181" name="Text Box 53"/>
          <p:cNvSpPr txBox="1">
            <a:spLocks noChangeArrowheads="1"/>
          </p:cNvSpPr>
          <p:nvPr/>
        </p:nvSpPr>
        <p:spPr bwMode="auto">
          <a:xfrm>
            <a:off x="381000" y="18288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pPr>
            <a:r>
              <a:rPr lang="en-US" sz="3200" dirty="0">
                <a:latin typeface="Times New Roman" pitchFamily="18" charset="0"/>
              </a:rPr>
              <a:t>1. </a:t>
            </a:r>
            <a:r>
              <a:rPr lang="en-US" sz="3200" dirty="0" err="1">
                <a:latin typeface="Times New Roman" pitchFamily="18" charset="0"/>
              </a:rPr>
              <a:t>Sự</a:t>
            </a:r>
            <a:r>
              <a:rPr lang="en-US" sz="3200" dirty="0">
                <a:latin typeface="Times New Roman" pitchFamily="18" charset="0"/>
              </a:rPr>
              <a:t> </a:t>
            </a:r>
            <a:r>
              <a:rPr lang="en-US" sz="3200" dirty="0" err="1">
                <a:latin typeface="Times New Roman" pitchFamily="18" charset="0"/>
              </a:rPr>
              <a:t>truyền</a:t>
            </a:r>
            <a:r>
              <a:rPr lang="en-US" sz="3200" dirty="0">
                <a:latin typeface="Times New Roman" pitchFamily="18" charset="0"/>
              </a:rPr>
              <a:t> </a:t>
            </a: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chất</a:t>
            </a:r>
            <a:r>
              <a:rPr lang="en-US" sz="3200" dirty="0">
                <a:latin typeface="Times New Roman" pitchFamily="18" charset="0"/>
              </a:rPr>
              <a:t> </a:t>
            </a:r>
            <a:r>
              <a:rPr lang="en-US" sz="3200" dirty="0" err="1">
                <a:latin typeface="Times New Roman" pitchFamily="18" charset="0"/>
              </a:rPr>
              <a:t>khí</a:t>
            </a:r>
            <a:endParaRPr lang="en-US" sz="32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180"/>
                                        </p:tgtEl>
                                        <p:attrNameLst>
                                          <p:attrName>style.visibility</p:attrName>
                                        </p:attrNameLst>
                                      </p:cBhvr>
                                      <p:to>
                                        <p:strVal val="visible"/>
                                      </p:to>
                                    </p:set>
                                    <p:animEffect transition="in" filter="wipe(down)">
                                      <p:cBhvr>
                                        <p:cTn id="7" dur="500"/>
                                        <p:tgtEl>
                                          <p:spTgt spid="48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181"/>
                                        </p:tgtEl>
                                        <p:attrNameLst>
                                          <p:attrName>style.visibility</p:attrName>
                                        </p:attrNameLst>
                                      </p:cBhvr>
                                      <p:to>
                                        <p:strVal val="visible"/>
                                      </p:to>
                                    </p:set>
                                    <p:animEffect transition="in" filter="wipe(down)">
                                      <p:cBhvr>
                                        <p:cTn id="12" dur="500"/>
                                        <p:tgtEl>
                                          <p:spTgt spid="4818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wedge">
                                      <p:cBhvr>
                                        <p:cTn id="17" dur="1000"/>
                                        <p:tgtEl>
                                          <p:spTgt spid="4813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48177"/>
                                        </p:tgtEl>
                                        <p:attrNameLst>
                                          <p:attrName>style.visibility</p:attrName>
                                        </p:attrNameLst>
                                      </p:cBhvr>
                                      <p:to>
                                        <p:strVal val="visible"/>
                                      </p:to>
                                    </p:set>
                                    <p:animEffect transition="in" filter="wedge">
                                      <p:cBhvr>
                                        <p:cTn id="20" dur="1000"/>
                                        <p:tgtEl>
                                          <p:spTgt spid="48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7" grpId="0"/>
      <p:bldP spid="48180" grpId="0"/>
      <p:bldP spid="481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ext Box 9"/>
          <p:cNvSpPr txBox="1">
            <a:spLocks noChangeArrowheads="1"/>
          </p:cNvSpPr>
          <p:nvPr/>
        </p:nvSpPr>
        <p:spPr bwMode="auto">
          <a:xfrm>
            <a:off x="685800" y="2286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u="sng">
                <a:latin typeface="Times New Roman" pitchFamily="18" charset="0"/>
              </a:rPr>
              <a:t>Bài 13:</a:t>
            </a:r>
            <a:r>
              <a:rPr lang="en-US" sz="3600" b="1">
                <a:latin typeface="Times New Roman" pitchFamily="18" charset="0"/>
              </a:rPr>
              <a:t> MÔI TRƯỜNG TRUYỀN ÂM</a:t>
            </a:r>
          </a:p>
        </p:txBody>
      </p:sp>
      <p:sp>
        <p:nvSpPr>
          <p:cNvPr id="4106" name="Text Box 10"/>
          <p:cNvSpPr txBox="1">
            <a:spLocks noChangeArrowheads="1"/>
          </p:cNvSpPr>
          <p:nvPr/>
        </p:nvSpPr>
        <p:spPr bwMode="auto">
          <a:xfrm>
            <a:off x="0" y="12192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pPr>
            <a:r>
              <a:rPr lang="en-US" sz="3200">
                <a:latin typeface="Times New Roman" pitchFamily="18" charset="0"/>
              </a:rPr>
              <a:t>1. Sự truyền âm trong chất khí</a:t>
            </a:r>
          </a:p>
        </p:txBody>
      </p:sp>
      <p:sp>
        <p:nvSpPr>
          <p:cNvPr id="4107" name="Text Box 11"/>
          <p:cNvSpPr txBox="1">
            <a:spLocks noChangeArrowheads="1"/>
          </p:cNvSpPr>
          <p:nvPr/>
        </p:nvSpPr>
        <p:spPr bwMode="auto">
          <a:xfrm>
            <a:off x="381000" y="1676400"/>
            <a:ext cx="335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600" u="sng">
                <a:solidFill>
                  <a:srgbClr val="FF3300"/>
                </a:solidFill>
                <a:latin typeface="Times New Roman" pitchFamily="18" charset="0"/>
              </a:rPr>
              <a:t>a. Dụng cụ thí nghiệm</a:t>
            </a:r>
            <a:r>
              <a:rPr lang="en-US" sz="2600">
                <a:solidFill>
                  <a:srgbClr val="FF3300"/>
                </a:solidFill>
                <a:latin typeface="Times New Roman" pitchFamily="18" charset="0"/>
              </a:rPr>
              <a:t>:</a:t>
            </a:r>
          </a:p>
        </p:txBody>
      </p:sp>
      <p:sp>
        <p:nvSpPr>
          <p:cNvPr id="4108" name="Text Box 12"/>
          <p:cNvSpPr txBox="1">
            <a:spLocks noChangeArrowheads="1"/>
          </p:cNvSpPr>
          <p:nvPr/>
        </p:nvSpPr>
        <p:spPr bwMode="auto">
          <a:xfrm>
            <a:off x="0" y="2133600"/>
            <a:ext cx="4724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800">
                <a:latin typeface="Times New Roman" pitchFamily="18" charset="0"/>
              </a:rPr>
              <a:t>Hai cái trống, một dùi trống, hai quả cầu có dây treo, một giá thí nghiệm có lắp thanh ngang</a:t>
            </a:r>
            <a:r>
              <a:rPr lang="en-US" sz="2800">
                <a:solidFill>
                  <a:srgbClr val="0000FF"/>
                </a:solidFill>
                <a:latin typeface="Times New Roman" pitchFamily="18" charset="0"/>
              </a:rPr>
              <a:t>.</a:t>
            </a:r>
          </a:p>
        </p:txBody>
      </p:sp>
      <p:grpSp>
        <p:nvGrpSpPr>
          <p:cNvPr id="4109" name="Group 13"/>
          <p:cNvGrpSpPr>
            <a:grpSpLocks/>
          </p:cNvGrpSpPr>
          <p:nvPr/>
        </p:nvGrpSpPr>
        <p:grpSpPr bwMode="auto">
          <a:xfrm>
            <a:off x="4343400" y="0"/>
            <a:ext cx="5194300" cy="5561013"/>
            <a:chOff x="-2400" y="0"/>
            <a:chExt cx="3708" cy="3012"/>
          </a:xfrm>
        </p:grpSpPr>
        <p:sp>
          <p:nvSpPr>
            <p:cNvPr id="4110" name="Freeform 14"/>
            <p:cNvSpPr>
              <a:spLocks/>
            </p:cNvSpPr>
            <p:nvPr/>
          </p:nvSpPr>
          <p:spPr bwMode="auto">
            <a:xfrm>
              <a:off x="-1308" y="900"/>
              <a:ext cx="360" cy="708"/>
            </a:xfrm>
            <a:custGeom>
              <a:avLst/>
              <a:gdLst>
                <a:gd name="T0" fmla="*/ 0 w 360"/>
                <a:gd name="T1" fmla="*/ 0 h 708"/>
                <a:gd name="T2" fmla="*/ 360 w 360"/>
                <a:gd name="T3" fmla="*/ 612 h 708"/>
                <a:gd name="T4" fmla="*/ 324 w 360"/>
                <a:gd name="T5" fmla="*/ 636 h 708"/>
                <a:gd name="T6" fmla="*/ 288 w 360"/>
                <a:gd name="T7" fmla="*/ 660 h 708"/>
                <a:gd name="T8" fmla="*/ 240 w 360"/>
                <a:gd name="T9" fmla="*/ 684 h 708"/>
                <a:gd name="T10" fmla="*/ 168 w 360"/>
                <a:gd name="T11" fmla="*/ 696 h 708"/>
                <a:gd name="T12" fmla="*/ 108 w 360"/>
                <a:gd name="T13" fmla="*/ 708 h 708"/>
                <a:gd name="T14" fmla="*/ 48 w 360"/>
                <a:gd name="T15" fmla="*/ 708 h 708"/>
                <a:gd name="T16" fmla="*/ 0 w 36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11" name="Group 15"/>
            <p:cNvGrpSpPr>
              <a:grpSpLocks/>
            </p:cNvGrpSpPr>
            <p:nvPr/>
          </p:nvGrpSpPr>
          <p:grpSpPr bwMode="auto">
            <a:xfrm>
              <a:off x="-2400" y="0"/>
              <a:ext cx="3708" cy="3012"/>
              <a:chOff x="-2400" y="0"/>
              <a:chExt cx="3708" cy="3012"/>
            </a:xfrm>
          </p:grpSpPr>
          <p:sp>
            <p:nvSpPr>
              <p:cNvPr id="4112" name="AutoShape 16" descr="Blue tissue paper"/>
              <p:cNvSpPr>
                <a:spLocks noChangeArrowheads="1"/>
              </p:cNvSpPr>
              <p:nvPr/>
            </p:nvSpPr>
            <p:spPr bwMode="auto">
              <a:xfrm>
                <a:off x="-2400" y="2533"/>
                <a:ext cx="3708" cy="479"/>
              </a:xfrm>
              <a:prstGeom prst="parallelogram">
                <a:avLst>
                  <a:gd name="adj" fmla="val 98556"/>
                </a:avLst>
              </a:prstGeom>
              <a:blipFill dpi="0" rotWithShape="1">
                <a:blip r:embed="rId2"/>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lgn="ctr"/>
                <a:endParaRPr lang="en-US" sz="2400"/>
              </a:p>
            </p:txBody>
          </p:sp>
          <p:sp>
            <p:nvSpPr>
              <p:cNvPr id="4113" name="AutoShape 17"/>
              <p:cNvSpPr>
                <a:spLocks noChangeArrowheads="1"/>
              </p:cNvSpPr>
              <p:nvPr/>
            </p:nvSpPr>
            <p:spPr bwMode="auto">
              <a:xfrm>
                <a:off x="650" y="2713"/>
                <a:ext cx="267" cy="12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114" name="Group 18"/>
              <p:cNvGrpSpPr>
                <a:grpSpLocks/>
              </p:cNvGrpSpPr>
              <p:nvPr/>
            </p:nvGrpSpPr>
            <p:grpSpPr bwMode="auto">
              <a:xfrm>
                <a:off x="-626" y="2583"/>
                <a:ext cx="309" cy="230"/>
                <a:chOff x="1164" y="2604"/>
                <a:chExt cx="312" cy="324"/>
              </a:xfrm>
            </p:grpSpPr>
            <p:sp>
              <p:nvSpPr>
                <p:cNvPr id="4115" name="AutoShape 19"/>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16" name="AutoShape 20"/>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117" name="AutoShape 21"/>
              <p:cNvSpPr>
                <a:spLocks noChangeArrowheads="1"/>
              </p:cNvSpPr>
              <p:nvPr/>
            </p:nvSpPr>
            <p:spPr bwMode="auto">
              <a:xfrm>
                <a:off x="741" y="2562"/>
                <a:ext cx="97" cy="190"/>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18" name="AutoShape 22"/>
              <p:cNvSpPr>
                <a:spLocks noChangeArrowheads="1"/>
              </p:cNvSpPr>
              <p:nvPr/>
            </p:nvSpPr>
            <p:spPr bwMode="auto">
              <a:xfrm>
                <a:off x="773" y="907"/>
                <a:ext cx="41" cy="1686"/>
              </a:xfrm>
              <a:prstGeom prst="can">
                <a:avLst>
                  <a:gd name="adj" fmla="val 88146"/>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19" name="AutoShape 23"/>
              <p:cNvSpPr>
                <a:spLocks noChangeArrowheads="1"/>
              </p:cNvSpPr>
              <p:nvPr/>
            </p:nvSpPr>
            <p:spPr bwMode="auto">
              <a:xfrm rot="5400000">
                <a:off x="-515" y="-366"/>
                <a:ext cx="65" cy="2491"/>
              </a:xfrm>
              <a:prstGeom prst="can">
                <a:avLst>
                  <a:gd name="adj" fmla="val 68485"/>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0" name="AutoShape 24"/>
              <p:cNvSpPr>
                <a:spLocks noChangeArrowheads="1"/>
              </p:cNvSpPr>
              <p:nvPr/>
            </p:nvSpPr>
            <p:spPr bwMode="auto">
              <a:xfrm>
                <a:off x="722" y="797"/>
                <a:ext cx="154" cy="140"/>
              </a:xfrm>
              <a:prstGeom prst="cube">
                <a:avLst>
                  <a:gd name="adj" fmla="val 25000"/>
                </a:avLst>
              </a:prstGeom>
              <a:solidFill>
                <a:srgbClr val="9D9D9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1" name="Oval 25"/>
              <p:cNvSpPr>
                <a:spLocks noChangeArrowheads="1"/>
              </p:cNvSpPr>
              <p:nvPr/>
            </p:nvSpPr>
            <p:spPr bwMode="auto">
              <a:xfrm flipH="1">
                <a:off x="-213"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2" name="Line 26"/>
              <p:cNvSpPr>
                <a:spLocks noChangeShapeType="1"/>
              </p:cNvSpPr>
              <p:nvPr/>
            </p:nvSpPr>
            <p:spPr bwMode="auto">
              <a:xfrm flipV="1">
                <a:off x="-192"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AutoShape 27"/>
              <p:cNvSpPr>
                <a:spLocks noChangeArrowheads="1"/>
              </p:cNvSpPr>
              <p:nvPr/>
            </p:nvSpPr>
            <p:spPr bwMode="auto">
              <a:xfrm>
                <a:off x="773" y="528"/>
                <a:ext cx="41" cy="286"/>
              </a:xfrm>
              <a:prstGeom prst="can">
                <a:avLst>
                  <a:gd name="adj" fmla="val 14952"/>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4" name="Oval 28"/>
              <p:cNvSpPr>
                <a:spLocks noChangeArrowheads="1"/>
              </p:cNvSpPr>
              <p:nvPr/>
            </p:nvSpPr>
            <p:spPr bwMode="auto">
              <a:xfrm>
                <a:off x="763" y="857"/>
                <a:ext cx="41" cy="4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5" name="AutoShape 29"/>
              <p:cNvSpPr>
                <a:spLocks noChangeArrowheads="1"/>
              </p:cNvSpPr>
              <p:nvPr/>
            </p:nvSpPr>
            <p:spPr bwMode="auto">
              <a:xfrm rot="5400000">
                <a:off x="-941" y="1458"/>
                <a:ext cx="87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6" name="AutoShape 30"/>
              <p:cNvSpPr>
                <a:spLocks noChangeArrowheads="1"/>
              </p:cNvSpPr>
              <p:nvPr/>
            </p:nvSpPr>
            <p:spPr bwMode="auto">
              <a:xfrm rot="5400000">
                <a:off x="-920" y="1458"/>
                <a:ext cx="918" cy="473"/>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7" name="Oval 31"/>
              <p:cNvSpPr>
                <a:spLocks noChangeArrowheads="1"/>
              </p:cNvSpPr>
              <p:nvPr/>
            </p:nvSpPr>
            <p:spPr bwMode="auto">
              <a:xfrm>
                <a:off x="-431"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8" name="Oval 32"/>
              <p:cNvSpPr>
                <a:spLocks noChangeArrowheads="1"/>
              </p:cNvSpPr>
              <p:nvPr/>
            </p:nvSpPr>
            <p:spPr bwMode="auto">
              <a:xfrm>
                <a:off x="-400"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29" name="AutoShape 33"/>
              <p:cNvSpPr>
                <a:spLocks noChangeArrowheads="1"/>
              </p:cNvSpPr>
              <p:nvPr/>
            </p:nvSpPr>
            <p:spPr bwMode="auto">
              <a:xfrm>
                <a:off x="-513"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30" name="Freeform 34"/>
              <p:cNvSpPr>
                <a:spLocks/>
              </p:cNvSpPr>
              <p:nvPr/>
            </p:nvSpPr>
            <p:spPr bwMode="auto">
              <a:xfrm>
                <a:off x="-204" y="900"/>
                <a:ext cx="300" cy="708"/>
              </a:xfrm>
              <a:custGeom>
                <a:avLst/>
                <a:gdLst>
                  <a:gd name="T0" fmla="*/ 0 w 300"/>
                  <a:gd name="T1" fmla="*/ 0 h 708"/>
                  <a:gd name="T2" fmla="*/ 264 w 300"/>
                  <a:gd name="T3" fmla="*/ 684 h 708"/>
                  <a:gd name="T4" fmla="*/ 300 w 300"/>
                  <a:gd name="T5" fmla="*/ 672 h 708"/>
                  <a:gd name="T6" fmla="*/ 204 w 300"/>
                  <a:gd name="T7" fmla="*/ 684 h 708"/>
                  <a:gd name="T8" fmla="*/ 240 w 300"/>
                  <a:gd name="T9" fmla="*/ 684 h 708"/>
                  <a:gd name="T10" fmla="*/ 168 w 300"/>
                  <a:gd name="T11" fmla="*/ 696 h 708"/>
                  <a:gd name="T12" fmla="*/ 108 w 300"/>
                  <a:gd name="T13" fmla="*/ 708 h 708"/>
                  <a:gd name="T14" fmla="*/ 48 w 300"/>
                  <a:gd name="T15" fmla="*/ 708 h 708"/>
                  <a:gd name="T16" fmla="*/ 0 w 30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08">
                    <a:moveTo>
                      <a:pt x="0" y="0"/>
                    </a:moveTo>
                    <a:lnTo>
                      <a:pt x="264" y="684"/>
                    </a:lnTo>
                    <a:lnTo>
                      <a:pt x="300" y="672"/>
                    </a:lnTo>
                    <a:lnTo>
                      <a:pt x="204" y="684"/>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31" name="Group 35"/>
              <p:cNvGrpSpPr>
                <a:grpSpLocks/>
              </p:cNvGrpSpPr>
              <p:nvPr/>
            </p:nvGrpSpPr>
            <p:grpSpPr bwMode="auto">
              <a:xfrm>
                <a:off x="-1128" y="0"/>
                <a:ext cx="1824" cy="1824"/>
                <a:chOff x="2808" y="-240"/>
                <a:chExt cx="1824" cy="1824"/>
              </a:xfrm>
            </p:grpSpPr>
            <p:grpSp>
              <p:nvGrpSpPr>
                <p:cNvPr id="4132" name="Group 36"/>
                <p:cNvGrpSpPr>
                  <a:grpSpLocks/>
                </p:cNvGrpSpPr>
                <p:nvPr/>
              </p:nvGrpSpPr>
              <p:grpSpPr bwMode="auto">
                <a:xfrm>
                  <a:off x="3660" y="696"/>
                  <a:ext cx="192" cy="852"/>
                  <a:chOff x="3660" y="696"/>
                  <a:chExt cx="192" cy="852"/>
                </a:xfrm>
              </p:grpSpPr>
              <p:sp>
                <p:nvSpPr>
                  <p:cNvPr id="4133" name="Oval 37"/>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34" name="Line 38"/>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35" name="Oval 39"/>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4136" name="Group 40"/>
              <p:cNvGrpSpPr>
                <a:grpSpLocks/>
              </p:cNvGrpSpPr>
              <p:nvPr/>
            </p:nvGrpSpPr>
            <p:grpSpPr bwMode="auto">
              <a:xfrm>
                <a:off x="-1730" y="2583"/>
                <a:ext cx="309" cy="230"/>
                <a:chOff x="1164" y="2604"/>
                <a:chExt cx="312" cy="324"/>
              </a:xfrm>
            </p:grpSpPr>
            <p:sp>
              <p:nvSpPr>
                <p:cNvPr id="4137" name="AutoShape 41"/>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38" name="AutoShape 42"/>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139" name="Oval 43"/>
              <p:cNvSpPr>
                <a:spLocks noChangeArrowheads="1"/>
              </p:cNvSpPr>
              <p:nvPr/>
            </p:nvSpPr>
            <p:spPr bwMode="auto">
              <a:xfrm flipH="1">
                <a:off x="-1317" y="897"/>
                <a:ext cx="42" cy="4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0" name="Line 44"/>
              <p:cNvSpPr>
                <a:spLocks noChangeShapeType="1"/>
              </p:cNvSpPr>
              <p:nvPr/>
            </p:nvSpPr>
            <p:spPr bwMode="auto">
              <a:xfrm flipV="1">
                <a:off x="-1296" y="837"/>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1" name="AutoShape 45"/>
              <p:cNvSpPr>
                <a:spLocks noChangeArrowheads="1"/>
              </p:cNvSpPr>
              <p:nvPr/>
            </p:nvSpPr>
            <p:spPr bwMode="auto">
              <a:xfrm rot="5400000">
                <a:off x="-2045" y="1458"/>
                <a:ext cx="87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2" name="AutoShape 46"/>
              <p:cNvSpPr>
                <a:spLocks noChangeArrowheads="1"/>
              </p:cNvSpPr>
              <p:nvPr/>
            </p:nvSpPr>
            <p:spPr bwMode="auto">
              <a:xfrm rot="5400000">
                <a:off x="-2022" y="1458"/>
                <a:ext cx="918" cy="473"/>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3" name="Oval 47"/>
              <p:cNvSpPr>
                <a:spLocks noChangeArrowheads="1"/>
              </p:cNvSpPr>
              <p:nvPr/>
            </p:nvSpPr>
            <p:spPr bwMode="auto">
              <a:xfrm>
                <a:off x="-1536" y="1266"/>
                <a:ext cx="196" cy="868"/>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4" name="Oval 48"/>
              <p:cNvSpPr>
                <a:spLocks noChangeArrowheads="1"/>
              </p:cNvSpPr>
              <p:nvPr/>
            </p:nvSpPr>
            <p:spPr bwMode="auto">
              <a:xfrm>
                <a:off x="-1504" y="1316"/>
                <a:ext cx="165" cy="788"/>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5" name="AutoShape 49"/>
              <p:cNvSpPr>
                <a:spLocks noChangeArrowheads="1"/>
              </p:cNvSpPr>
              <p:nvPr/>
            </p:nvSpPr>
            <p:spPr bwMode="auto">
              <a:xfrm>
                <a:off x="-1617" y="2154"/>
                <a:ext cx="93" cy="459"/>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146" name="Group 50"/>
              <p:cNvGrpSpPr>
                <a:grpSpLocks/>
              </p:cNvGrpSpPr>
              <p:nvPr/>
            </p:nvGrpSpPr>
            <p:grpSpPr bwMode="auto">
              <a:xfrm>
                <a:off x="-2232" y="0"/>
                <a:ext cx="1824" cy="1824"/>
                <a:chOff x="2808" y="-240"/>
                <a:chExt cx="1824" cy="1824"/>
              </a:xfrm>
            </p:grpSpPr>
            <p:grpSp>
              <p:nvGrpSpPr>
                <p:cNvPr id="4147" name="Group 51"/>
                <p:cNvGrpSpPr>
                  <a:grpSpLocks/>
                </p:cNvGrpSpPr>
                <p:nvPr/>
              </p:nvGrpSpPr>
              <p:grpSpPr bwMode="auto">
                <a:xfrm>
                  <a:off x="3660" y="696"/>
                  <a:ext cx="192" cy="852"/>
                  <a:chOff x="3660" y="696"/>
                  <a:chExt cx="192" cy="852"/>
                </a:xfrm>
              </p:grpSpPr>
              <p:sp>
                <p:nvSpPr>
                  <p:cNvPr id="4148" name="Oval 52"/>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149" name="Line 53"/>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50" name="Oval 54"/>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151" name="Line 55"/>
              <p:cNvSpPr>
                <a:spLocks noChangeShapeType="1"/>
              </p:cNvSpPr>
              <p:nvPr/>
            </p:nvSpPr>
            <p:spPr bwMode="auto">
              <a:xfrm flipV="1">
                <a:off x="-192" y="840"/>
                <a:ext cx="0" cy="8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2" name="Text Box 56"/>
              <p:cNvSpPr txBox="1">
                <a:spLocks noChangeArrowheads="1"/>
              </p:cNvSpPr>
              <p:nvPr/>
            </p:nvSpPr>
            <p:spPr bwMode="auto">
              <a:xfrm>
                <a:off x="-1968" y="2688"/>
                <a:ext cx="1580"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1              2</a:t>
                </a:r>
              </a:p>
            </p:txBody>
          </p:sp>
        </p:grpSp>
      </p:grpSp>
      <p:sp>
        <p:nvSpPr>
          <p:cNvPr id="4153" name="Text Box 57"/>
          <p:cNvSpPr txBox="1">
            <a:spLocks noChangeArrowheads="1"/>
          </p:cNvSpPr>
          <p:nvPr/>
        </p:nvSpPr>
        <p:spPr bwMode="auto">
          <a:xfrm>
            <a:off x="228600" y="3505200"/>
            <a:ext cx="335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600">
                <a:solidFill>
                  <a:srgbClr val="FF0000"/>
                </a:solidFill>
                <a:latin typeface="Times New Roman" pitchFamily="18" charset="0"/>
              </a:rPr>
              <a:t>b. </a:t>
            </a:r>
            <a:r>
              <a:rPr lang="en-US" sz="2600" u="sng">
                <a:solidFill>
                  <a:srgbClr val="FF0000"/>
                </a:solidFill>
                <a:latin typeface="Times New Roman" pitchFamily="18" charset="0"/>
              </a:rPr>
              <a:t>Các bước tiến hành</a:t>
            </a:r>
            <a:r>
              <a:rPr lang="en-US" sz="2600">
                <a:solidFill>
                  <a:srgbClr val="FF0000"/>
                </a:solidFill>
                <a:latin typeface="Times New Roman" pitchFamily="18" charset="0"/>
              </a:rPr>
              <a:t>:</a:t>
            </a:r>
          </a:p>
        </p:txBody>
      </p:sp>
      <p:sp>
        <p:nvSpPr>
          <p:cNvPr id="4154" name="Text Box 58"/>
          <p:cNvSpPr txBox="1">
            <a:spLocks noChangeArrowheads="1"/>
          </p:cNvSpPr>
          <p:nvPr/>
        </p:nvSpPr>
        <p:spPr bwMode="auto">
          <a:xfrm>
            <a:off x="0" y="3962400"/>
            <a:ext cx="495300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latin typeface="Times New Roman" pitchFamily="18" charset="0"/>
              </a:rPr>
              <a:t>B1: Đặt hai trống cách nhau khoảng 10cm - 15cm</a:t>
            </a:r>
          </a:p>
          <a:p>
            <a:pPr>
              <a:spcBef>
                <a:spcPct val="50000"/>
              </a:spcBef>
            </a:pPr>
            <a:r>
              <a:rPr lang="en-US" sz="2800">
                <a:latin typeface="Times New Roman" pitchFamily="18" charset="0"/>
              </a:rPr>
              <a:t>B2: Treo hai quả cầu vừa chạm sát vào giữa mặt trống</a:t>
            </a:r>
          </a:p>
          <a:p>
            <a:pPr>
              <a:spcBef>
                <a:spcPct val="50000"/>
              </a:spcBef>
            </a:pPr>
            <a:r>
              <a:rPr lang="en-US" sz="2800">
                <a:latin typeface="Times New Roman" pitchFamily="18" charset="0"/>
              </a:rPr>
              <a:t>B3: Gõ mạnh vào trống 1</a:t>
            </a:r>
          </a:p>
        </p:txBody>
      </p:sp>
      <p:sp>
        <p:nvSpPr>
          <p:cNvPr id="4155" name="Text Box 59"/>
          <p:cNvSpPr txBox="1">
            <a:spLocks noChangeArrowheads="1"/>
          </p:cNvSpPr>
          <p:nvPr/>
        </p:nvSpPr>
        <p:spPr bwMode="auto">
          <a:xfrm>
            <a:off x="0" y="7620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p:cTn id="7" dur="500" fill="hold"/>
                                        <p:tgtEl>
                                          <p:spTgt spid="4107"/>
                                        </p:tgtEl>
                                        <p:attrNameLst>
                                          <p:attrName>ppt_w</p:attrName>
                                        </p:attrNameLst>
                                      </p:cBhvr>
                                      <p:tavLst>
                                        <p:tav tm="0">
                                          <p:val>
                                            <p:fltVal val="0"/>
                                          </p:val>
                                        </p:tav>
                                        <p:tav tm="100000">
                                          <p:val>
                                            <p:strVal val="#ppt_w"/>
                                          </p:val>
                                        </p:tav>
                                      </p:tavLst>
                                    </p:anim>
                                    <p:anim calcmode="lin" valueType="num">
                                      <p:cBhvr>
                                        <p:cTn id="8" dur="500" fill="hold"/>
                                        <p:tgtEl>
                                          <p:spTgt spid="4107"/>
                                        </p:tgtEl>
                                        <p:attrNameLst>
                                          <p:attrName>ppt_h</p:attrName>
                                        </p:attrNameLst>
                                      </p:cBhvr>
                                      <p:tavLst>
                                        <p:tav tm="0">
                                          <p:val>
                                            <p:fltVal val="0"/>
                                          </p:val>
                                        </p:tav>
                                        <p:tav tm="100000">
                                          <p:val>
                                            <p:strVal val="#ppt_h"/>
                                          </p:val>
                                        </p:tav>
                                      </p:tavLst>
                                    </p:anim>
                                    <p:animEffect transition="in" filter="fade">
                                      <p:cBhvr>
                                        <p:cTn id="9" dur="500"/>
                                        <p:tgtEl>
                                          <p:spTgt spid="410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iterate type="lt">
                                    <p:tmPct val="0"/>
                                  </p:iterate>
                                  <p:childTnLst>
                                    <p:set>
                                      <p:cBhvr>
                                        <p:cTn id="13" dur="1" fill="hold">
                                          <p:stCondLst>
                                            <p:cond delay="0"/>
                                          </p:stCondLst>
                                        </p:cTn>
                                        <p:tgtEl>
                                          <p:spTgt spid="4108">
                                            <p:txEl>
                                              <p:pRg st="0" end="0"/>
                                            </p:txEl>
                                          </p:spTgt>
                                        </p:tgtEl>
                                        <p:attrNameLst>
                                          <p:attrName>style.visibility</p:attrName>
                                        </p:attrNameLst>
                                      </p:cBhvr>
                                      <p:to>
                                        <p:strVal val="visible"/>
                                      </p:to>
                                    </p:set>
                                    <p:animEffect transition="in" filter="diamond(in)">
                                      <p:cBhvr>
                                        <p:cTn id="14" dur="2000"/>
                                        <p:tgtEl>
                                          <p:spTgt spid="410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xit" presetSubtype="16" fill="hold" grpId="1" nodeType="clickEffect">
                                  <p:stCondLst>
                                    <p:cond delay="0"/>
                                  </p:stCondLst>
                                  <p:iterate type="lt">
                                    <p:tmPct val="0"/>
                                  </p:iterate>
                                  <p:childTnLst>
                                    <p:animEffect transition="out" filter="box(in)">
                                      <p:cBhvr>
                                        <p:cTn id="18" dur="500"/>
                                        <p:tgtEl>
                                          <p:spTgt spid="4108">
                                            <p:txEl>
                                              <p:pRg st="0" end="0"/>
                                            </p:txEl>
                                          </p:spTgt>
                                        </p:tgtEl>
                                      </p:cBhvr>
                                    </p:animEffect>
                                    <p:set>
                                      <p:cBhvr>
                                        <p:cTn id="19" dur="1" fill="hold">
                                          <p:stCondLst>
                                            <p:cond delay="499"/>
                                          </p:stCondLst>
                                        </p:cTn>
                                        <p:tgtEl>
                                          <p:spTgt spid="4108">
                                            <p:txEl>
                                              <p:pRg st="0" end="0"/>
                                            </p:txEl>
                                          </p:spTgt>
                                        </p:tgtEl>
                                        <p:attrNameLst>
                                          <p:attrName>style.visibility</p:attrName>
                                        </p:attrNameLst>
                                      </p:cBhvr>
                                      <p:to>
                                        <p:strVal val="hidden"/>
                                      </p:to>
                                    </p:set>
                                  </p:childTnLst>
                                </p:cTn>
                              </p:par>
                              <p:par>
                                <p:cTn id="20" presetID="29" presetClass="entr" presetSubtype="0" fill="hold" grpId="0" nodeType="withEffect">
                                  <p:stCondLst>
                                    <p:cond delay="0"/>
                                  </p:stCondLst>
                                  <p:childTnLst>
                                    <p:set>
                                      <p:cBhvr>
                                        <p:cTn id="21" dur="1" fill="hold">
                                          <p:stCondLst>
                                            <p:cond delay="0"/>
                                          </p:stCondLst>
                                        </p:cTn>
                                        <p:tgtEl>
                                          <p:spTgt spid="4153"/>
                                        </p:tgtEl>
                                        <p:attrNameLst>
                                          <p:attrName>style.visibility</p:attrName>
                                        </p:attrNameLst>
                                      </p:cBhvr>
                                      <p:to>
                                        <p:strVal val="visible"/>
                                      </p:to>
                                    </p:set>
                                    <p:anim calcmode="lin" valueType="num">
                                      <p:cBhvr>
                                        <p:cTn id="22" dur="1000" fill="hold"/>
                                        <p:tgtEl>
                                          <p:spTgt spid="4153"/>
                                        </p:tgtEl>
                                        <p:attrNameLst>
                                          <p:attrName>ppt_x</p:attrName>
                                        </p:attrNameLst>
                                      </p:cBhvr>
                                      <p:tavLst>
                                        <p:tav tm="0">
                                          <p:val>
                                            <p:strVal val="#ppt_x-.2"/>
                                          </p:val>
                                        </p:tav>
                                        <p:tav tm="100000">
                                          <p:val>
                                            <p:strVal val="#ppt_x"/>
                                          </p:val>
                                        </p:tav>
                                      </p:tavLst>
                                    </p:anim>
                                    <p:anim calcmode="lin" valueType="num">
                                      <p:cBhvr>
                                        <p:cTn id="23" dur="1000" fill="hold"/>
                                        <p:tgtEl>
                                          <p:spTgt spid="415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1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4154">
                                            <p:txEl>
                                              <p:pRg st="0" end="0"/>
                                            </p:txEl>
                                          </p:spTgt>
                                        </p:tgtEl>
                                        <p:attrNameLst>
                                          <p:attrName>style.visibility</p:attrName>
                                        </p:attrNameLst>
                                      </p:cBhvr>
                                      <p:to>
                                        <p:strVal val="visible"/>
                                      </p:to>
                                    </p:set>
                                    <p:animEffect transition="in" filter="diamond(in)">
                                      <p:cBhvr>
                                        <p:cTn id="29" dur="2000"/>
                                        <p:tgtEl>
                                          <p:spTgt spid="4154">
                                            <p:txEl>
                                              <p:pRg st="0" end="0"/>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4154">
                                            <p:txEl>
                                              <p:pRg st="1" end="1"/>
                                            </p:txEl>
                                          </p:spTgt>
                                        </p:tgtEl>
                                        <p:attrNameLst>
                                          <p:attrName>style.visibility</p:attrName>
                                        </p:attrNameLst>
                                      </p:cBhvr>
                                      <p:to>
                                        <p:strVal val="visible"/>
                                      </p:to>
                                    </p:set>
                                    <p:animEffect transition="in" filter="diamond(in)">
                                      <p:cBhvr>
                                        <p:cTn id="32" dur="2000"/>
                                        <p:tgtEl>
                                          <p:spTgt spid="4154">
                                            <p:txEl>
                                              <p:pRg st="1" end="1"/>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4154">
                                            <p:txEl>
                                              <p:pRg st="2" end="2"/>
                                            </p:txEl>
                                          </p:spTgt>
                                        </p:tgtEl>
                                        <p:attrNameLst>
                                          <p:attrName>style.visibility</p:attrName>
                                        </p:attrNameLst>
                                      </p:cBhvr>
                                      <p:to>
                                        <p:strVal val="visible"/>
                                      </p:to>
                                    </p:set>
                                    <p:animEffect transition="in" filter="diamond(in)">
                                      <p:cBhvr>
                                        <p:cTn id="35" dur="2000"/>
                                        <p:tgtEl>
                                          <p:spTgt spid="41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08" grpId="1" build="allAtOnce"/>
      <p:bldP spid="41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RUYỀN ÂM TRONG CHẤT KHÍ.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0011" y="191586"/>
            <a:ext cx="6705600" cy="5486399"/>
          </a:xfrm>
          <a:prstGeom prst="rect">
            <a:avLst/>
          </a:prstGeom>
        </p:spPr>
      </p:pic>
      <p:sp>
        <p:nvSpPr>
          <p:cNvPr id="6" name="Rectangle 5"/>
          <p:cNvSpPr/>
          <p:nvPr/>
        </p:nvSpPr>
        <p:spPr>
          <a:xfrm>
            <a:off x="1180011" y="191586"/>
            <a:ext cx="6705600" cy="5486399"/>
          </a:xfrm>
          <a:prstGeom prst="rect">
            <a:avLst/>
          </a:prstGeom>
          <a:noFill/>
          <a:ln w="114300" cmpd="tri">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5867400"/>
            <a:ext cx="7162800" cy="461665"/>
          </a:xfrm>
          <a:prstGeom prst="rect">
            <a:avLst/>
          </a:prstGeom>
          <a:noFill/>
        </p:spPr>
        <p:txBody>
          <a:bodyPr wrap="square" rtlCol="0">
            <a:spAutoFit/>
          </a:bodyPr>
          <a:lstStyle/>
          <a:p>
            <a:pPr algn="ctr"/>
            <a:r>
              <a:rPr lang="en-US" sz="2400" b="1" dirty="0" err="1" smtClean="0"/>
              <a:t>Thí</a:t>
            </a:r>
            <a:r>
              <a:rPr lang="en-US" sz="2400" b="1" dirty="0" smtClean="0"/>
              <a:t> </a:t>
            </a:r>
            <a:r>
              <a:rPr lang="en-US" sz="2400" b="1" dirty="0" err="1" smtClean="0"/>
              <a:t>nghiệm</a:t>
            </a:r>
            <a:r>
              <a:rPr lang="en-US" sz="2400" b="1" dirty="0" smtClean="0"/>
              <a:t> </a:t>
            </a:r>
            <a:r>
              <a:rPr lang="en-US" sz="2400" b="1" dirty="0" err="1" smtClean="0"/>
              <a:t>về</a:t>
            </a:r>
            <a:r>
              <a:rPr lang="en-US" sz="2400" b="1" dirty="0" smtClean="0"/>
              <a:t> </a:t>
            </a:r>
            <a:r>
              <a:rPr lang="en-US" sz="2400" b="1" dirty="0" err="1" smtClean="0"/>
              <a:t>sự</a:t>
            </a:r>
            <a:r>
              <a:rPr lang="en-US" sz="2400" b="1" dirty="0" smtClean="0"/>
              <a:t> </a:t>
            </a:r>
            <a:r>
              <a:rPr lang="en-US" sz="2400" b="1" dirty="0" err="1" smtClean="0"/>
              <a:t>truyền</a:t>
            </a:r>
            <a:r>
              <a:rPr lang="en-US" sz="2400" b="1" dirty="0" smtClean="0"/>
              <a:t> </a:t>
            </a:r>
            <a:r>
              <a:rPr lang="en-US" sz="2400" b="1" dirty="0" err="1" smtClean="0"/>
              <a:t>âm</a:t>
            </a:r>
            <a:r>
              <a:rPr lang="en-US" sz="2400" b="1" dirty="0" smtClean="0"/>
              <a:t> </a:t>
            </a:r>
            <a:r>
              <a:rPr lang="en-US" sz="2400" b="1" dirty="0" err="1" smtClean="0"/>
              <a:t>trong</a:t>
            </a:r>
            <a:r>
              <a:rPr lang="en-US" sz="2400" b="1" dirty="0" smtClean="0"/>
              <a:t> </a:t>
            </a:r>
            <a:r>
              <a:rPr lang="en-US" sz="2400" b="1" dirty="0" err="1" smtClean="0"/>
              <a:t>không</a:t>
            </a:r>
            <a:r>
              <a:rPr lang="en-US" sz="2400" b="1" dirty="0" smtClean="0"/>
              <a:t> </a:t>
            </a:r>
            <a:r>
              <a:rPr lang="en-US" sz="2400" b="1" dirty="0" err="1" smtClean="0"/>
              <a:t>khí</a:t>
            </a:r>
            <a:endParaRPr lang="en-US" sz="2400" b="1" dirty="0"/>
          </a:p>
        </p:txBody>
      </p:sp>
    </p:spTree>
    <p:extLst>
      <p:ext uri="{BB962C8B-B14F-4D97-AF65-F5344CB8AC3E}">
        <p14:creationId xmlns:p14="http://schemas.microsoft.com/office/powerpoint/2010/main" val="2495436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AutoShape 3"/>
          <p:cNvSpPr>
            <a:spLocks noChangeArrowheads="1"/>
          </p:cNvSpPr>
          <p:nvPr/>
        </p:nvSpPr>
        <p:spPr bwMode="auto">
          <a:xfrm>
            <a:off x="8001000" y="2468563"/>
            <a:ext cx="65088" cy="454025"/>
          </a:xfrm>
          <a:prstGeom prst="can">
            <a:avLst>
              <a:gd name="adj" fmla="val 14952"/>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56" name="AutoShape 4" descr="Blue tissue paper"/>
          <p:cNvSpPr>
            <a:spLocks noChangeArrowheads="1"/>
          </p:cNvSpPr>
          <p:nvPr/>
        </p:nvSpPr>
        <p:spPr bwMode="auto">
          <a:xfrm>
            <a:off x="2952750" y="5651500"/>
            <a:ext cx="5886450" cy="760413"/>
          </a:xfrm>
          <a:prstGeom prst="parallelogram">
            <a:avLst>
              <a:gd name="adj" fmla="val 98556"/>
            </a:avLst>
          </a:prstGeom>
          <a:blipFill dpi="0" rotWithShape="1">
            <a:blip r:embed="rId3"/>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lgn="ctr"/>
            <a:endParaRPr lang="en-US" sz="2400"/>
          </a:p>
        </p:txBody>
      </p:sp>
      <p:sp>
        <p:nvSpPr>
          <p:cNvPr id="49157" name="AutoShape 5"/>
          <p:cNvSpPr>
            <a:spLocks noChangeArrowheads="1"/>
          </p:cNvSpPr>
          <p:nvPr/>
        </p:nvSpPr>
        <p:spPr bwMode="auto">
          <a:xfrm>
            <a:off x="7794625" y="5937250"/>
            <a:ext cx="423863" cy="19050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49158" name="Group 6"/>
          <p:cNvGrpSpPr>
            <a:grpSpLocks/>
          </p:cNvGrpSpPr>
          <p:nvPr/>
        </p:nvGrpSpPr>
        <p:grpSpPr bwMode="auto">
          <a:xfrm>
            <a:off x="5768975" y="5730875"/>
            <a:ext cx="490538" cy="365125"/>
            <a:chOff x="1164" y="2604"/>
            <a:chExt cx="312" cy="324"/>
          </a:xfrm>
        </p:grpSpPr>
        <p:sp>
          <p:nvSpPr>
            <p:cNvPr id="49159" name="AutoShape 7"/>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0" name="AutoShape 8"/>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9161" name="AutoShape 9"/>
          <p:cNvSpPr>
            <a:spLocks noChangeArrowheads="1"/>
          </p:cNvSpPr>
          <p:nvPr/>
        </p:nvSpPr>
        <p:spPr bwMode="auto">
          <a:xfrm>
            <a:off x="7939088" y="5697538"/>
            <a:ext cx="153987" cy="301625"/>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2" name="AutoShape 10"/>
          <p:cNvSpPr>
            <a:spLocks noChangeArrowheads="1"/>
          </p:cNvSpPr>
          <p:nvPr/>
        </p:nvSpPr>
        <p:spPr bwMode="auto">
          <a:xfrm>
            <a:off x="7989888" y="3070225"/>
            <a:ext cx="65087" cy="2676525"/>
          </a:xfrm>
          <a:prstGeom prst="can">
            <a:avLst>
              <a:gd name="adj" fmla="val 88146"/>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3" name="AutoShape 11"/>
          <p:cNvSpPr>
            <a:spLocks noChangeArrowheads="1"/>
          </p:cNvSpPr>
          <p:nvPr/>
        </p:nvSpPr>
        <p:spPr bwMode="auto">
          <a:xfrm rot="5400000">
            <a:off x="5964238" y="1046162"/>
            <a:ext cx="103188" cy="3954463"/>
          </a:xfrm>
          <a:prstGeom prst="can">
            <a:avLst>
              <a:gd name="adj" fmla="val 68484"/>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a:latin typeface="Times New Roman" pitchFamily="18" charset="0"/>
            </a:endParaRPr>
          </a:p>
        </p:txBody>
      </p:sp>
      <p:sp>
        <p:nvSpPr>
          <p:cNvPr id="49164" name="AutoShape 12"/>
          <p:cNvSpPr>
            <a:spLocks noChangeArrowheads="1"/>
          </p:cNvSpPr>
          <p:nvPr/>
        </p:nvSpPr>
        <p:spPr bwMode="auto">
          <a:xfrm>
            <a:off x="7908925" y="2895600"/>
            <a:ext cx="244475" cy="222250"/>
          </a:xfrm>
          <a:prstGeom prst="cube">
            <a:avLst>
              <a:gd name="adj" fmla="val 25000"/>
            </a:avLst>
          </a:prstGeom>
          <a:solidFill>
            <a:srgbClr val="9D9D9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5" name="Oval 13"/>
          <p:cNvSpPr>
            <a:spLocks noChangeArrowheads="1"/>
          </p:cNvSpPr>
          <p:nvPr/>
        </p:nvSpPr>
        <p:spPr bwMode="auto">
          <a:xfrm flipH="1">
            <a:off x="6424613" y="3054350"/>
            <a:ext cx="66675" cy="635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6" name="Line 14"/>
          <p:cNvSpPr>
            <a:spLocks noChangeShapeType="1"/>
          </p:cNvSpPr>
          <p:nvPr/>
        </p:nvSpPr>
        <p:spPr bwMode="auto">
          <a:xfrm flipV="1">
            <a:off x="6457950" y="2959100"/>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7" name="Oval 15"/>
          <p:cNvSpPr>
            <a:spLocks noChangeArrowheads="1"/>
          </p:cNvSpPr>
          <p:nvPr/>
        </p:nvSpPr>
        <p:spPr bwMode="auto">
          <a:xfrm>
            <a:off x="7974013" y="2990850"/>
            <a:ext cx="65087" cy="635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8" name="AutoShape 16"/>
          <p:cNvSpPr>
            <a:spLocks noChangeArrowheads="1"/>
          </p:cNvSpPr>
          <p:nvPr/>
        </p:nvSpPr>
        <p:spPr bwMode="auto">
          <a:xfrm rot="5400000">
            <a:off x="5268119" y="3945732"/>
            <a:ext cx="1393825" cy="750887"/>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69" name="AutoShape 17"/>
          <p:cNvSpPr>
            <a:spLocks noChangeArrowheads="1"/>
          </p:cNvSpPr>
          <p:nvPr/>
        </p:nvSpPr>
        <p:spPr bwMode="auto">
          <a:xfrm rot="5400000">
            <a:off x="5301456" y="3945732"/>
            <a:ext cx="1457325" cy="750888"/>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70" name="Oval 18"/>
          <p:cNvSpPr>
            <a:spLocks noChangeArrowheads="1"/>
          </p:cNvSpPr>
          <p:nvPr/>
        </p:nvSpPr>
        <p:spPr bwMode="auto">
          <a:xfrm>
            <a:off x="6078538" y="3640138"/>
            <a:ext cx="311150" cy="1377950"/>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71" name="Oval 19"/>
          <p:cNvSpPr>
            <a:spLocks noChangeArrowheads="1"/>
          </p:cNvSpPr>
          <p:nvPr/>
        </p:nvSpPr>
        <p:spPr bwMode="auto">
          <a:xfrm>
            <a:off x="6127750" y="3719513"/>
            <a:ext cx="261938" cy="1250950"/>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72" name="AutoShape 20"/>
          <p:cNvSpPr>
            <a:spLocks noChangeArrowheads="1"/>
          </p:cNvSpPr>
          <p:nvPr/>
        </p:nvSpPr>
        <p:spPr bwMode="auto">
          <a:xfrm>
            <a:off x="5948363" y="5049838"/>
            <a:ext cx="147637" cy="728662"/>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73" name="Freeform 21"/>
          <p:cNvSpPr>
            <a:spLocks/>
          </p:cNvSpPr>
          <p:nvPr/>
        </p:nvSpPr>
        <p:spPr bwMode="auto">
          <a:xfrm>
            <a:off x="6438900" y="3059113"/>
            <a:ext cx="476250" cy="1123950"/>
          </a:xfrm>
          <a:custGeom>
            <a:avLst/>
            <a:gdLst>
              <a:gd name="T0" fmla="*/ 0 w 300"/>
              <a:gd name="T1" fmla="*/ 0 h 708"/>
              <a:gd name="T2" fmla="*/ 264 w 300"/>
              <a:gd name="T3" fmla="*/ 684 h 708"/>
              <a:gd name="T4" fmla="*/ 300 w 300"/>
              <a:gd name="T5" fmla="*/ 672 h 708"/>
              <a:gd name="T6" fmla="*/ 204 w 300"/>
              <a:gd name="T7" fmla="*/ 684 h 708"/>
              <a:gd name="T8" fmla="*/ 240 w 300"/>
              <a:gd name="T9" fmla="*/ 684 h 708"/>
              <a:gd name="T10" fmla="*/ 168 w 300"/>
              <a:gd name="T11" fmla="*/ 696 h 708"/>
              <a:gd name="T12" fmla="*/ 108 w 300"/>
              <a:gd name="T13" fmla="*/ 708 h 708"/>
              <a:gd name="T14" fmla="*/ 48 w 300"/>
              <a:gd name="T15" fmla="*/ 708 h 708"/>
              <a:gd name="T16" fmla="*/ 0 w 30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08">
                <a:moveTo>
                  <a:pt x="0" y="0"/>
                </a:moveTo>
                <a:lnTo>
                  <a:pt x="264" y="684"/>
                </a:lnTo>
                <a:lnTo>
                  <a:pt x="300" y="672"/>
                </a:lnTo>
                <a:lnTo>
                  <a:pt x="204" y="684"/>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174" name="Group 22"/>
          <p:cNvGrpSpPr>
            <a:grpSpLocks/>
          </p:cNvGrpSpPr>
          <p:nvPr/>
        </p:nvGrpSpPr>
        <p:grpSpPr bwMode="auto">
          <a:xfrm>
            <a:off x="4972050" y="1630363"/>
            <a:ext cx="2895600" cy="2895600"/>
            <a:chOff x="2808" y="-240"/>
            <a:chExt cx="1824" cy="1824"/>
          </a:xfrm>
        </p:grpSpPr>
        <p:grpSp>
          <p:nvGrpSpPr>
            <p:cNvPr id="49175" name="Group 23"/>
            <p:cNvGrpSpPr>
              <a:grpSpLocks/>
            </p:cNvGrpSpPr>
            <p:nvPr/>
          </p:nvGrpSpPr>
          <p:grpSpPr bwMode="auto">
            <a:xfrm>
              <a:off x="3660" y="696"/>
              <a:ext cx="192" cy="852"/>
              <a:chOff x="3660" y="696"/>
              <a:chExt cx="192" cy="852"/>
            </a:xfrm>
          </p:grpSpPr>
          <p:sp>
            <p:nvSpPr>
              <p:cNvPr id="49176" name="Oval 24"/>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77" name="Line 25"/>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78" name="Oval 26"/>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49179" name="Group 27"/>
          <p:cNvGrpSpPr>
            <a:grpSpLocks/>
          </p:cNvGrpSpPr>
          <p:nvPr/>
        </p:nvGrpSpPr>
        <p:grpSpPr bwMode="auto">
          <a:xfrm>
            <a:off x="4016375" y="5730875"/>
            <a:ext cx="490538" cy="365125"/>
            <a:chOff x="1164" y="2604"/>
            <a:chExt cx="312" cy="324"/>
          </a:xfrm>
        </p:grpSpPr>
        <p:sp>
          <p:nvSpPr>
            <p:cNvPr id="49180" name="AutoShape 28"/>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1" name="AutoShape 29"/>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9182" name="Oval 30"/>
          <p:cNvSpPr>
            <a:spLocks noChangeArrowheads="1"/>
          </p:cNvSpPr>
          <p:nvPr/>
        </p:nvSpPr>
        <p:spPr bwMode="auto">
          <a:xfrm flipH="1">
            <a:off x="4672013" y="3054350"/>
            <a:ext cx="66675" cy="635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3" name="Line 31"/>
          <p:cNvSpPr>
            <a:spLocks noChangeShapeType="1"/>
          </p:cNvSpPr>
          <p:nvPr/>
        </p:nvSpPr>
        <p:spPr bwMode="auto">
          <a:xfrm flipV="1">
            <a:off x="4705350" y="2959100"/>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84" name="AutoShape 32"/>
          <p:cNvSpPr>
            <a:spLocks noChangeArrowheads="1"/>
          </p:cNvSpPr>
          <p:nvPr/>
        </p:nvSpPr>
        <p:spPr bwMode="auto">
          <a:xfrm rot="5400000">
            <a:off x="3515519" y="3945732"/>
            <a:ext cx="1393825" cy="750887"/>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5" name="AutoShape 33"/>
          <p:cNvSpPr>
            <a:spLocks noChangeArrowheads="1"/>
          </p:cNvSpPr>
          <p:nvPr/>
        </p:nvSpPr>
        <p:spPr bwMode="auto">
          <a:xfrm rot="5400000">
            <a:off x="3552031" y="3945732"/>
            <a:ext cx="1457325" cy="750888"/>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6" name="Oval 34"/>
          <p:cNvSpPr>
            <a:spLocks noChangeArrowheads="1"/>
          </p:cNvSpPr>
          <p:nvPr/>
        </p:nvSpPr>
        <p:spPr bwMode="auto">
          <a:xfrm>
            <a:off x="4324350" y="3640138"/>
            <a:ext cx="311150" cy="1377950"/>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7" name="Oval 35"/>
          <p:cNvSpPr>
            <a:spLocks noChangeArrowheads="1"/>
          </p:cNvSpPr>
          <p:nvPr/>
        </p:nvSpPr>
        <p:spPr bwMode="auto">
          <a:xfrm>
            <a:off x="4375150" y="3719513"/>
            <a:ext cx="261938" cy="1250950"/>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8" name="AutoShape 36"/>
          <p:cNvSpPr>
            <a:spLocks noChangeArrowheads="1"/>
          </p:cNvSpPr>
          <p:nvPr/>
        </p:nvSpPr>
        <p:spPr bwMode="auto">
          <a:xfrm>
            <a:off x="4195763" y="5049838"/>
            <a:ext cx="147637" cy="728662"/>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89" name="Freeform 37"/>
          <p:cNvSpPr>
            <a:spLocks/>
          </p:cNvSpPr>
          <p:nvPr/>
        </p:nvSpPr>
        <p:spPr bwMode="auto">
          <a:xfrm>
            <a:off x="4686300" y="3059113"/>
            <a:ext cx="571500" cy="1123950"/>
          </a:xfrm>
          <a:custGeom>
            <a:avLst/>
            <a:gdLst>
              <a:gd name="T0" fmla="*/ 0 w 360"/>
              <a:gd name="T1" fmla="*/ 0 h 708"/>
              <a:gd name="T2" fmla="*/ 360 w 360"/>
              <a:gd name="T3" fmla="*/ 612 h 708"/>
              <a:gd name="T4" fmla="*/ 324 w 360"/>
              <a:gd name="T5" fmla="*/ 636 h 708"/>
              <a:gd name="T6" fmla="*/ 288 w 360"/>
              <a:gd name="T7" fmla="*/ 660 h 708"/>
              <a:gd name="T8" fmla="*/ 240 w 360"/>
              <a:gd name="T9" fmla="*/ 684 h 708"/>
              <a:gd name="T10" fmla="*/ 168 w 360"/>
              <a:gd name="T11" fmla="*/ 696 h 708"/>
              <a:gd name="T12" fmla="*/ 108 w 360"/>
              <a:gd name="T13" fmla="*/ 708 h 708"/>
              <a:gd name="T14" fmla="*/ 48 w 360"/>
              <a:gd name="T15" fmla="*/ 708 h 708"/>
              <a:gd name="T16" fmla="*/ 0 w 36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DEDEDE"/>
              </a:gs>
              <a:gs pos="100000">
                <a:srgbClr val="DEDEDE">
                  <a:gamma/>
                  <a:tint val="0"/>
                  <a:invGamma/>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190" name="Group 38"/>
          <p:cNvGrpSpPr>
            <a:grpSpLocks/>
          </p:cNvGrpSpPr>
          <p:nvPr/>
        </p:nvGrpSpPr>
        <p:grpSpPr bwMode="auto">
          <a:xfrm>
            <a:off x="3219450" y="1630363"/>
            <a:ext cx="2895600" cy="2895600"/>
            <a:chOff x="2808" y="-240"/>
            <a:chExt cx="1824" cy="1824"/>
          </a:xfrm>
        </p:grpSpPr>
        <p:grpSp>
          <p:nvGrpSpPr>
            <p:cNvPr id="49191" name="Group 39"/>
            <p:cNvGrpSpPr>
              <a:grpSpLocks/>
            </p:cNvGrpSpPr>
            <p:nvPr/>
          </p:nvGrpSpPr>
          <p:grpSpPr bwMode="auto">
            <a:xfrm>
              <a:off x="3660" y="696"/>
              <a:ext cx="192" cy="852"/>
              <a:chOff x="3660" y="696"/>
              <a:chExt cx="192" cy="852"/>
            </a:xfrm>
          </p:grpSpPr>
          <p:sp>
            <p:nvSpPr>
              <p:cNvPr id="49192" name="Oval 40"/>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93" name="Line 41"/>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94" name="Oval 42"/>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49195" name="Group 43"/>
          <p:cNvGrpSpPr>
            <a:grpSpLocks/>
          </p:cNvGrpSpPr>
          <p:nvPr/>
        </p:nvGrpSpPr>
        <p:grpSpPr bwMode="auto">
          <a:xfrm>
            <a:off x="1276350" y="3810000"/>
            <a:ext cx="3124200" cy="3352800"/>
            <a:chOff x="1536" y="1056"/>
            <a:chExt cx="1968" cy="2112"/>
          </a:xfrm>
        </p:grpSpPr>
        <p:grpSp>
          <p:nvGrpSpPr>
            <p:cNvPr id="49196" name="Group 44"/>
            <p:cNvGrpSpPr>
              <a:grpSpLocks/>
            </p:cNvGrpSpPr>
            <p:nvPr/>
          </p:nvGrpSpPr>
          <p:grpSpPr bwMode="auto">
            <a:xfrm rot="-371724">
              <a:off x="2208" y="1104"/>
              <a:ext cx="720" cy="1377"/>
              <a:chOff x="912" y="1824"/>
              <a:chExt cx="720" cy="1377"/>
            </a:xfrm>
          </p:grpSpPr>
          <p:grpSp>
            <p:nvGrpSpPr>
              <p:cNvPr id="49197" name="Group 45"/>
              <p:cNvGrpSpPr>
                <a:grpSpLocks/>
              </p:cNvGrpSpPr>
              <p:nvPr/>
            </p:nvGrpSpPr>
            <p:grpSpPr bwMode="auto">
              <a:xfrm rot="-1434989">
                <a:off x="912" y="1824"/>
                <a:ext cx="720" cy="1056"/>
                <a:chOff x="2064" y="1056"/>
                <a:chExt cx="720" cy="1056"/>
              </a:xfrm>
            </p:grpSpPr>
            <p:sp>
              <p:nvSpPr>
                <p:cNvPr id="49198" name="Oval 46"/>
                <p:cNvSpPr>
                  <a:spLocks noChangeArrowheads="1"/>
                </p:cNvSpPr>
                <p:nvPr/>
              </p:nvSpPr>
              <p:spPr bwMode="auto">
                <a:xfrm rot="-2649448">
                  <a:off x="2592" y="1056"/>
                  <a:ext cx="192" cy="192"/>
                </a:xfrm>
                <a:prstGeom prst="ellipse">
                  <a:avLst/>
                </a:prstGeom>
                <a:solidFill>
                  <a:srgbClr val="996633">
                    <a:alpha val="48000"/>
                  </a:srgbClr>
                </a:solidFill>
                <a:ln w="9525" algn="ctr">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49199" name="Line 47"/>
                <p:cNvSpPr>
                  <a:spLocks noChangeShapeType="1"/>
                </p:cNvSpPr>
                <p:nvPr/>
              </p:nvSpPr>
              <p:spPr bwMode="auto">
                <a:xfrm flipH="1">
                  <a:off x="2064" y="1200"/>
                  <a:ext cx="576"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200" name="Group 48"/>
              <p:cNvGrpSpPr>
                <a:grpSpLocks/>
              </p:cNvGrpSpPr>
              <p:nvPr/>
            </p:nvGrpSpPr>
            <p:grpSpPr bwMode="auto">
              <a:xfrm rot="145626021">
                <a:off x="775" y="2681"/>
                <a:ext cx="753" cy="288"/>
                <a:chOff x="957" y="1034"/>
                <a:chExt cx="837" cy="409"/>
              </a:xfrm>
            </p:grpSpPr>
            <p:sp>
              <p:nvSpPr>
                <p:cNvPr id="49201" name="Freeform 49"/>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9202" name="Freeform 50"/>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3" name="Freeform 51"/>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4" name="Freeform 52"/>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05" name="Freeform 53"/>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9206" name="Group 54"/>
                <p:cNvGrpSpPr>
                  <a:grpSpLocks/>
                </p:cNvGrpSpPr>
                <p:nvPr/>
              </p:nvGrpSpPr>
              <p:grpSpPr bwMode="auto">
                <a:xfrm rot="11405476" flipH="1">
                  <a:off x="957" y="1115"/>
                  <a:ext cx="261" cy="307"/>
                  <a:chOff x="2457" y="2549"/>
                  <a:chExt cx="557" cy="547"/>
                </a:xfrm>
              </p:grpSpPr>
              <p:sp>
                <p:nvSpPr>
                  <p:cNvPr id="49207" name="Freeform 55"/>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9208" name="Oval 56"/>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endParaRPr lang="en-US">
                      <a:latin typeface="Times New Roman" pitchFamily="18" charset="0"/>
                    </a:endParaRPr>
                  </a:p>
                </p:txBody>
              </p:sp>
            </p:grpSp>
            <p:sp>
              <p:nvSpPr>
                <p:cNvPr id="49209" name="Freeform 57"/>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10" name="Freeform 58"/>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49211" name="Oval 59"/>
            <p:cNvSpPr>
              <a:spLocks noChangeArrowheads="1"/>
            </p:cNvSpPr>
            <p:nvPr/>
          </p:nvSpPr>
          <p:spPr bwMode="auto">
            <a:xfrm>
              <a:off x="1536" y="1056"/>
              <a:ext cx="1968" cy="21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49212" name="Line 60"/>
          <p:cNvSpPr>
            <a:spLocks noChangeShapeType="1"/>
          </p:cNvSpPr>
          <p:nvPr/>
        </p:nvSpPr>
        <p:spPr bwMode="auto">
          <a:xfrm flipV="1">
            <a:off x="6457950" y="2963863"/>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13" name="Text Box 61"/>
          <p:cNvSpPr txBox="1">
            <a:spLocks noChangeArrowheads="1"/>
          </p:cNvSpPr>
          <p:nvPr/>
        </p:nvSpPr>
        <p:spPr bwMode="auto">
          <a:xfrm>
            <a:off x="3638550" y="5897563"/>
            <a:ext cx="2212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1              2</a:t>
            </a:r>
          </a:p>
        </p:txBody>
      </p:sp>
      <p:sp>
        <p:nvSpPr>
          <p:cNvPr id="49217" name="Text Box 65"/>
          <p:cNvSpPr txBox="1">
            <a:spLocks noChangeArrowheads="1"/>
          </p:cNvSpPr>
          <p:nvPr/>
        </p:nvSpPr>
        <p:spPr bwMode="auto">
          <a:xfrm>
            <a:off x="457200" y="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pPr>
            <a:r>
              <a:rPr lang="en-US" sz="3200">
                <a:latin typeface="Times New Roman" pitchFamily="18" charset="0"/>
              </a:rPr>
              <a:t>1. Sự truyền âm trong chất khí</a:t>
            </a:r>
          </a:p>
        </p:txBody>
      </p:sp>
      <p:sp>
        <p:nvSpPr>
          <p:cNvPr id="49218" name="Text Box 66"/>
          <p:cNvSpPr txBox="1">
            <a:spLocks noChangeArrowheads="1"/>
          </p:cNvSpPr>
          <p:nvPr/>
        </p:nvSpPr>
        <p:spPr bwMode="auto">
          <a:xfrm>
            <a:off x="533400" y="685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solidFill>
                  <a:srgbClr val="FF3300"/>
                </a:solidFill>
                <a:latin typeface="Times New Roman" pitchFamily="18" charset="0"/>
              </a:rPr>
              <a:t>Có hiện tượng gì xảy ra với quả cầu bấc treo gần trống 2? Hiện tượng đó chứng tỏ điều gì?</a:t>
            </a:r>
          </a:p>
        </p:txBody>
      </p:sp>
      <p:sp>
        <p:nvSpPr>
          <p:cNvPr id="49219" name="Text Box 67"/>
          <p:cNvSpPr txBox="1">
            <a:spLocks noChangeArrowheads="1"/>
          </p:cNvSpPr>
          <p:nvPr/>
        </p:nvSpPr>
        <p:spPr bwMode="auto">
          <a:xfrm>
            <a:off x="0" y="1600200"/>
            <a:ext cx="35814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i="1">
                <a:latin typeface="Times New Roman" pitchFamily="18" charset="0"/>
              </a:rPr>
              <a:t>Hiện tượng: quả cầu bấc treo gần trống 2 rung động và lệch khỏi vị trí ban đầu. Hiện tượng đó chứng tỏ âm đã được không khí truyền từ mặt trống thứ nhất đến mặt trống thứ hai</a:t>
            </a:r>
            <a:endParaRPr lang="en-US" sz="2400" i="1">
              <a:latin typeface="Times New Roman" pitchFamily="18" charset="0"/>
            </a:endParaRPr>
          </a:p>
        </p:txBody>
      </p:sp>
      <p:grpSp>
        <p:nvGrpSpPr>
          <p:cNvPr id="49220" name="Group 68"/>
          <p:cNvGrpSpPr>
            <a:grpSpLocks/>
          </p:cNvGrpSpPr>
          <p:nvPr/>
        </p:nvGrpSpPr>
        <p:grpSpPr bwMode="auto">
          <a:xfrm>
            <a:off x="-228600" y="685800"/>
            <a:ext cx="965200" cy="858838"/>
            <a:chOff x="40" y="899"/>
            <a:chExt cx="608" cy="541"/>
          </a:xfrm>
        </p:grpSpPr>
        <p:sp>
          <p:nvSpPr>
            <p:cNvPr id="49221" name="AutoShape 69"/>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22" name="Text Box 70"/>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C1</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95"/>
                                        </p:tgtEl>
                                        <p:attrNameLst>
                                          <p:attrName>style.visibility</p:attrName>
                                        </p:attrNameLst>
                                      </p:cBhvr>
                                      <p:to>
                                        <p:strVal val="visible"/>
                                      </p:to>
                                    </p:set>
                                    <p:animEffect transition="in" filter="fade">
                                      <p:cBhvr>
                                        <p:cTn id="7" dur="1000"/>
                                        <p:tgtEl>
                                          <p:spTgt spid="49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2100000">
                                      <p:cBhvr>
                                        <p:cTn id="11" dur="500" fill="hold"/>
                                        <p:tgtEl>
                                          <p:spTgt spid="49195"/>
                                        </p:tgtEl>
                                        <p:attrNameLst>
                                          <p:attrName>r</p:attrName>
                                        </p:attrNameLst>
                                      </p:cBhvr>
                                    </p:animRot>
                                  </p:childTnLst>
                                </p:cTn>
                              </p:par>
                            </p:childTnLst>
                          </p:cTn>
                        </p:par>
                        <p:par>
                          <p:cTn id="12" fill="hold" nodeType="afterGroup">
                            <p:stCondLst>
                              <p:cond delay="500"/>
                            </p:stCondLst>
                            <p:childTnLst>
                              <p:par>
                                <p:cTn id="13" presetID="26" presetClass="emph" presetSubtype="0" fill="hold" grpId="0" nodeType="afterEffect">
                                  <p:stCondLst>
                                    <p:cond delay="0"/>
                                  </p:stCondLst>
                                  <p:childTnLst>
                                    <p:animEffect transition="out" filter="fade">
                                      <p:cBhvr>
                                        <p:cTn id="14" dur="100" tmFilter="0, 0; .2, .5; .8, .5; 1, 0"/>
                                        <p:tgtEl>
                                          <p:spTgt spid="49187"/>
                                        </p:tgtEl>
                                      </p:cBhvr>
                                    </p:animEffect>
                                    <p:animScale>
                                      <p:cBhvr>
                                        <p:cTn id="15" dur="50" autoRev="1" fill="hold"/>
                                        <p:tgtEl>
                                          <p:spTgt spid="4918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par>
                                <p:cTn id="16" presetID="26" presetClass="emph" presetSubtype="0" fill="hold" grpId="0" nodeType="withEffect">
                                  <p:stCondLst>
                                    <p:cond delay="0"/>
                                  </p:stCondLst>
                                  <p:childTnLst>
                                    <p:animEffect transition="out" filter="fade">
                                      <p:cBhvr>
                                        <p:cTn id="17" dur="100" tmFilter="0, 0; .2, .5; .8, .5; 1, 0"/>
                                        <p:tgtEl>
                                          <p:spTgt spid="49171"/>
                                        </p:tgtEl>
                                      </p:cBhvr>
                                    </p:animEffect>
                                    <p:animScale>
                                      <p:cBhvr>
                                        <p:cTn id="18" dur="50" autoRev="1" fill="hold"/>
                                        <p:tgtEl>
                                          <p:spTgt spid="49171"/>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childTnLst>
                          </p:cTn>
                        </p:par>
                        <p:par>
                          <p:cTn id="19" fill="hold" nodeType="afterGroup">
                            <p:stCondLst>
                              <p:cond delay="600"/>
                            </p:stCondLst>
                            <p:childTnLst>
                              <p:par>
                                <p:cTn id="20" presetID="10" presetClass="entr" presetSubtype="0" fill="hold" grpId="0" nodeType="afterEffect">
                                  <p:stCondLst>
                                    <p:cond delay="0"/>
                                  </p:stCondLst>
                                  <p:childTnLst>
                                    <p:set>
                                      <p:cBhvr>
                                        <p:cTn id="21" dur="1" fill="hold">
                                          <p:stCondLst>
                                            <p:cond delay="0"/>
                                          </p:stCondLst>
                                        </p:cTn>
                                        <p:tgtEl>
                                          <p:spTgt spid="49189"/>
                                        </p:tgtEl>
                                        <p:attrNameLst>
                                          <p:attrName>style.visibility</p:attrName>
                                        </p:attrNameLst>
                                      </p:cBhvr>
                                      <p:to>
                                        <p:strVal val="visible"/>
                                      </p:to>
                                    </p:set>
                                    <p:animEffect transition="in" filter="fade">
                                      <p:cBhvr>
                                        <p:cTn id="22" dur="2000"/>
                                        <p:tgtEl>
                                          <p:spTgt spid="491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173"/>
                                        </p:tgtEl>
                                        <p:attrNameLst>
                                          <p:attrName>style.visibility</p:attrName>
                                        </p:attrNameLst>
                                      </p:cBhvr>
                                      <p:to>
                                        <p:strVal val="visible"/>
                                      </p:to>
                                    </p:set>
                                    <p:animEffect transition="in" filter="fade">
                                      <p:cBhvr>
                                        <p:cTn id="25" dur="2000"/>
                                        <p:tgtEl>
                                          <p:spTgt spid="49173"/>
                                        </p:tgtEl>
                                      </p:cBhvr>
                                    </p:animEffect>
                                  </p:childTnLst>
                                </p:cTn>
                              </p:par>
                              <p:par>
                                <p:cTn id="26" presetID="8" presetClass="emph" presetSubtype="0" fill="hold" nodeType="withEffect">
                                  <p:stCondLst>
                                    <p:cond delay="0"/>
                                  </p:stCondLst>
                                  <p:childTnLst>
                                    <p:animRot by="-1800000">
                                      <p:cBhvr>
                                        <p:cTn id="27" dur="1000" fill="hold"/>
                                        <p:tgtEl>
                                          <p:spTgt spid="49190"/>
                                        </p:tgtEl>
                                        <p:attrNameLst>
                                          <p:attrName>r</p:attrName>
                                        </p:attrNameLst>
                                      </p:cBhvr>
                                    </p:animRot>
                                  </p:childTnLst>
                                </p:cTn>
                              </p:par>
                              <p:par>
                                <p:cTn id="28" presetID="8" presetClass="emph" presetSubtype="0" fill="hold" nodeType="withEffect">
                                  <p:stCondLst>
                                    <p:cond delay="0"/>
                                  </p:stCondLst>
                                  <p:childTnLst>
                                    <p:animRot by="-1200000">
                                      <p:cBhvr>
                                        <p:cTn id="29" dur="1000" fill="hold"/>
                                        <p:tgtEl>
                                          <p:spTgt spid="49174"/>
                                        </p:tgtEl>
                                        <p:attrNameLst>
                                          <p:attrName>r</p:attrName>
                                        </p:attrNameLst>
                                      </p:cBhvr>
                                    </p:animRot>
                                  </p:childTnLst>
                                </p:cTn>
                              </p:par>
                              <p:par>
                                <p:cTn id="30" presetID="0" presetClass="path" presetSubtype="0" accel="50000" decel="50000" fill="hold" nodeType="withEffect">
                                  <p:stCondLst>
                                    <p:cond delay="0"/>
                                  </p:stCondLst>
                                  <p:childTnLst>
                                    <p:animMotion origin="layout" path="M -3.33333E-6 0 C -0.03159 0.00463 -0.06319 0.00926 -0.09479 0.0338 C -0.12639 0.0581 -0.16389 0.10208 -0.18958 0.14653 C -0.21527 0.19097 -0.22291 0.20093 -0.24895 0.30069 C -0.275 0.40023 -0.31041 0.57222 -0.34583 0.74444 " pathEditMode="relative" rAng="0" ptsTypes="aaaaA">
                                      <p:cBhvr>
                                        <p:cTn id="31" dur="2000" fill="hold"/>
                                        <p:tgtEl>
                                          <p:spTgt spid="49195"/>
                                        </p:tgtEl>
                                        <p:attrNameLst>
                                          <p:attrName>ppt_x</p:attrName>
                                          <p:attrName>ppt_y</p:attrName>
                                        </p:attrNameLst>
                                      </p:cBhvr>
                                      <p:rCtr x="-17292" y="37222"/>
                                    </p:animMotion>
                                  </p:childTnLst>
                                </p:cTn>
                              </p:par>
                              <p:par>
                                <p:cTn id="32" presetID="8" presetClass="emph" presetSubtype="0" fill="hold" nodeType="withEffect">
                                  <p:stCondLst>
                                    <p:cond delay="0"/>
                                  </p:stCondLst>
                                  <p:childTnLst>
                                    <p:animRot by="1800000">
                                      <p:cBhvr>
                                        <p:cTn id="33" dur="2000" fill="hold"/>
                                        <p:tgtEl>
                                          <p:spTgt spid="49190"/>
                                        </p:tgtEl>
                                        <p:attrNameLst>
                                          <p:attrName>r</p:attrName>
                                        </p:attrNameLst>
                                      </p:cBhvr>
                                    </p:animRot>
                                  </p:childTnLst>
                                </p:cTn>
                              </p:par>
                              <p:par>
                                <p:cTn id="34" presetID="8" presetClass="emph" presetSubtype="0" fill="hold" nodeType="withEffect">
                                  <p:stCondLst>
                                    <p:cond delay="0"/>
                                  </p:stCondLst>
                                  <p:childTnLst>
                                    <p:animRot by="1200000">
                                      <p:cBhvr>
                                        <p:cTn id="35" dur="2000" fill="hold"/>
                                        <p:tgtEl>
                                          <p:spTgt spid="49174"/>
                                        </p:tgtEl>
                                        <p:attrNameLst>
                                          <p:attrName>r</p:attrName>
                                        </p:attrNameLst>
                                      </p:cBhvr>
                                    </p:animRot>
                                  </p:childTnLst>
                                </p:cTn>
                              </p:par>
                              <p:par>
                                <p:cTn id="36" presetID="10" presetClass="exit" presetSubtype="0" fill="hold" grpId="1" nodeType="withEffect">
                                  <p:stCondLst>
                                    <p:cond delay="0"/>
                                  </p:stCondLst>
                                  <p:childTnLst>
                                    <p:animEffect transition="out" filter="fade">
                                      <p:cBhvr>
                                        <p:cTn id="37" dur="2000"/>
                                        <p:tgtEl>
                                          <p:spTgt spid="49189"/>
                                        </p:tgtEl>
                                      </p:cBhvr>
                                    </p:animEffect>
                                    <p:set>
                                      <p:cBhvr>
                                        <p:cTn id="38" dur="1" fill="hold">
                                          <p:stCondLst>
                                            <p:cond delay="1999"/>
                                          </p:stCondLst>
                                        </p:cTn>
                                        <p:tgtEl>
                                          <p:spTgt spid="4918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49173"/>
                                        </p:tgtEl>
                                      </p:cBhvr>
                                    </p:animEffect>
                                    <p:set>
                                      <p:cBhvr>
                                        <p:cTn id="41" dur="1" fill="hold">
                                          <p:stCondLst>
                                            <p:cond delay="1999"/>
                                          </p:stCondLst>
                                        </p:cTn>
                                        <p:tgtEl>
                                          <p:spTgt spid="49173"/>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49219"/>
                                        </p:tgtEl>
                                        <p:attrNameLst>
                                          <p:attrName>style.visibility</p:attrName>
                                        </p:attrNameLst>
                                      </p:cBhvr>
                                      <p:to>
                                        <p:strVal val="visible"/>
                                      </p:to>
                                    </p:set>
                                    <p:animEffect transition="in" filter="diamond(in)">
                                      <p:cBhvr>
                                        <p:cTn id="46" dur="2000"/>
                                        <p:tgtEl>
                                          <p:spTgt spid="4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1" grpId="0" animBg="1"/>
      <p:bldP spid="49173" grpId="0" animBg="1"/>
      <p:bldP spid="49173" grpId="1" animBg="1"/>
      <p:bldP spid="49187" grpId="0" animBg="1"/>
      <p:bldP spid="49189" grpId="0" animBg="1"/>
      <p:bldP spid="49189" grpId="1" animBg="1"/>
      <p:bldP spid="492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AutoShape 4"/>
          <p:cNvSpPr>
            <a:spLocks noChangeArrowheads="1"/>
          </p:cNvSpPr>
          <p:nvPr/>
        </p:nvSpPr>
        <p:spPr bwMode="auto">
          <a:xfrm>
            <a:off x="4343400" y="5592763"/>
            <a:ext cx="261938" cy="190500"/>
          </a:xfrm>
          <a:prstGeom prst="can">
            <a:avLst>
              <a:gd name="adj" fmla="val 25000"/>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50181" name="Group 5"/>
          <p:cNvGrpSpPr>
            <a:grpSpLocks/>
          </p:cNvGrpSpPr>
          <p:nvPr/>
        </p:nvGrpSpPr>
        <p:grpSpPr bwMode="auto">
          <a:xfrm>
            <a:off x="609600" y="3657600"/>
            <a:ext cx="3124200" cy="3352800"/>
            <a:chOff x="1536" y="1056"/>
            <a:chExt cx="1968" cy="2112"/>
          </a:xfrm>
        </p:grpSpPr>
        <p:grpSp>
          <p:nvGrpSpPr>
            <p:cNvPr id="50182" name="Group 6"/>
            <p:cNvGrpSpPr>
              <a:grpSpLocks/>
            </p:cNvGrpSpPr>
            <p:nvPr/>
          </p:nvGrpSpPr>
          <p:grpSpPr bwMode="auto">
            <a:xfrm rot="-371724">
              <a:off x="2208" y="1104"/>
              <a:ext cx="720" cy="1377"/>
              <a:chOff x="912" y="1824"/>
              <a:chExt cx="720" cy="1377"/>
            </a:xfrm>
          </p:grpSpPr>
          <p:grpSp>
            <p:nvGrpSpPr>
              <p:cNvPr id="50183" name="Group 7"/>
              <p:cNvGrpSpPr>
                <a:grpSpLocks/>
              </p:cNvGrpSpPr>
              <p:nvPr/>
            </p:nvGrpSpPr>
            <p:grpSpPr bwMode="auto">
              <a:xfrm rot="-1434989">
                <a:off x="912" y="1824"/>
                <a:ext cx="720" cy="1056"/>
                <a:chOff x="2064" y="1056"/>
                <a:chExt cx="720" cy="1056"/>
              </a:xfrm>
            </p:grpSpPr>
            <p:sp>
              <p:nvSpPr>
                <p:cNvPr id="50184" name="Oval 8"/>
                <p:cNvSpPr>
                  <a:spLocks noChangeArrowheads="1"/>
                </p:cNvSpPr>
                <p:nvPr/>
              </p:nvSpPr>
              <p:spPr bwMode="auto">
                <a:xfrm rot="-2649448">
                  <a:off x="2592" y="1056"/>
                  <a:ext cx="192" cy="192"/>
                </a:xfrm>
                <a:prstGeom prst="ellipse">
                  <a:avLst/>
                </a:prstGeom>
                <a:solidFill>
                  <a:srgbClr val="996633">
                    <a:alpha val="48000"/>
                  </a:srgbClr>
                </a:solidFill>
                <a:ln w="9525" algn="ctr">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185" name="Line 9"/>
                <p:cNvSpPr>
                  <a:spLocks noChangeShapeType="1"/>
                </p:cNvSpPr>
                <p:nvPr/>
              </p:nvSpPr>
              <p:spPr bwMode="auto">
                <a:xfrm flipH="1">
                  <a:off x="2064" y="1200"/>
                  <a:ext cx="576"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186" name="Group 10"/>
              <p:cNvGrpSpPr>
                <a:grpSpLocks/>
              </p:cNvGrpSpPr>
              <p:nvPr/>
            </p:nvGrpSpPr>
            <p:grpSpPr bwMode="auto">
              <a:xfrm rot="145626021">
                <a:off x="775" y="2681"/>
                <a:ext cx="753" cy="288"/>
                <a:chOff x="957" y="1034"/>
                <a:chExt cx="837" cy="409"/>
              </a:xfrm>
            </p:grpSpPr>
            <p:sp>
              <p:nvSpPr>
                <p:cNvPr id="50187" name="Freeform 11"/>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50188" name="Freeform 12"/>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Lst>
                  <a:ahLst/>
                  <a:cxnLst>
                    <a:cxn ang="0">
                      <a:pos x="T0" y="T1"/>
                    </a:cxn>
                    <a:cxn ang="0">
                      <a:pos x="T2" y="T3"/>
                    </a:cxn>
                    <a:cxn ang="0">
                      <a:pos x="T4" y="T5"/>
                    </a:cxn>
                  </a:cxnLst>
                  <a:rect l="0" t="0" r="r" b="b"/>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9" name="Freeform 13"/>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0" name="Freeform 14"/>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Lst>
                  <a:ahLst/>
                  <a:cxnLst>
                    <a:cxn ang="0">
                      <a:pos x="T0" y="T1"/>
                    </a:cxn>
                    <a:cxn ang="0">
                      <a:pos x="T2" y="T3"/>
                    </a:cxn>
                    <a:cxn ang="0">
                      <a:pos x="T4" y="T5"/>
                    </a:cxn>
                    <a:cxn ang="0">
                      <a:pos x="T6" y="T7"/>
                    </a:cxn>
                    <a:cxn ang="0">
                      <a:pos x="T8" y="T9"/>
                    </a:cxn>
                  </a:cxnLst>
                  <a:rect l="0" t="0" r="r" b="b"/>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1" name="Freeform 15"/>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Lst>
                  <a:ahLst/>
                  <a:cxnLst>
                    <a:cxn ang="0">
                      <a:pos x="T0" y="T1"/>
                    </a:cxn>
                    <a:cxn ang="0">
                      <a:pos x="T2" y="T3"/>
                    </a:cxn>
                    <a:cxn ang="0">
                      <a:pos x="T4" y="T5"/>
                    </a:cxn>
                    <a:cxn ang="0">
                      <a:pos x="T6" y="T7"/>
                    </a:cxn>
                  </a:cxnLst>
                  <a:rect l="0" t="0" r="r" b="b"/>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0192" name="Group 16"/>
                <p:cNvGrpSpPr>
                  <a:grpSpLocks/>
                </p:cNvGrpSpPr>
                <p:nvPr/>
              </p:nvGrpSpPr>
              <p:grpSpPr bwMode="auto">
                <a:xfrm rot="11405476" flipH="1">
                  <a:off x="957" y="1115"/>
                  <a:ext cx="261" cy="307"/>
                  <a:chOff x="2457" y="2549"/>
                  <a:chExt cx="557" cy="547"/>
                </a:xfrm>
              </p:grpSpPr>
              <p:sp>
                <p:nvSpPr>
                  <p:cNvPr id="50193" name="Freeform 17"/>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0194" name="Oval 18"/>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p>
                    <a:endParaRPr lang="en-US">
                      <a:latin typeface="Times New Roman" pitchFamily="18" charset="0"/>
                    </a:endParaRPr>
                  </a:p>
                </p:txBody>
              </p:sp>
            </p:grpSp>
            <p:sp>
              <p:nvSpPr>
                <p:cNvPr id="50195" name="Freeform 19"/>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Lst>
                  <a:ahLst/>
                  <a:cxnLst>
                    <a:cxn ang="0">
                      <a:pos x="T0" y="T1"/>
                    </a:cxn>
                    <a:cxn ang="0">
                      <a:pos x="T2" y="T3"/>
                    </a:cxn>
                    <a:cxn ang="0">
                      <a:pos x="T4" y="T5"/>
                    </a:cxn>
                    <a:cxn ang="0">
                      <a:pos x="T6" y="T7"/>
                    </a:cxn>
                  </a:cxnLst>
                  <a:rect l="0" t="0" r="r" b="b"/>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6" name="Freeform 20"/>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Lst>
                  <a:ahLst/>
                  <a:cxnLst>
                    <a:cxn ang="0">
                      <a:pos x="T0" y="T1"/>
                    </a:cxn>
                    <a:cxn ang="0">
                      <a:pos x="T2" y="T3"/>
                    </a:cxn>
                    <a:cxn ang="0">
                      <a:pos x="T4" y="T5"/>
                    </a:cxn>
                  </a:cxnLst>
                  <a:rect l="0" t="0" r="r" b="b"/>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50197" name="Oval 21"/>
            <p:cNvSpPr>
              <a:spLocks noChangeArrowheads="1"/>
            </p:cNvSpPr>
            <p:nvPr/>
          </p:nvSpPr>
          <p:spPr bwMode="auto">
            <a:xfrm>
              <a:off x="1536" y="1056"/>
              <a:ext cx="1968" cy="211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50198" name="AutoShape 22" descr="Blue tissue paper"/>
          <p:cNvSpPr>
            <a:spLocks noChangeArrowheads="1"/>
          </p:cNvSpPr>
          <p:nvPr/>
        </p:nvSpPr>
        <p:spPr bwMode="auto">
          <a:xfrm>
            <a:off x="1981200" y="5486400"/>
            <a:ext cx="5886450" cy="760413"/>
          </a:xfrm>
          <a:prstGeom prst="parallelogram">
            <a:avLst>
              <a:gd name="adj" fmla="val 98556"/>
            </a:avLst>
          </a:prstGeom>
          <a:blipFill dpi="0" rotWithShape="1">
            <a:blip r:embed="rId3"/>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lgn="ctr"/>
            <a:endParaRPr lang="en-US" sz="2400"/>
          </a:p>
        </p:txBody>
      </p:sp>
      <p:sp>
        <p:nvSpPr>
          <p:cNvPr id="50199" name="AutoShape 23"/>
          <p:cNvSpPr>
            <a:spLocks noChangeArrowheads="1"/>
          </p:cNvSpPr>
          <p:nvPr/>
        </p:nvSpPr>
        <p:spPr bwMode="auto">
          <a:xfrm>
            <a:off x="6823075" y="5784850"/>
            <a:ext cx="423863" cy="190500"/>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nvGrpSpPr>
          <p:cNvPr id="50200" name="Group 24"/>
          <p:cNvGrpSpPr>
            <a:grpSpLocks/>
          </p:cNvGrpSpPr>
          <p:nvPr/>
        </p:nvGrpSpPr>
        <p:grpSpPr bwMode="auto">
          <a:xfrm>
            <a:off x="4797425" y="5578475"/>
            <a:ext cx="490538" cy="365125"/>
            <a:chOff x="1164" y="2604"/>
            <a:chExt cx="312" cy="324"/>
          </a:xfrm>
        </p:grpSpPr>
        <p:sp>
          <p:nvSpPr>
            <p:cNvPr id="50201" name="AutoShape 25"/>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2" name="AutoShape 26"/>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50203" name="AutoShape 27"/>
          <p:cNvSpPr>
            <a:spLocks noChangeArrowheads="1"/>
          </p:cNvSpPr>
          <p:nvPr/>
        </p:nvSpPr>
        <p:spPr bwMode="auto">
          <a:xfrm>
            <a:off x="6967538" y="5545138"/>
            <a:ext cx="153987" cy="301625"/>
          </a:xfrm>
          <a:prstGeom prst="can">
            <a:avLst>
              <a:gd name="adj" fmla="val 4639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4" name="AutoShape 28"/>
          <p:cNvSpPr>
            <a:spLocks noChangeArrowheads="1"/>
          </p:cNvSpPr>
          <p:nvPr/>
        </p:nvSpPr>
        <p:spPr bwMode="auto">
          <a:xfrm>
            <a:off x="7018338" y="2917825"/>
            <a:ext cx="65087" cy="2676525"/>
          </a:xfrm>
          <a:prstGeom prst="can">
            <a:avLst>
              <a:gd name="adj" fmla="val 88146"/>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5" name="AutoShape 29"/>
          <p:cNvSpPr>
            <a:spLocks noChangeArrowheads="1"/>
          </p:cNvSpPr>
          <p:nvPr/>
        </p:nvSpPr>
        <p:spPr bwMode="auto">
          <a:xfrm rot="5400000">
            <a:off x="4973638" y="896937"/>
            <a:ext cx="103188" cy="3954463"/>
          </a:xfrm>
          <a:prstGeom prst="can">
            <a:avLst>
              <a:gd name="adj" fmla="val 68484"/>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6" name="AutoShape 30"/>
          <p:cNvSpPr>
            <a:spLocks noChangeArrowheads="1"/>
          </p:cNvSpPr>
          <p:nvPr/>
        </p:nvSpPr>
        <p:spPr bwMode="auto">
          <a:xfrm>
            <a:off x="6937375" y="2743200"/>
            <a:ext cx="244475" cy="222250"/>
          </a:xfrm>
          <a:prstGeom prst="cube">
            <a:avLst>
              <a:gd name="adj" fmla="val 25000"/>
            </a:avLst>
          </a:prstGeom>
          <a:solidFill>
            <a:srgbClr val="9D9D9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7" name="Oval 31"/>
          <p:cNvSpPr>
            <a:spLocks noChangeArrowheads="1"/>
          </p:cNvSpPr>
          <p:nvPr/>
        </p:nvSpPr>
        <p:spPr bwMode="auto">
          <a:xfrm flipH="1">
            <a:off x="5453063" y="2901950"/>
            <a:ext cx="66675" cy="635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08" name="Line 32"/>
          <p:cNvSpPr>
            <a:spLocks noChangeShapeType="1"/>
          </p:cNvSpPr>
          <p:nvPr/>
        </p:nvSpPr>
        <p:spPr bwMode="auto">
          <a:xfrm flipV="1">
            <a:off x="5486400" y="2806700"/>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09" name="AutoShape 33"/>
          <p:cNvSpPr>
            <a:spLocks noChangeArrowheads="1"/>
          </p:cNvSpPr>
          <p:nvPr/>
        </p:nvSpPr>
        <p:spPr bwMode="auto">
          <a:xfrm>
            <a:off x="7018338" y="2316163"/>
            <a:ext cx="65087" cy="454025"/>
          </a:xfrm>
          <a:prstGeom prst="can">
            <a:avLst>
              <a:gd name="adj" fmla="val 14952"/>
            </a:avLst>
          </a:prstGeom>
          <a:gradFill rotWithShape="1">
            <a:gsLst>
              <a:gs pos="0">
                <a:srgbClr val="9D9D9D"/>
              </a:gs>
              <a:gs pos="100000">
                <a:srgbClr val="9D9D9D">
                  <a:gamma/>
                  <a:tint val="0"/>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0" name="Oval 34"/>
          <p:cNvSpPr>
            <a:spLocks noChangeArrowheads="1"/>
          </p:cNvSpPr>
          <p:nvPr/>
        </p:nvSpPr>
        <p:spPr bwMode="auto">
          <a:xfrm>
            <a:off x="7002463" y="2838450"/>
            <a:ext cx="65087" cy="635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1" name="AutoShape 35"/>
          <p:cNvSpPr>
            <a:spLocks noChangeArrowheads="1"/>
          </p:cNvSpPr>
          <p:nvPr/>
        </p:nvSpPr>
        <p:spPr bwMode="auto">
          <a:xfrm rot="5400000">
            <a:off x="4296569" y="3793332"/>
            <a:ext cx="1393825" cy="750887"/>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2" name="AutoShape 36"/>
          <p:cNvSpPr>
            <a:spLocks noChangeArrowheads="1"/>
          </p:cNvSpPr>
          <p:nvPr/>
        </p:nvSpPr>
        <p:spPr bwMode="auto">
          <a:xfrm rot="5400000">
            <a:off x="4329906" y="3793332"/>
            <a:ext cx="1457325" cy="750888"/>
          </a:xfrm>
          <a:prstGeom prst="can">
            <a:avLst>
              <a:gd name="adj" fmla="val 50000"/>
            </a:avLst>
          </a:prstGeom>
          <a:gradFill rotWithShape="1">
            <a:gsLst>
              <a:gs pos="0">
                <a:schemeClr val="accent1"/>
              </a:gs>
              <a:gs pos="50000">
                <a:schemeClr val="accent1">
                  <a:gamma/>
                  <a:tint val="15686"/>
                  <a:invGamma/>
                </a:schemeClr>
              </a:gs>
              <a:gs pos="100000">
                <a:schemeClr val="accent1"/>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3" name="Oval 37"/>
          <p:cNvSpPr>
            <a:spLocks noChangeArrowheads="1"/>
          </p:cNvSpPr>
          <p:nvPr/>
        </p:nvSpPr>
        <p:spPr bwMode="auto">
          <a:xfrm>
            <a:off x="5106988" y="3487738"/>
            <a:ext cx="311150" cy="1377950"/>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4" name="Oval 38"/>
          <p:cNvSpPr>
            <a:spLocks noChangeArrowheads="1"/>
          </p:cNvSpPr>
          <p:nvPr/>
        </p:nvSpPr>
        <p:spPr bwMode="auto">
          <a:xfrm>
            <a:off x="5156200" y="3567113"/>
            <a:ext cx="261938" cy="1250950"/>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5" name="AutoShape 39"/>
          <p:cNvSpPr>
            <a:spLocks noChangeArrowheads="1"/>
          </p:cNvSpPr>
          <p:nvPr/>
        </p:nvSpPr>
        <p:spPr bwMode="auto">
          <a:xfrm>
            <a:off x="4976813" y="4897438"/>
            <a:ext cx="147637" cy="728662"/>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16" name="Freeform 40"/>
          <p:cNvSpPr>
            <a:spLocks/>
          </p:cNvSpPr>
          <p:nvPr/>
        </p:nvSpPr>
        <p:spPr bwMode="auto">
          <a:xfrm rot="301126">
            <a:off x="5426075" y="2824163"/>
            <a:ext cx="476250" cy="1123950"/>
          </a:xfrm>
          <a:custGeom>
            <a:avLst/>
            <a:gdLst>
              <a:gd name="T0" fmla="*/ 0 w 300"/>
              <a:gd name="T1" fmla="*/ 0 h 708"/>
              <a:gd name="T2" fmla="*/ 264 w 300"/>
              <a:gd name="T3" fmla="*/ 684 h 708"/>
              <a:gd name="T4" fmla="*/ 300 w 300"/>
              <a:gd name="T5" fmla="*/ 672 h 708"/>
              <a:gd name="T6" fmla="*/ 204 w 300"/>
              <a:gd name="T7" fmla="*/ 684 h 708"/>
              <a:gd name="T8" fmla="*/ 240 w 300"/>
              <a:gd name="T9" fmla="*/ 684 h 708"/>
              <a:gd name="T10" fmla="*/ 168 w 300"/>
              <a:gd name="T11" fmla="*/ 696 h 708"/>
              <a:gd name="T12" fmla="*/ 108 w 300"/>
              <a:gd name="T13" fmla="*/ 708 h 708"/>
              <a:gd name="T14" fmla="*/ 48 w 300"/>
              <a:gd name="T15" fmla="*/ 708 h 708"/>
              <a:gd name="T16" fmla="*/ 0 w 30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708">
                <a:moveTo>
                  <a:pt x="0" y="0"/>
                </a:moveTo>
                <a:lnTo>
                  <a:pt x="264" y="684"/>
                </a:lnTo>
                <a:lnTo>
                  <a:pt x="300" y="672"/>
                </a:lnTo>
                <a:lnTo>
                  <a:pt x="204" y="684"/>
                </a:lnTo>
                <a:lnTo>
                  <a:pt x="240" y="684"/>
                </a:lnTo>
                <a:lnTo>
                  <a:pt x="168" y="696"/>
                </a:lnTo>
                <a:lnTo>
                  <a:pt x="108" y="708"/>
                </a:lnTo>
                <a:lnTo>
                  <a:pt x="48" y="708"/>
                </a:lnTo>
                <a:lnTo>
                  <a:pt x="0" y="0"/>
                </a:lnTo>
                <a:close/>
              </a:path>
            </a:pathLst>
          </a:custGeom>
          <a:gradFill rotWithShape="1">
            <a:gsLst>
              <a:gs pos="0">
                <a:srgbClr val="C0C0C0"/>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217" name="Group 41"/>
          <p:cNvGrpSpPr>
            <a:grpSpLocks/>
          </p:cNvGrpSpPr>
          <p:nvPr/>
        </p:nvGrpSpPr>
        <p:grpSpPr bwMode="auto">
          <a:xfrm>
            <a:off x="3990975" y="1371600"/>
            <a:ext cx="2895600" cy="2895600"/>
            <a:chOff x="2808" y="-240"/>
            <a:chExt cx="1824" cy="1824"/>
          </a:xfrm>
        </p:grpSpPr>
        <p:grpSp>
          <p:nvGrpSpPr>
            <p:cNvPr id="50218" name="Group 42"/>
            <p:cNvGrpSpPr>
              <a:grpSpLocks/>
            </p:cNvGrpSpPr>
            <p:nvPr/>
          </p:nvGrpSpPr>
          <p:grpSpPr bwMode="auto">
            <a:xfrm>
              <a:off x="3660" y="696"/>
              <a:ext cx="192" cy="852"/>
              <a:chOff x="3660" y="696"/>
              <a:chExt cx="192" cy="852"/>
            </a:xfrm>
          </p:grpSpPr>
          <p:sp>
            <p:nvSpPr>
              <p:cNvPr id="50219" name="Oval 43"/>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20" name="Line 44"/>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221" name="Oval 45"/>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grpSp>
        <p:nvGrpSpPr>
          <p:cNvPr id="50222" name="Group 46"/>
          <p:cNvGrpSpPr>
            <a:grpSpLocks/>
          </p:cNvGrpSpPr>
          <p:nvPr/>
        </p:nvGrpSpPr>
        <p:grpSpPr bwMode="auto">
          <a:xfrm>
            <a:off x="3044825" y="5578475"/>
            <a:ext cx="490538" cy="365125"/>
            <a:chOff x="1164" y="2604"/>
            <a:chExt cx="312" cy="324"/>
          </a:xfrm>
        </p:grpSpPr>
        <p:sp>
          <p:nvSpPr>
            <p:cNvPr id="50223" name="AutoShape 47"/>
            <p:cNvSpPr>
              <a:spLocks noChangeArrowheads="1"/>
            </p:cNvSpPr>
            <p:nvPr/>
          </p:nvSpPr>
          <p:spPr bwMode="auto">
            <a:xfrm>
              <a:off x="1164" y="2784"/>
              <a:ext cx="312" cy="144"/>
            </a:xfrm>
            <a:prstGeom prst="can">
              <a:avLst>
                <a:gd name="adj" fmla="val 50000"/>
              </a:avLst>
            </a:prstGeom>
            <a:gradFill rotWithShape="1">
              <a:gsLst>
                <a:gs pos="0">
                  <a:srgbClr val="C0C0C0"/>
                </a:gs>
                <a:gs pos="50000">
                  <a:srgbClr val="C0C0C0">
                    <a:gamma/>
                    <a:tint val="0"/>
                    <a:invGamma/>
                  </a:srgbClr>
                </a:gs>
                <a:gs pos="100000">
                  <a:srgbClr val="C0C0C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24" name="AutoShape 48"/>
            <p:cNvSpPr>
              <a:spLocks noChangeArrowheads="1"/>
            </p:cNvSpPr>
            <p:nvPr/>
          </p:nvSpPr>
          <p:spPr bwMode="auto">
            <a:xfrm>
              <a:off x="1265" y="2604"/>
              <a:ext cx="114" cy="229"/>
            </a:xfrm>
            <a:prstGeom prst="can">
              <a:avLst>
                <a:gd name="adj" fmla="val 4757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50225" name="Oval 49"/>
          <p:cNvSpPr>
            <a:spLocks noChangeArrowheads="1"/>
          </p:cNvSpPr>
          <p:nvPr/>
        </p:nvSpPr>
        <p:spPr bwMode="auto">
          <a:xfrm flipH="1">
            <a:off x="3700463" y="2901950"/>
            <a:ext cx="66675" cy="635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26" name="Line 50"/>
          <p:cNvSpPr>
            <a:spLocks noChangeShapeType="1"/>
          </p:cNvSpPr>
          <p:nvPr/>
        </p:nvSpPr>
        <p:spPr bwMode="auto">
          <a:xfrm flipV="1">
            <a:off x="3733800" y="2806700"/>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27" name="AutoShape 51"/>
          <p:cNvSpPr>
            <a:spLocks noChangeArrowheads="1"/>
          </p:cNvSpPr>
          <p:nvPr/>
        </p:nvSpPr>
        <p:spPr bwMode="auto">
          <a:xfrm rot="5400000">
            <a:off x="2543969" y="3793332"/>
            <a:ext cx="1393825" cy="750887"/>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28" name="AutoShape 52"/>
          <p:cNvSpPr>
            <a:spLocks noChangeArrowheads="1"/>
          </p:cNvSpPr>
          <p:nvPr/>
        </p:nvSpPr>
        <p:spPr bwMode="auto">
          <a:xfrm rot="5400000">
            <a:off x="2580481" y="3793332"/>
            <a:ext cx="1457325" cy="750888"/>
          </a:xfrm>
          <a:prstGeom prst="can">
            <a:avLst>
              <a:gd name="adj" fmla="val 50000"/>
            </a:avLst>
          </a:prstGeom>
          <a:gradFill rotWithShape="1">
            <a:gsLst>
              <a:gs pos="0">
                <a:srgbClr val="A80000"/>
              </a:gs>
              <a:gs pos="50000">
                <a:srgbClr val="A80000">
                  <a:gamma/>
                  <a:tint val="0"/>
                  <a:invGamma/>
                </a:srgbClr>
              </a:gs>
              <a:gs pos="100000">
                <a:srgbClr val="A80000"/>
              </a:gs>
            </a:gsLst>
            <a:lin ang="0" scaled="1"/>
          </a:gra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29" name="Oval 53"/>
          <p:cNvSpPr>
            <a:spLocks noChangeArrowheads="1"/>
          </p:cNvSpPr>
          <p:nvPr/>
        </p:nvSpPr>
        <p:spPr bwMode="auto">
          <a:xfrm>
            <a:off x="3352800" y="3487738"/>
            <a:ext cx="311150" cy="1377950"/>
          </a:xfrm>
          <a:prstGeom prst="ellipse">
            <a:avLst/>
          </a:prstGeom>
          <a:gradFill rotWithShape="1">
            <a:gsLst>
              <a:gs pos="0">
                <a:srgbClr val="996633"/>
              </a:gs>
              <a:gs pos="100000">
                <a:srgbClr val="996633">
                  <a:gamma/>
                  <a:tint val="50980"/>
                  <a:invGamma/>
                </a:srgbClr>
              </a:gs>
            </a:gsLst>
            <a:path path="shape">
              <a:fillToRect l="50000" t="50000" r="50000" b="50000"/>
            </a:path>
          </a:gradFill>
          <a:ln w="9525"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30" name="Oval 54"/>
          <p:cNvSpPr>
            <a:spLocks noChangeArrowheads="1"/>
          </p:cNvSpPr>
          <p:nvPr/>
        </p:nvSpPr>
        <p:spPr bwMode="auto">
          <a:xfrm>
            <a:off x="3403600" y="3567113"/>
            <a:ext cx="261938" cy="1250950"/>
          </a:xfrm>
          <a:prstGeom prst="ellipse">
            <a:avLst/>
          </a:prstGeom>
          <a:gradFill rotWithShape="1">
            <a:gsLst>
              <a:gs pos="0">
                <a:srgbClr val="996633"/>
              </a:gs>
              <a:gs pos="100000">
                <a:srgbClr val="996633">
                  <a:gamma/>
                  <a:tint val="28627"/>
                  <a:invGamma/>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31" name="AutoShape 55"/>
          <p:cNvSpPr>
            <a:spLocks noChangeArrowheads="1"/>
          </p:cNvSpPr>
          <p:nvPr/>
        </p:nvSpPr>
        <p:spPr bwMode="auto">
          <a:xfrm>
            <a:off x="3224213" y="4897438"/>
            <a:ext cx="147637" cy="728662"/>
          </a:xfrm>
          <a:prstGeom prst="can">
            <a:avLst>
              <a:gd name="adj" fmla="val 14806"/>
            </a:avLst>
          </a:prstGeom>
          <a:gradFill rotWithShape="1">
            <a:gsLst>
              <a:gs pos="0">
                <a:srgbClr val="777777">
                  <a:alpha val="89999"/>
                </a:srgbClr>
              </a:gs>
              <a:gs pos="50000">
                <a:srgbClr val="777777">
                  <a:gamma/>
                  <a:tint val="38039"/>
                  <a:invGamma/>
                </a:srgbClr>
              </a:gs>
              <a:gs pos="100000">
                <a:srgbClr val="777777">
                  <a:alpha val="89999"/>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32" name="Freeform 56"/>
          <p:cNvSpPr>
            <a:spLocks/>
          </p:cNvSpPr>
          <p:nvPr/>
        </p:nvSpPr>
        <p:spPr bwMode="auto">
          <a:xfrm rot="262433">
            <a:off x="3694113" y="2886075"/>
            <a:ext cx="571500" cy="1123950"/>
          </a:xfrm>
          <a:custGeom>
            <a:avLst/>
            <a:gdLst>
              <a:gd name="T0" fmla="*/ 0 w 360"/>
              <a:gd name="T1" fmla="*/ 0 h 708"/>
              <a:gd name="T2" fmla="*/ 360 w 360"/>
              <a:gd name="T3" fmla="*/ 612 h 708"/>
              <a:gd name="T4" fmla="*/ 324 w 360"/>
              <a:gd name="T5" fmla="*/ 636 h 708"/>
              <a:gd name="T6" fmla="*/ 288 w 360"/>
              <a:gd name="T7" fmla="*/ 660 h 708"/>
              <a:gd name="T8" fmla="*/ 240 w 360"/>
              <a:gd name="T9" fmla="*/ 684 h 708"/>
              <a:gd name="T10" fmla="*/ 168 w 360"/>
              <a:gd name="T11" fmla="*/ 696 h 708"/>
              <a:gd name="T12" fmla="*/ 108 w 360"/>
              <a:gd name="T13" fmla="*/ 708 h 708"/>
              <a:gd name="T14" fmla="*/ 48 w 360"/>
              <a:gd name="T15" fmla="*/ 708 h 708"/>
              <a:gd name="T16" fmla="*/ 0 w 360"/>
              <a:gd name="T1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708">
                <a:moveTo>
                  <a:pt x="0" y="0"/>
                </a:moveTo>
                <a:lnTo>
                  <a:pt x="360" y="612"/>
                </a:lnTo>
                <a:lnTo>
                  <a:pt x="324" y="636"/>
                </a:lnTo>
                <a:lnTo>
                  <a:pt x="288" y="660"/>
                </a:lnTo>
                <a:lnTo>
                  <a:pt x="240" y="684"/>
                </a:lnTo>
                <a:lnTo>
                  <a:pt x="168" y="696"/>
                </a:lnTo>
                <a:lnTo>
                  <a:pt x="108" y="708"/>
                </a:lnTo>
                <a:lnTo>
                  <a:pt x="48" y="708"/>
                </a:lnTo>
                <a:lnTo>
                  <a:pt x="0" y="0"/>
                </a:lnTo>
                <a:close/>
              </a:path>
            </a:pathLst>
          </a:custGeom>
          <a:gradFill rotWithShape="1">
            <a:gsLst>
              <a:gs pos="0">
                <a:srgbClr val="C0C0C0"/>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233" name="Group 57"/>
          <p:cNvGrpSpPr>
            <a:grpSpLocks/>
          </p:cNvGrpSpPr>
          <p:nvPr/>
        </p:nvGrpSpPr>
        <p:grpSpPr bwMode="auto">
          <a:xfrm>
            <a:off x="2238375" y="1371600"/>
            <a:ext cx="2895600" cy="2895600"/>
            <a:chOff x="2808" y="-240"/>
            <a:chExt cx="1824" cy="1824"/>
          </a:xfrm>
        </p:grpSpPr>
        <p:grpSp>
          <p:nvGrpSpPr>
            <p:cNvPr id="50234" name="Group 58"/>
            <p:cNvGrpSpPr>
              <a:grpSpLocks/>
            </p:cNvGrpSpPr>
            <p:nvPr/>
          </p:nvGrpSpPr>
          <p:grpSpPr bwMode="auto">
            <a:xfrm>
              <a:off x="3660" y="696"/>
              <a:ext cx="192" cy="852"/>
              <a:chOff x="3660" y="696"/>
              <a:chExt cx="192" cy="852"/>
            </a:xfrm>
          </p:grpSpPr>
          <p:sp>
            <p:nvSpPr>
              <p:cNvPr id="50235" name="Oval 59"/>
              <p:cNvSpPr>
                <a:spLocks noChangeArrowheads="1"/>
              </p:cNvSpPr>
              <p:nvPr/>
            </p:nvSpPr>
            <p:spPr bwMode="auto">
              <a:xfrm rot="-2649448">
                <a:off x="3660" y="1356"/>
                <a:ext cx="192" cy="192"/>
              </a:xfrm>
              <a:prstGeom prst="ellipse">
                <a:avLst/>
              </a:prstGeom>
              <a:gradFill rotWithShape="1">
                <a:gsLst>
                  <a:gs pos="0">
                    <a:srgbClr val="72C8CC"/>
                  </a:gs>
                  <a:gs pos="100000">
                    <a:srgbClr val="72C8CC">
                      <a:gamma/>
                      <a:tint val="0"/>
                      <a:invGamma/>
                    </a:srgbClr>
                  </a:gs>
                </a:gsLst>
                <a:lin ang="5400000" scaled="1"/>
              </a:gradFill>
              <a:ln w="952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sp>
            <p:nvSpPr>
              <p:cNvPr id="50236" name="Line 60"/>
              <p:cNvSpPr>
                <a:spLocks noChangeShapeType="1"/>
              </p:cNvSpPr>
              <p:nvPr/>
            </p:nvSpPr>
            <p:spPr bwMode="auto">
              <a:xfrm>
                <a:off x="3744" y="696"/>
                <a:ext cx="12" cy="672"/>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237" name="Oval 61"/>
            <p:cNvSpPr>
              <a:spLocks noChangeArrowheads="1"/>
            </p:cNvSpPr>
            <p:nvPr/>
          </p:nvSpPr>
          <p:spPr bwMode="auto">
            <a:xfrm>
              <a:off x="2808" y="-240"/>
              <a:ext cx="1824" cy="18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Times New Roman" pitchFamily="18" charset="0"/>
              </a:endParaRPr>
            </a:p>
          </p:txBody>
        </p:sp>
      </p:grpSp>
      <p:sp>
        <p:nvSpPr>
          <p:cNvPr id="50238" name="Line 62"/>
          <p:cNvSpPr>
            <a:spLocks noChangeShapeType="1"/>
          </p:cNvSpPr>
          <p:nvPr/>
        </p:nvSpPr>
        <p:spPr bwMode="auto">
          <a:xfrm flipV="1">
            <a:off x="5486400" y="2811463"/>
            <a:ext cx="0" cy="12700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39" name="Text Box 63"/>
          <p:cNvSpPr txBox="1">
            <a:spLocks noChangeArrowheads="1"/>
          </p:cNvSpPr>
          <p:nvPr/>
        </p:nvSpPr>
        <p:spPr bwMode="auto">
          <a:xfrm>
            <a:off x="2667000" y="5745163"/>
            <a:ext cx="2212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t>1              2</a:t>
            </a:r>
          </a:p>
        </p:txBody>
      </p:sp>
      <p:sp>
        <p:nvSpPr>
          <p:cNvPr id="50243" name="Line 67"/>
          <p:cNvSpPr>
            <a:spLocks noChangeShapeType="1"/>
          </p:cNvSpPr>
          <p:nvPr/>
        </p:nvSpPr>
        <p:spPr bwMode="auto">
          <a:xfrm>
            <a:off x="3733800" y="2895600"/>
            <a:ext cx="533400" cy="9906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44" name="Line 68"/>
          <p:cNvSpPr>
            <a:spLocks noChangeShapeType="1"/>
          </p:cNvSpPr>
          <p:nvPr/>
        </p:nvSpPr>
        <p:spPr bwMode="auto">
          <a:xfrm>
            <a:off x="5486400" y="2895600"/>
            <a:ext cx="360363" cy="9906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45" name="Text Box 69"/>
          <p:cNvSpPr txBox="1">
            <a:spLocks noChangeArrowheads="1"/>
          </p:cNvSpPr>
          <p:nvPr/>
        </p:nvSpPr>
        <p:spPr bwMode="auto">
          <a:xfrm>
            <a:off x="609600" y="0"/>
            <a:ext cx="8534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a:latin typeface="Times New Roman" pitchFamily="18" charset="0"/>
              </a:rPr>
              <a:t> </a:t>
            </a:r>
            <a:r>
              <a:rPr lang="en-US" sz="3200">
                <a:solidFill>
                  <a:srgbClr val="FF3300"/>
                </a:solidFill>
                <a:latin typeface="Times New Roman" pitchFamily="18" charset="0"/>
              </a:rPr>
              <a:t>So sánh biên độ dao động của 2 quả cầu bấc. Từ đó rút ra kết luận gì về độ to của âm trong khi lan truyền</a:t>
            </a:r>
          </a:p>
        </p:txBody>
      </p:sp>
      <p:sp>
        <p:nvSpPr>
          <p:cNvPr id="50246" name="Text Box 70"/>
          <p:cNvSpPr txBox="1">
            <a:spLocks noChangeArrowheads="1"/>
          </p:cNvSpPr>
          <p:nvPr/>
        </p:nvSpPr>
        <p:spPr bwMode="auto">
          <a:xfrm>
            <a:off x="0" y="1447800"/>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i="1">
                <a:latin typeface="Times New Roman" pitchFamily="18" charset="0"/>
              </a:rPr>
              <a:t>Quả cầu bấc thứ 2 có biên độ dao động nhỏ hơn quả cầu bấc thứ nhất. Độ to của âm càng giảm khi càng ở xa nguồn âm và ngược lại.</a:t>
            </a:r>
          </a:p>
        </p:txBody>
      </p:sp>
      <p:grpSp>
        <p:nvGrpSpPr>
          <p:cNvPr id="50247" name="Group 71"/>
          <p:cNvGrpSpPr>
            <a:grpSpLocks/>
          </p:cNvGrpSpPr>
          <p:nvPr/>
        </p:nvGrpSpPr>
        <p:grpSpPr bwMode="auto">
          <a:xfrm>
            <a:off x="0" y="0"/>
            <a:ext cx="965200" cy="858838"/>
            <a:chOff x="40" y="899"/>
            <a:chExt cx="608" cy="541"/>
          </a:xfrm>
        </p:grpSpPr>
        <p:sp>
          <p:nvSpPr>
            <p:cNvPr id="50248" name="AutoShape 72"/>
            <p:cNvSpPr>
              <a:spLocks noChangeArrowheads="1"/>
            </p:cNvSpPr>
            <p:nvPr/>
          </p:nvSpPr>
          <p:spPr bwMode="auto">
            <a:xfrm>
              <a:off x="40" y="899"/>
              <a:ext cx="576" cy="541"/>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249" name="Text Box 73"/>
            <p:cNvSpPr txBox="1">
              <a:spLocks noChangeArrowheads="1"/>
            </p:cNvSpPr>
            <p:nvPr/>
          </p:nvSpPr>
          <p:spPr bwMode="auto">
            <a:xfrm>
              <a:off x="120" y="1008"/>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VNI-Swiss-Condense" pitchFamily="2" charset="0"/>
                </a:rPr>
                <a:t>C2</a:t>
              </a:r>
              <a:endParaRPr lang="en-US" sz="4000" b="1" baseline="-25000">
                <a:solidFill>
                  <a:srgbClr val="FF3300"/>
                </a:solidFill>
                <a:latin typeface="VNI-Swiss-Condens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1000"/>
                                        <p:tgtEl>
                                          <p:spTgt spid="50180"/>
                                        </p:tgtEl>
                                      </p:cBhvr>
                                    </p:animEffect>
                                    <p:anim calcmode="lin" valueType="num">
                                      <p:cBhvr>
                                        <p:cTn id="8" dur="1000" fill="hold"/>
                                        <p:tgtEl>
                                          <p:spTgt spid="50180"/>
                                        </p:tgtEl>
                                        <p:attrNameLst>
                                          <p:attrName>ppt_x</p:attrName>
                                        </p:attrNameLst>
                                      </p:cBhvr>
                                      <p:tavLst>
                                        <p:tav tm="0">
                                          <p:val>
                                            <p:strVal val="#ppt_x"/>
                                          </p:val>
                                        </p:tav>
                                        <p:tav tm="100000">
                                          <p:val>
                                            <p:strVal val="#ppt_x"/>
                                          </p:val>
                                        </p:tav>
                                      </p:tavLst>
                                    </p:anim>
                                    <p:anim calcmode="lin" valueType="num">
                                      <p:cBhvr>
                                        <p:cTn id="9" dur="1000" fill="hold"/>
                                        <p:tgtEl>
                                          <p:spTgt spid="501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199"/>
                                        </p:tgtEl>
                                        <p:attrNameLst>
                                          <p:attrName>style.visibility</p:attrName>
                                        </p:attrNameLst>
                                      </p:cBhvr>
                                      <p:to>
                                        <p:strVal val="visible"/>
                                      </p:to>
                                    </p:set>
                                    <p:animEffect transition="in" filter="fade">
                                      <p:cBhvr>
                                        <p:cTn id="12" dur="1000"/>
                                        <p:tgtEl>
                                          <p:spTgt spid="50199"/>
                                        </p:tgtEl>
                                      </p:cBhvr>
                                    </p:animEffect>
                                    <p:anim calcmode="lin" valueType="num">
                                      <p:cBhvr>
                                        <p:cTn id="13" dur="1000" fill="hold"/>
                                        <p:tgtEl>
                                          <p:spTgt spid="50199"/>
                                        </p:tgtEl>
                                        <p:attrNameLst>
                                          <p:attrName>ppt_x</p:attrName>
                                        </p:attrNameLst>
                                      </p:cBhvr>
                                      <p:tavLst>
                                        <p:tav tm="0">
                                          <p:val>
                                            <p:strVal val="#ppt_x"/>
                                          </p:val>
                                        </p:tav>
                                        <p:tav tm="100000">
                                          <p:val>
                                            <p:strVal val="#ppt_x"/>
                                          </p:val>
                                        </p:tav>
                                      </p:tavLst>
                                    </p:anim>
                                    <p:anim calcmode="lin" valueType="num">
                                      <p:cBhvr>
                                        <p:cTn id="14" dur="1000" fill="hold"/>
                                        <p:tgtEl>
                                          <p:spTgt spid="501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200"/>
                                        </p:tgtEl>
                                        <p:attrNameLst>
                                          <p:attrName>style.visibility</p:attrName>
                                        </p:attrNameLst>
                                      </p:cBhvr>
                                      <p:to>
                                        <p:strVal val="visible"/>
                                      </p:to>
                                    </p:set>
                                    <p:animEffect transition="in" filter="fade">
                                      <p:cBhvr>
                                        <p:cTn id="17" dur="1000"/>
                                        <p:tgtEl>
                                          <p:spTgt spid="50200"/>
                                        </p:tgtEl>
                                      </p:cBhvr>
                                    </p:animEffect>
                                    <p:anim calcmode="lin" valueType="num">
                                      <p:cBhvr>
                                        <p:cTn id="18" dur="1000" fill="hold"/>
                                        <p:tgtEl>
                                          <p:spTgt spid="50200"/>
                                        </p:tgtEl>
                                        <p:attrNameLst>
                                          <p:attrName>ppt_x</p:attrName>
                                        </p:attrNameLst>
                                      </p:cBhvr>
                                      <p:tavLst>
                                        <p:tav tm="0">
                                          <p:val>
                                            <p:strVal val="#ppt_x"/>
                                          </p:val>
                                        </p:tav>
                                        <p:tav tm="100000">
                                          <p:val>
                                            <p:strVal val="#ppt_x"/>
                                          </p:val>
                                        </p:tav>
                                      </p:tavLst>
                                    </p:anim>
                                    <p:anim calcmode="lin" valueType="num">
                                      <p:cBhvr>
                                        <p:cTn id="19" dur="1000" fill="hold"/>
                                        <p:tgtEl>
                                          <p:spTgt spid="5020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203"/>
                                        </p:tgtEl>
                                        <p:attrNameLst>
                                          <p:attrName>style.visibility</p:attrName>
                                        </p:attrNameLst>
                                      </p:cBhvr>
                                      <p:to>
                                        <p:strVal val="visible"/>
                                      </p:to>
                                    </p:set>
                                    <p:animEffect transition="in" filter="fade">
                                      <p:cBhvr>
                                        <p:cTn id="22" dur="1000"/>
                                        <p:tgtEl>
                                          <p:spTgt spid="50203"/>
                                        </p:tgtEl>
                                      </p:cBhvr>
                                    </p:animEffect>
                                    <p:anim calcmode="lin" valueType="num">
                                      <p:cBhvr>
                                        <p:cTn id="23" dur="1000" fill="hold"/>
                                        <p:tgtEl>
                                          <p:spTgt spid="50203"/>
                                        </p:tgtEl>
                                        <p:attrNameLst>
                                          <p:attrName>ppt_x</p:attrName>
                                        </p:attrNameLst>
                                      </p:cBhvr>
                                      <p:tavLst>
                                        <p:tav tm="0">
                                          <p:val>
                                            <p:strVal val="#ppt_x"/>
                                          </p:val>
                                        </p:tav>
                                        <p:tav tm="100000">
                                          <p:val>
                                            <p:strVal val="#ppt_x"/>
                                          </p:val>
                                        </p:tav>
                                      </p:tavLst>
                                    </p:anim>
                                    <p:anim calcmode="lin" valueType="num">
                                      <p:cBhvr>
                                        <p:cTn id="24" dur="1000" fill="hold"/>
                                        <p:tgtEl>
                                          <p:spTgt spid="5020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0204"/>
                                        </p:tgtEl>
                                        <p:attrNameLst>
                                          <p:attrName>style.visibility</p:attrName>
                                        </p:attrNameLst>
                                      </p:cBhvr>
                                      <p:to>
                                        <p:strVal val="visible"/>
                                      </p:to>
                                    </p:set>
                                    <p:animEffect transition="in" filter="fade">
                                      <p:cBhvr>
                                        <p:cTn id="27" dur="1000"/>
                                        <p:tgtEl>
                                          <p:spTgt spid="50204"/>
                                        </p:tgtEl>
                                      </p:cBhvr>
                                    </p:animEffect>
                                    <p:anim calcmode="lin" valueType="num">
                                      <p:cBhvr>
                                        <p:cTn id="28" dur="1000" fill="hold"/>
                                        <p:tgtEl>
                                          <p:spTgt spid="50204"/>
                                        </p:tgtEl>
                                        <p:attrNameLst>
                                          <p:attrName>ppt_x</p:attrName>
                                        </p:attrNameLst>
                                      </p:cBhvr>
                                      <p:tavLst>
                                        <p:tav tm="0">
                                          <p:val>
                                            <p:strVal val="#ppt_x"/>
                                          </p:val>
                                        </p:tav>
                                        <p:tav tm="100000">
                                          <p:val>
                                            <p:strVal val="#ppt_x"/>
                                          </p:val>
                                        </p:tav>
                                      </p:tavLst>
                                    </p:anim>
                                    <p:anim calcmode="lin" valueType="num">
                                      <p:cBhvr>
                                        <p:cTn id="29" dur="1000" fill="hold"/>
                                        <p:tgtEl>
                                          <p:spTgt spid="5020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0205"/>
                                        </p:tgtEl>
                                        <p:attrNameLst>
                                          <p:attrName>style.visibility</p:attrName>
                                        </p:attrNameLst>
                                      </p:cBhvr>
                                      <p:to>
                                        <p:strVal val="visible"/>
                                      </p:to>
                                    </p:set>
                                    <p:animEffect transition="in" filter="fade">
                                      <p:cBhvr>
                                        <p:cTn id="32" dur="1000"/>
                                        <p:tgtEl>
                                          <p:spTgt spid="50205"/>
                                        </p:tgtEl>
                                      </p:cBhvr>
                                    </p:animEffect>
                                    <p:anim calcmode="lin" valueType="num">
                                      <p:cBhvr>
                                        <p:cTn id="33" dur="1000" fill="hold"/>
                                        <p:tgtEl>
                                          <p:spTgt spid="50205"/>
                                        </p:tgtEl>
                                        <p:attrNameLst>
                                          <p:attrName>ppt_x</p:attrName>
                                        </p:attrNameLst>
                                      </p:cBhvr>
                                      <p:tavLst>
                                        <p:tav tm="0">
                                          <p:val>
                                            <p:strVal val="#ppt_x"/>
                                          </p:val>
                                        </p:tav>
                                        <p:tav tm="100000">
                                          <p:val>
                                            <p:strVal val="#ppt_x"/>
                                          </p:val>
                                        </p:tav>
                                      </p:tavLst>
                                    </p:anim>
                                    <p:anim calcmode="lin" valueType="num">
                                      <p:cBhvr>
                                        <p:cTn id="34" dur="1000" fill="hold"/>
                                        <p:tgtEl>
                                          <p:spTgt spid="5020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0206"/>
                                        </p:tgtEl>
                                        <p:attrNameLst>
                                          <p:attrName>style.visibility</p:attrName>
                                        </p:attrNameLst>
                                      </p:cBhvr>
                                      <p:to>
                                        <p:strVal val="visible"/>
                                      </p:to>
                                    </p:set>
                                    <p:animEffect transition="in" filter="fade">
                                      <p:cBhvr>
                                        <p:cTn id="37" dur="1000"/>
                                        <p:tgtEl>
                                          <p:spTgt spid="50206"/>
                                        </p:tgtEl>
                                      </p:cBhvr>
                                    </p:animEffect>
                                    <p:anim calcmode="lin" valueType="num">
                                      <p:cBhvr>
                                        <p:cTn id="38" dur="1000" fill="hold"/>
                                        <p:tgtEl>
                                          <p:spTgt spid="50206"/>
                                        </p:tgtEl>
                                        <p:attrNameLst>
                                          <p:attrName>ppt_x</p:attrName>
                                        </p:attrNameLst>
                                      </p:cBhvr>
                                      <p:tavLst>
                                        <p:tav tm="0">
                                          <p:val>
                                            <p:strVal val="#ppt_x"/>
                                          </p:val>
                                        </p:tav>
                                        <p:tav tm="100000">
                                          <p:val>
                                            <p:strVal val="#ppt_x"/>
                                          </p:val>
                                        </p:tav>
                                      </p:tavLst>
                                    </p:anim>
                                    <p:anim calcmode="lin" valueType="num">
                                      <p:cBhvr>
                                        <p:cTn id="39" dur="1000" fill="hold"/>
                                        <p:tgtEl>
                                          <p:spTgt spid="5020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0207"/>
                                        </p:tgtEl>
                                        <p:attrNameLst>
                                          <p:attrName>style.visibility</p:attrName>
                                        </p:attrNameLst>
                                      </p:cBhvr>
                                      <p:to>
                                        <p:strVal val="visible"/>
                                      </p:to>
                                    </p:set>
                                    <p:animEffect transition="in" filter="fade">
                                      <p:cBhvr>
                                        <p:cTn id="42" dur="1000"/>
                                        <p:tgtEl>
                                          <p:spTgt spid="50207"/>
                                        </p:tgtEl>
                                      </p:cBhvr>
                                    </p:animEffect>
                                    <p:anim calcmode="lin" valueType="num">
                                      <p:cBhvr>
                                        <p:cTn id="43" dur="1000" fill="hold"/>
                                        <p:tgtEl>
                                          <p:spTgt spid="50207"/>
                                        </p:tgtEl>
                                        <p:attrNameLst>
                                          <p:attrName>ppt_x</p:attrName>
                                        </p:attrNameLst>
                                      </p:cBhvr>
                                      <p:tavLst>
                                        <p:tav tm="0">
                                          <p:val>
                                            <p:strVal val="#ppt_x"/>
                                          </p:val>
                                        </p:tav>
                                        <p:tav tm="100000">
                                          <p:val>
                                            <p:strVal val="#ppt_x"/>
                                          </p:val>
                                        </p:tav>
                                      </p:tavLst>
                                    </p:anim>
                                    <p:anim calcmode="lin" valueType="num">
                                      <p:cBhvr>
                                        <p:cTn id="44" dur="1000" fill="hold"/>
                                        <p:tgtEl>
                                          <p:spTgt spid="5020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0208"/>
                                        </p:tgtEl>
                                        <p:attrNameLst>
                                          <p:attrName>style.visibility</p:attrName>
                                        </p:attrNameLst>
                                      </p:cBhvr>
                                      <p:to>
                                        <p:strVal val="visible"/>
                                      </p:to>
                                    </p:set>
                                    <p:animEffect transition="in" filter="fade">
                                      <p:cBhvr>
                                        <p:cTn id="47" dur="1000"/>
                                        <p:tgtEl>
                                          <p:spTgt spid="50208"/>
                                        </p:tgtEl>
                                      </p:cBhvr>
                                    </p:animEffect>
                                    <p:anim calcmode="lin" valueType="num">
                                      <p:cBhvr>
                                        <p:cTn id="48" dur="1000" fill="hold"/>
                                        <p:tgtEl>
                                          <p:spTgt spid="50208"/>
                                        </p:tgtEl>
                                        <p:attrNameLst>
                                          <p:attrName>ppt_x</p:attrName>
                                        </p:attrNameLst>
                                      </p:cBhvr>
                                      <p:tavLst>
                                        <p:tav tm="0">
                                          <p:val>
                                            <p:strVal val="#ppt_x"/>
                                          </p:val>
                                        </p:tav>
                                        <p:tav tm="100000">
                                          <p:val>
                                            <p:strVal val="#ppt_x"/>
                                          </p:val>
                                        </p:tav>
                                      </p:tavLst>
                                    </p:anim>
                                    <p:anim calcmode="lin" valueType="num">
                                      <p:cBhvr>
                                        <p:cTn id="49" dur="1000" fill="hold"/>
                                        <p:tgtEl>
                                          <p:spTgt spid="5020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0209"/>
                                        </p:tgtEl>
                                        <p:attrNameLst>
                                          <p:attrName>style.visibility</p:attrName>
                                        </p:attrNameLst>
                                      </p:cBhvr>
                                      <p:to>
                                        <p:strVal val="visible"/>
                                      </p:to>
                                    </p:set>
                                    <p:animEffect transition="in" filter="fade">
                                      <p:cBhvr>
                                        <p:cTn id="52" dur="1000"/>
                                        <p:tgtEl>
                                          <p:spTgt spid="50209"/>
                                        </p:tgtEl>
                                      </p:cBhvr>
                                    </p:animEffect>
                                    <p:anim calcmode="lin" valueType="num">
                                      <p:cBhvr>
                                        <p:cTn id="53" dur="1000" fill="hold"/>
                                        <p:tgtEl>
                                          <p:spTgt spid="50209"/>
                                        </p:tgtEl>
                                        <p:attrNameLst>
                                          <p:attrName>ppt_x</p:attrName>
                                        </p:attrNameLst>
                                      </p:cBhvr>
                                      <p:tavLst>
                                        <p:tav tm="0">
                                          <p:val>
                                            <p:strVal val="#ppt_x"/>
                                          </p:val>
                                        </p:tav>
                                        <p:tav tm="100000">
                                          <p:val>
                                            <p:strVal val="#ppt_x"/>
                                          </p:val>
                                        </p:tav>
                                      </p:tavLst>
                                    </p:anim>
                                    <p:anim calcmode="lin" valueType="num">
                                      <p:cBhvr>
                                        <p:cTn id="54" dur="1000" fill="hold"/>
                                        <p:tgtEl>
                                          <p:spTgt spid="5020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0210"/>
                                        </p:tgtEl>
                                        <p:attrNameLst>
                                          <p:attrName>style.visibility</p:attrName>
                                        </p:attrNameLst>
                                      </p:cBhvr>
                                      <p:to>
                                        <p:strVal val="visible"/>
                                      </p:to>
                                    </p:set>
                                    <p:animEffect transition="in" filter="fade">
                                      <p:cBhvr>
                                        <p:cTn id="57" dur="1000"/>
                                        <p:tgtEl>
                                          <p:spTgt spid="50210"/>
                                        </p:tgtEl>
                                      </p:cBhvr>
                                    </p:animEffect>
                                    <p:anim calcmode="lin" valueType="num">
                                      <p:cBhvr>
                                        <p:cTn id="58" dur="1000" fill="hold"/>
                                        <p:tgtEl>
                                          <p:spTgt spid="50210"/>
                                        </p:tgtEl>
                                        <p:attrNameLst>
                                          <p:attrName>ppt_x</p:attrName>
                                        </p:attrNameLst>
                                      </p:cBhvr>
                                      <p:tavLst>
                                        <p:tav tm="0">
                                          <p:val>
                                            <p:strVal val="#ppt_x"/>
                                          </p:val>
                                        </p:tav>
                                        <p:tav tm="100000">
                                          <p:val>
                                            <p:strVal val="#ppt_x"/>
                                          </p:val>
                                        </p:tav>
                                      </p:tavLst>
                                    </p:anim>
                                    <p:anim calcmode="lin" valueType="num">
                                      <p:cBhvr>
                                        <p:cTn id="59" dur="1000" fill="hold"/>
                                        <p:tgtEl>
                                          <p:spTgt spid="502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0211"/>
                                        </p:tgtEl>
                                        <p:attrNameLst>
                                          <p:attrName>style.visibility</p:attrName>
                                        </p:attrNameLst>
                                      </p:cBhvr>
                                      <p:to>
                                        <p:strVal val="visible"/>
                                      </p:to>
                                    </p:set>
                                    <p:animEffect transition="in" filter="fade">
                                      <p:cBhvr>
                                        <p:cTn id="62" dur="1000"/>
                                        <p:tgtEl>
                                          <p:spTgt spid="50211"/>
                                        </p:tgtEl>
                                      </p:cBhvr>
                                    </p:animEffect>
                                    <p:anim calcmode="lin" valueType="num">
                                      <p:cBhvr>
                                        <p:cTn id="63" dur="1000" fill="hold"/>
                                        <p:tgtEl>
                                          <p:spTgt spid="50211"/>
                                        </p:tgtEl>
                                        <p:attrNameLst>
                                          <p:attrName>ppt_x</p:attrName>
                                        </p:attrNameLst>
                                      </p:cBhvr>
                                      <p:tavLst>
                                        <p:tav tm="0">
                                          <p:val>
                                            <p:strVal val="#ppt_x"/>
                                          </p:val>
                                        </p:tav>
                                        <p:tav tm="100000">
                                          <p:val>
                                            <p:strVal val="#ppt_x"/>
                                          </p:val>
                                        </p:tav>
                                      </p:tavLst>
                                    </p:anim>
                                    <p:anim calcmode="lin" valueType="num">
                                      <p:cBhvr>
                                        <p:cTn id="64" dur="1000" fill="hold"/>
                                        <p:tgtEl>
                                          <p:spTgt spid="502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0212"/>
                                        </p:tgtEl>
                                        <p:attrNameLst>
                                          <p:attrName>style.visibility</p:attrName>
                                        </p:attrNameLst>
                                      </p:cBhvr>
                                      <p:to>
                                        <p:strVal val="visible"/>
                                      </p:to>
                                    </p:set>
                                    <p:animEffect transition="in" filter="fade">
                                      <p:cBhvr>
                                        <p:cTn id="67" dur="1000"/>
                                        <p:tgtEl>
                                          <p:spTgt spid="50212"/>
                                        </p:tgtEl>
                                      </p:cBhvr>
                                    </p:animEffect>
                                    <p:anim calcmode="lin" valueType="num">
                                      <p:cBhvr>
                                        <p:cTn id="68" dur="1000" fill="hold"/>
                                        <p:tgtEl>
                                          <p:spTgt spid="50212"/>
                                        </p:tgtEl>
                                        <p:attrNameLst>
                                          <p:attrName>ppt_x</p:attrName>
                                        </p:attrNameLst>
                                      </p:cBhvr>
                                      <p:tavLst>
                                        <p:tav tm="0">
                                          <p:val>
                                            <p:strVal val="#ppt_x"/>
                                          </p:val>
                                        </p:tav>
                                        <p:tav tm="100000">
                                          <p:val>
                                            <p:strVal val="#ppt_x"/>
                                          </p:val>
                                        </p:tav>
                                      </p:tavLst>
                                    </p:anim>
                                    <p:anim calcmode="lin" valueType="num">
                                      <p:cBhvr>
                                        <p:cTn id="69" dur="1000" fill="hold"/>
                                        <p:tgtEl>
                                          <p:spTgt spid="5021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0213"/>
                                        </p:tgtEl>
                                        <p:attrNameLst>
                                          <p:attrName>style.visibility</p:attrName>
                                        </p:attrNameLst>
                                      </p:cBhvr>
                                      <p:to>
                                        <p:strVal val="visible"/>
                                      </p:to>
                                    </p:set>
                                    <p:animEffect transition="in" filter="fade">
                                      <p:cBhvr>
                                        <p:cTn id="72" dur="1000"/>
                                        <p:tgtEl>
                                          <p:spTgt spid="50213"/>
                                        </p:tgtEl>
                                      </p:cBhvr>
                                    </p:animEffect>
                                    <p:anim calcmode="lin" valueType="num">
                                      <p:cBhvr>
                                        <p:cTn id="73" dur="1000" fill="hold"/>
                                        <p:tgtEl>
                                          <p:spTgt spid="50213"/>
                                        </p:tgtEl>
                                        <p:attrNameLst>
                                          <p:attrName>ppt_x</p:attrName>
                                        </p:attrNameLst>
                                      </p:cBhvr>
                                      <p:tavLst>
                                        <p:tav tm="0">
                                          <p:val>
                                            <p:strVal val="#ppt_x"/>
                                          </p:val>
                                        </p:tav>
                                        <p:tav tm="100000">
                                          <p:val>
                                            <p:strVal val="#ppt_x"/>
                                          </p:val>
                                        </p:tav>
                                      </p:tavLst>
                                    </p:anim>
                                    <p:anim calcmode="lin" valueType="num">
                                      <p:cBhvr>
                                        <p:cTn id="74" dur="1000" fill="hold"/>
                                        <p:tgtEl>
                                          <p:spTgt spid="5021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0214"/>
                                        </p:tgtEl>
                                        <p:attrNameLst>
                                          <p:attrName>style.visibility</p:attrName>
                                        </p:attrNameLst>
                                      </p:cBhvr>
                                      <p:to>
                                        <p:strVal val="visible"/>
                                      </p:to>
                                    </p:set>
                                    <p:animEffect transition="in" filter="fade">
                                      <p:cBhvr>
                                        <p:cTn id="77" dur="1000"/>
                                        <p:tgtEl>
                                          <p:spTgt spid="50214"/>
                                        </p:tgtEl>
                                      </p:cBhvr>
                                    </p:animEffect>
                                    <p:anim calcmode="lin" valueType="num">
                                      <p:cBhvr>
                                        <p:cTn id="78" dur="1000" fill="hold"/>
                                        <p:tgtEl>
                                          <p:spTgt spid="50214"/>
                                        </p:tgtEl>
                                        <p:attrNameLst>
                                          <p:attrName>ppt_x</p:attrName>
                                        </p:attrNameLst>
                                      </p:cBhvr>
                                      <p:tavLst>
                                        <p:tav tm="0">
                                          <p:val>
                                            <p:strVal val="#ppt_x"/>
                                          </p:val>
                                        </p:tav>
                                        <p:tav tm="100000">
                                          <p:val>
                                            <p:strVal val="#ppt_x"/>
                                          </p:val>
                                        </p:tav>
                                      </p:tavLst>
                                    </p:anim>
                                    <p:anim calcmode="lin" valueType="num">
                                      <p:cBhvr>
                                        <p:cTn id="79" dur="1000" fill="hold"/>
                                        <p:tgtEl>
                                          <p:spTgt spid="5021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50215"/>
                                        </p:tgtEl>
                                        <p:attrNameLst>
                                          <p:attrName>style.visibility</p:attrName>
                                        </p:attrNameLst>
                                      </p:cBhvr>
                                      <p:to>
                                        <p:strVal val="visible"/>
                                      </p:to>
                                    </p:set>
                                    <p:animEffect transition="in" filter="fade">
                                      <p:cBhvr>
                                        <p:cTn id="82" dur="1000"/>
                                        <p:tgtEl>
                                          <p:spTgt spid="50215"/>
                                        </p:tgtEl>
                                      </p:cBhvr>
                                    </p:animEffect>
                                    <p:anim calcmode="lin" valueType="num">
                                      <p:cBhvr>
                                        <p:cTn id="83" dur="1000" fill="hold"/>
                                        <p:tgtEl>
                                          <p:spTgt spid="50215"/>
                                        </p:tgtEl>
                                        <p:attrNameLst>
                                          <p:attrName>ppt_x</p:attrName>
                                        </p:attrNameLst>
                                      </p:cBhvr>
                                      <p:tavLst>
                                        <p:tav tm="0">
                                          <p:val>
                                            <p:strVal val="#ppt_x"/>
                                          </p:val>
                                        </p:tav>
                                        <p:tav tm="100000">
                                          <p:val>
                                            <p:strVal val="#ppt_x"/>
                                          </p:val>
                                        </p:tav>
                                      </p:tavLst>
                                    </p:anim>
                                    <p:anim calcmode="lin" valueType="num">
                                      <p:cBhvr>
                                        <p:cTn id="84" dur="1000" fill="hold"/>
                                        <p:tgtEl>
                                          <p:spTgt spid="5021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0216"/>
                                        </p:tgtEl>
                                        <p:attrNameLst>
                                          <p:attrName>style.visibility</p:attrName>
                                        </p:attrNameLst>
                                      </p:cBhvr>
                                      <p:to>
                                        <p:strVal val="visible"/>
                                      </p:to>
                                    </p:set>
                                    <p:animEffect transition="in" filter="fade">
                                      <p:cBhvr>
                                        <p:cTn id="87" dur="1000"/>
                                        <p:tgtEl>
                                          <p:spTgt spid="50216"/>
                                        </p:tgtEl>
                                      </p:cBhvr>
                                    </p:animEffect>
                                    <p:anim calcmode="lin" valueType="num">
                                      <p:cBhvr>
                                        <p:cTn id="88" dur="1000" fill="hold"/>
                                        <p:tgtEl>
                                          <p:spTgt spid="50216"/>
                                        </p:tgtEl>
                                        <p:attrNameLst>
                                          <p:attrName>ppt_x</p:attrName>
                                        </p:attrNameLst>
                                      </p:cBhvr>
                                      <p:tavLst>
                                        <p:tav tm="0">
                                          <p:val>
                                            <p:strVal val="#ppt_x"/>
                                          </p:val>
                                        </p:tav>
                                        <p:tav tm="100000">
                                          <p:val>
                                            <p:strVal val="#ppt_x"/>
                                          </p:val>
                                        </p:tav>
                                      </p:tavLst>
                                    </p:anim>
                                    <p:anim calcmode="lin" valueType="num">
                                      <p:cBhvr>
                                        <p:cTn id="89" dur="1000" fill="hold"/>
                                        <p:tgtEl>
                                          <p:spTgt spid="5021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0222"/>
                                        </p:tgtEl>
                                        <p:attrNameLst>
                                          <p:attrName>style.visibility</p:attrName>
                                        </p:attrNameLst>
                                      </p:cBhvr>
                                      <p:to>
                                        <p:strVal val="visible"/>
                                      </p:to>
                                    </p:set>
                                    <p:animEffect transition="in" filter="fade">
                                      <p:cBhvr>
                                        <p:cTn id="92" dur="1000"/>
                                        <p:tgtEl>
                                          <p:spTgt spid="50222"/>
                                        </p:tgtEl>
                                      </p:cBhvr>
                                    </p:animEffect>
                                    <p:anim calcmode="lin" valueType="num">
                                      <p:cBhvr>
                                        <p:cTn id="93" dur="1000" fill="hold"/>
                                        <p:tgtEl>
                                          <p:spTgt spid="50222"/>
                                        </p:tgtEl>
                                        <p:attrNameLst>
                                          <p:attrName>ppt_x</p:attrName>
                                        </p:attrNameLst>
                                      </p:cBhvr>
                                      <p:tavLst>
                                        <p:tav tm="0">
                                          <p:val>
                                            <p:strVal val="#ppt_x"/>
                                          </p:val>
                                        </p:tav>
                                        <p:tav tm="100000">
                                          <p:val>
                                            <p:strVal val="#ppt_x"/>
                                          </p:val>
                                        </p:tav>
                                      </p:tavLst>
                                    </p:anim>
                                    <p:anim calcmode="lin" valueType="num">
                                      <p:cBhvr>
                                        <p:cTn id="94" dur="1000" fill="hold"/>
                                        <p:tgtEl>
                                          <p:spTgt spid="5022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50225"/>
                                        </p:tgtEl>
                                        <p:attrNameLst>
                                          <p:attrName>style.visibility</p:attrName>
                                        </p:attrNameLst>
                                      </p:cBhvr>
                                      <p:to>
                                        <p:strVal val="visible"/>
                                      </p:to>
                                    </p:set>
                                    <p:animEffect transition="in" filter="fade">
                                      <p:cBhvr>
                                        <p:cTn id="97" dur="1000"/>
                                        <p:tgtEl>
                                          <p:spTgt spid="50225"/>
                                        </p:tgtEl>
                                      </p:cBhvr>
                                    </p:animEffect>
                                    <p:anim calcmode="lin" valueType="num">
                                      <p:cBhvr>
                                        <p:cTn id="98" dur="1000" fill="hold"/>
                                        <p:tgtEl>
                                          <p:spTgt spid="50225"/>
                                        </p:tgtEl>
                                        <p:attrNameLst>
                                          <p:attrName>ppt_x</p:attrName>
                                        </p:attrNameLst>
                                      </p:cBhvr>
                                      <p:tavLst>
                                        <p:tav tm="0">
                                          <p:val>
                                            <p:strVal val="#ppt_x"/>
                                          </p:val>
                                        </p:tav>
                                        <p:tav tm="100000">
                                          <p:val>
                                            <p:strVal val="#ppt_x"/>
                                          </p:val>
                                        </p:tav>
                                      </p:tavLst>
                                    </p:anim>
                                    <p:anim calcmode="lin" valueType="num">
                                      <p:cBhvr>
                                        <p:cTn id="99" dur="1000" fill="hold"/>
                                        <p:tgtEl>
                                          <p:spTgt spid="50225"/>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0226"/>
                                        </p:tgtEl>
                                        <p:attrNameLst>
                                          <p:attrName>style.visibility</p:attrName>
                                        </p:attrNameLst>
                                      </p:cBhvr>
                                      <p:to>
                                        <p:strVal val="visible"/>
                                      </p:to>
                                    </p:set>
                                    <p:animEffect transition="in" filter="fade">
                                      <p:cBhvr>
                                        <p:cTn id="102" dur="1000"/>
                                        <p:tgtEl>
                                          <p:spTgt spid="50226"/>
                                        </p:tgtEl>
                                      </p:cBhvr>
                                    </p:animEffect>
                                    <p:anim calcmode="lin" valueType="num">
                                      <p:cBhvr>
                                        <p:cTn id="103" dur="1000" fill="hold"/>
                                        <p:tgtEl>
                                          <p:spTgt spid="50226"/>
                                        </p:tgtEl>
                                        <p:attrNameLst>
                                          <p:attrName>ppt_x</p:attrName>
                                        </p:attrNameLst>
                                      </p:cBhvr>
                                      <p:tavLst>
                                        <p:tav tm="0">
                                          <p:val>
                                            <p:strVal val="#ppt_x"/>
                                          </p:val>
                                        </p:tav>
                                        <p:tav tm="100000">
                                          <p:val>
                                            <p:strVal val="#ppt_x"/>
                                          </p:val>
                                        </p:tav>
                                      </p:tavLst>
                                    </p:anim>
                                    <p:anim calcmode="lin" valueType="num">
                                      <p:cBhvr>
                                        <p:cTn id="104" dur="1000" fill="hold"/>
                                        <p:tgtEl>
                                          <p:spTgt spid="50226"/>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50227"/>
                                        </p:tgtEl>
                                        <p:attrNameLst>
                                          <p:attrName>style.visibility</p:attrName>
                                        </p:attrNameLst>
                                      </p:cBhvr>
                                      <p:to>
                                        <p:strVal val="visible"/>
                                      </p:to>
                                    </p:set>
                                    <p:animEffect transition="in" filter="fade">
                                      <p:cBhvr>
                                        <p:cTn id="107" dur="1000"/>
                                        <p:tgtEl>
                                          <p:spTgt spid="50227"/>
                                        </p:tgtEl>
                                      </p:cBhvr>
                                    </p:animEffect>
                                    <p:anim calcmode="lin" valueType="num">
                                      <p:cBhvr>
                                        <p:cTn id="108" dur="1000" fill="hold"/>
                                        <p:tgtEl>
                                          <p:spTgt spid="50227"/>
                                        </p:tgtEl>
                                        <p:attrNameLst>
                                          <p:attrName>ppt_x</p:attrName>
                                        </p:attrNameLst>
                                      </p:cBhvr>
                                      <p:tavLst>
                                        <p:tav tm="0">
                                          <p:val>
                                            <p:strVal val="#ppt_x"/>
                                          </p:val>
                                        </p:tav>
                                        <p:tav tm="100000">
                                          <p:val>
                                            <p:strVal val="#ppt_x"/>
                                          </p:val>
                                        </p:tav>
                                      </p:tavLst>
                                    </p:anim>
                                    <p:anim calcmode="lin" valueType="num">
                                      <p:cBhvr>
                                        <p:cTn id="109" dur="1000" fill="hold"/>
                                        <p:tgtEl>
                                          <p:spTgt spid="5022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0228"/>
                                        </p:tgtEl>
                                        <p:attrNameLst>
                                          <p:attrName>style.visibility</p:attrName>
                                        </p:attrNameLst>
                                      </p:cBhvr>
                                      <p:to>
                                        <p:strVal val="visible"/>
                                      </p:to>
                                    </p:set>
                                    <p:animEffect transition="in" filter="fade">
                                      <p:cBhvr>
                                        <p:cTn id="112" dur="1000"/>
                                        <p:tgtEl>
                                          <p:spTgt spid="50228"/>
                                        </p:tgtEl>
                                      </p:cBhvr>
                                    </p:animEffect>
                                    <p:anim calcmode="lin" valueType="num">
                                      <p:cBhvr>
                                        <p:cTn id="113" dur="1000" fill="hold"/>
                                        <p:tgtEl>
                                          <p:spTgt spid="50228"/>
                                        </p:tgtEl>
                                        <p:attrNameLst>
                                          <p:attrName>ppt_x</p:attrName>
                                        </p:attrNameLst>
                                      </p:cBhvr>
                                      <p:tavLst>
                                        <p:tav tm="0">
                                          <p:val>
                                            <p:strVal val="#ppt_x"/>
                                          </p:val>
                                        </p:tav>
                                        <p:tav tm="100000">
                                          <p:val>
                                            <p:strVal val="#ppt_x"/>
                                          </p:val>
                                        </p:tav>
                                      </p:tavLst>
                                    </p:anim>
                                    <p:anim calcmode="lin" valueType="num">
                                      <p:cBhvr>
                                        <p:cTn id="114" dur="1000" fill="hold"/>
                                        <p:tgtEl>
                                          <p:spTgt spid="5022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0229"/>
                                        </p:tgtEl>
                                        <p:attrNameLst>
                                          <p:attrName>style.visibility</p:attrName>
                                        </p:attrNameLst>
                                      </p:cBhvr>
                                      <p:to>
                                        <p:strVal val="visible"/>
                                      </p:to>
                                    </p:set>
                                    <p:animEffect transition="in" filter="fade">
                                      <p:cBhvr>
                                        <p:cTn id="117" dur="1000"/>
                                        <p:tgtEl>
                                          <p:spTgt spid="50229"/>
                                        </p:tgtEl>
                                      </p:cBhvr>
                                    </p:animEffect>
                                    <p:anim calcmode="lin" valueType="num">
                                      <p:cBhvr>
                                        <p:cTn id="118" dur="1000" fill="hold"/>
                                        <p:tgtEl>
                                          <p:spTgt spid="50229"/>
                                        </p:tgtEl>
                                        <p:attrNameLst>
                                          <p:attrName>ppt_x</p:attrName>
                                        </p:attrNameLst>
                                      </p:cBhvr>
                                      <p:tavLst>
                                        <p:tav tm="0">
                                          <p:val>
                                            <p:strVal val="#ppt_x"/>
                                          </p:val>
                                        </p:tav>
                                        <p:tav tm="100000">
                                          <p:val>
                                            <p:strVal val="#ppt_x"/>
                                          </p:val>
                                        </p:tav>
                                      </p:tavLst>
                                    </p:anim>
                                    <p:anim calcmode="lin" valueType="num">
                                      <p:cBhvr>
                                        <p:cTn id="119" dur="1000" fill="hold"/>
                                        <p:tgtEl>
                                          <p:spTgt spid="5022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0230"/>
                                        </p:tgtEl>
                                        <p:attrNameLst>
                                          <p:attrName>style.visibility</p:attrName>
                                        </p:attrNameLst>
                                      </p:cBhvr>
                                      <p:to>
                                        <p:strVal val="visible"/>
                                      </p:to>
                                    </p:set>
                                    <p:animEffect transition="in" filter="fade">
                                      <p:cBhvr>
                                        <p:cTn id="122" dur="1000"/>
                                        <p:tgtEl>
                                          <p:spTgt spid="50230"/>
                                        </p:tgtEl>
                                      </p:cBhvr>
                                    </p:animEffect>
                                    <p:anim calcmode="lin" valueType="num">
                                      <p:cBhvr>
                                        <p:cTn id="123" dur="1000" fill="hold"/>
                                        <p:tgtEl>
                                          <p:spTgt spid="50230"/>
                                        </p:tgtEl>
                                        <p:attrNameLst>
                                          <p:attrName>ppt_x</p:attrName>
                                        </p:attrNameLst>
                                      </p:cBhvr>
                                      <p:tavLst>
                                        <p:tav tm="0">
                                          <p:val>
                                            <p:strVal val="#ppt_x"/>
                                          </p:val>
                                        </p:tav>
                                        <p:tav tm="100000">
                                          <p:val>
                                            <p:strVal val="#ppt_x"/>
                                          </p:val>
                                        </p:tav>
                                      </p:tavLst>
                                    </p:anim>
                                    <p:anim calcmode="lin" valueType="num">
                                      <p:cBhvr>
                                        <p:cTn id="124" dur="1000" fill="hold"/>
                                        <p:tgtEl>
                                          <p:spTgt spid="5023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0231"/>
                                        </p:tgtEl>
                                        <p:attrNameLst>
                                          <p:attrName>style.visibility</p:attrName>
                                        </p:attrNameLst>
                                      </p:cBhvr>
                                      <p:to>
                                        <p:strVal val="visible"/>
                                      </p:to>
                                    </p:set>
                                    <p:animEffect transition="in" filter="fade">
                                      <p:cBhvr>
                                        <p:cTn id="127" dur="1000"/>
                                        <p:tgtEl>
                                          <p:spTgt spid="50231"/>
                                        </p:tgtEl>
                                      </p:cBhvr>
                                    </p:animEffect>
                                    <p:anim calcmode="lin" valueType="num">
                                      <p:cBhvr>
                                        <p:cTn id="128" dur="1000" fill="hold"/>
                                        <p:tgtEl>
                                          <p:spTgt spid="50231"/>
                                        </p:tgtEl>
                                        <p:attrNameLst>
                                          <p:attrName>ppt_x</p:attrName>
                                        </p:attrNameLst>
                                      </p:cBhvr>
                                      <p:tavLst>
                                        <p:tav tm="0">
                                          <p:val>
                                            <p:strVal val="#ppt_x"/>
                                          </p:val>
                                        </p:tav>
                                        <p:tav tm="100000">
                                          <p:val>
                                            <p:strVal val="#ppt_x"/>
                                          </p:val>
                                        </p:tav>
                                      </p:tavLst>
                                    </p:anim>
                                    <p:anim calcmode="lin" valueType="num">
                                      <p:cBhvr>
                                        <p:cTn id="129" dur="1000" fill="hold"/>
                                        <p:tgtEl>
                                          <p:spTgt spid="50231"/>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0232"/>
                                        </p:tgtEl>
                                        <p:attrNameLst>
                                          <p:attrName>style.visibility</p:attrName>
                                        </p:attrNameLst>
                                      </p:cBhvr>
                                      <p:to>
                                        <p:strVal val="visible"/>
                                      </p:to>
                                    </p:set>
                                    <p:animEffect transition="in" filter="fade">
                                      <p:cBhvr>
                                        <p:cTn id="132" dur="1000"/>
                                        <p:tgtEl>
                                          <p:spTgt spid="50232"/>
                                        </p:tgtEl>
                                      </p:cBhvr>
                                    </p:animEffect>
                                    <p:anim calcmode="lin" valueType="num">
                                      <p:cBhvr>
                                        <p:cTn id="133" dur="1000" fill="hold"/>
                                        <p:tgtEl>
                                          <p:spTgt spid="50232"/>
                                        </p:tgtEl>
                                        <p:attrNameLst>
                                          <p:attrName>ppt_x</p:attrName>
                                        </p:attrNameLst>
                                      </p:cBhvr>
                                      <p:tavLst>
                                        <p:tav tm="0">
                                          <p:val>
                                            <p:strVal val="#ppt_x"/>
                                          </p:val>
                                        </p:tav>
                                        <p:tav tm="100000">
                                          <p:val>
                                            <p:strVal val="#ppt_x"/>
                                          </p:val>
                                        </p:tav>
                                      </p:tavLst>
                                    </p:anim>
                                    <p:anim calcmode="lin" valueType="num">
                                      <p:cBhvr>
                                        <p:cTn id="134" dur="1000" fill="hold"/>
                                        <p:tgtEl>
                                          <p:spTgt spid="5023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0238"/>
                                        </p:tgtEl>
                                        <p:attrNameLst>
                                          <p:attrName>style.visibility</p:attrName>
                                        </p:attrNameLst>
                                      </p:cBhvr>
                                      <p:to>
                                        <p:strVal val="visible"/>
                                      </p:to>
                                    </p:set>
                                    <p:animEffect transition="in" filter="fade">
                                      <p:cBhvr>
                                        <p:cTn id="137" dur="1000"/>
                                        <p:tgtEl>
                                          <p:spTgt spid="50238"/>
                                        </p:tgtEl>
                                      </p:cBhvr>
                                    </p:animEffect>
                                    <p:anim calcmode="lin" valueType="num">
                                      <p:cBhvr>
                                        <p:cTn id="138" dur="1000" fill="hold"/>
                                        <p:tgtEl>
                                          <p:spTgt spid="50238"/>
                                        </p:tgtEl>
                                        <p:attrNameLst>
                                          <p:attrName>ppt_x</p:attrName>
                                        </p:attrNameLst>
                                      </p:cBhvr>
                                      <p:tavLst>
                                        <p:tav tm="0">
                                          <p:val>
                                            <p:strVal val="#ppt_x"/>
                                          </p:val>
                                        </p:tav>
                                        <p:tav tm="100000">
                                          <p:val>
                                            <p:strVal val="#ppt_x"/>
                                          </p:val>
                                        </p:tav>
                                      </p:tavLst>
                                    </p:anim>
                                    <p:anim calcmode="lin" valueType="num">
                                      <p:cBhvr>
                                        <p:cTn id="139" dur="1000" fill="hold"/>
                                        <p:tgtEl>
                                          <p:spTgt spid="5023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0239"/>
                                        </p:tgtEl>
                                        <p:attrNameLst>
                                          <p:attrName>style.visibility</p:attrName>
                                        </p:attrNameLst>
                                      </p:cBhvr>
                                      <p:to>
                                        <p:strVal val="visible"/>
                                      </p:to>
                                    </p:set>
                                    <p:animEffect transition="in" filter="fade">
                                      <p:cBhvr>
                                        <p:cTn id="142" dur="1000"/>
                                        <p:tgtEl>
                                          <p:spTgt spid="50239"/>
                                        </p:tgtEl>
                                      </p:cBhvr>
                                    </p:animEffect>
                                    <p:anim calcmode="lin" valueType="num">
                                      <p:cBhvr>
                                        <p:cTn id="143" dur="1000" fill="hold"/>
                                        <p:tgtEl>
                                          <p:spTgt spid="50239"/>
                                        </p:tgtEl>
                                        <p:attrNameLst>
                                          <p:attrName>ppt_x</p:attrName>
                                        </p:attrNameLst>
                                      </p:cBhvr>
                                      <p:tavLst>
                                        <p:tav tm="0">
                                          <p:val>
                                            <p:strVal val="#ppt_x"/>
                                          </p:val>
                                        </p:tav>
                                        <p:tav tm="100000">
                                          <p:val>
                                            <p:strVal val="#ppt_x"/>
                                          </p:val>
                                        </p:tav>
                                      </p:tavLst>
                                    </p:anim>
                                    <p:anim calcmode="lin" valueType="num">
                                      <p:cBhvr>
                                        <p:cTn id="144" dur="1000" fill="hold"/>
                                        <p:tgtEl>
                                          <p:spTgt spid="5023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0198"/>
                                        </p:tgtEl>
                                        <p:attrNameLst>
                                          <p:attrName>style.visibility</p:attrName>
                                        </p:attrNameLst>
                                      </p:cBhvr>
                                      <p:to>
                                        <p:strVal val="visible"/>
                                      </p:to>
                                    </p:set>
                                    <p:animEffect transition="in" filter="fade">
                                      <p:cBhvr>
                                        <p:cTn id="147" dur="1000"/>
                                        <p:tgtEl>
                                          <p:spTgt spid="50198"/>
                                        </p:tgtEl>
                                      </p:cBhvr>
                                    </p:animEffect>
                                    <p:anim calcmode="lin" valueType="num">
                                      <p:cBhvr>
                                        <p:cTn id="148" dur="1000" fill="hold"/>
                                        <p:tgtEl>
                                          <p:spTgt spid="50198"/>
                                        </p:tgtEl>
                                        <p:attrNameLst>
                                          <p:attrName>ppt_x</p:attrName>
                                        </p:attrNameLst>
                                      </p:cBhvr>
                                      <p:tavLst>
                                        <p:tav tm="0">
                                          <p:val>
                                            <p:strVal val="#ppt_x"/>
                                          </p:val>
                                        </p:tav>
                                        <p:tav tm="100000">
                                          <p:val>
                                            <p:strVal val="#ppt_x"/>
                                          </p:val>
                                        </p:tav>
                                      </p:tavLst>
                                    </p:anim>
                                    <p:anim calcmode="lin" valueType="num">
                                      <p:cBhvr>
                                        <p:cTn id="149" dur="1000" fill="hold"/>
                                        <p:tgtEl>
                                          <p:spTgt spid="50198"/>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0233"/>
                                        </p:tgtEl>
                                        <p:attrNameLst>
                                          <p:attrName>style.visibility</p:attrName>
                                        </p:attrNameLst>
                                      </p:cBhvr>
                                      <p:to>
                                        <p:strVal val="visible"/>
                                      </p:to>
                                    </p:set>
                                    <p:animEffect transition="in" filter="fade">
                                      <p:cBhvr>
                                        <p:cTn id="152" dur="1000"/>
                                        <p:tgtEl>
                                          <p:spTgt spid="50233"/>
                                        </p:tgtEl>
                                      </p:cBhvr>
                                    </p:animEffect>
                                    <p:anim calcmode="lin" valueType="num">
                                      <p:cBhvr>
                                        <p:cTn id="153" dur="1000" fill="hold"/>
                                        <p:tgtEl>
                                          <p:spTgt spid="50233"/>
                                        </p:tgtEl>
                                        <p:attrNameLst>
                                          <p:attrName>ppt_x</p:attrName>
                                        </p:attrNameLst>
                                      </p:cBhvr>
                                      <p:tavLst>
                                        <p:tav tm="0">
                                          <p:val>
                                            <p:strVal val="#ppt_x"/>
                                          </p:val>
                                        </p:tav>
                                        <p:tav tm="100000">
                                          <p:val>
                                            <p:strVal val="#ppt_x"/>
                                          </p:val>
                                        </p:tav>
                                      </p:tavLst>
                                    </p:anim>
                                    <p:anim calcmode="lin" valueType="num">
                                      <p:cBhvr>
                                        <p:cTn id="154" dur="1000" fill="hold"/>
                                        <p:tgtEl>
                                          <p:spTgt spid="50233"/>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50217"/>
                                        </p:tgtEl>
                                        <p:attrNameLst>
                                          <p:attrName>style.visibility</p:attrName>
                                        </p:attrNameLst>
                                      </p:cBhvr>
                                      <p:to>
                                        <p:strVal val="visible"/>
                                      </p:to>
                                    </p:set>
                                    <p:animEffect transition="in" filter="fade">
                                      <p:cBhvr>
                                        <p:cTn id="157" dur="1000"/>
                                        <p:tgtEl>
                                          <p:spTgt spid="50217"/>
                                        </p:tgtEl>
                                      </p:cBhvr>
                                    </p:animEffect>
                                    <p:anim calcmode="lin" valueType="num">
                                      <p:cBhvr>
                                        <p:cTn id="158" dur="1000" fill="hold"/>
                                        <p:tgtEl>
                                          <p:spTgt spid="50217"/>
                                        </p:tgtEl>
                                        <p:attrNameLst>
                                          <p:attrName>ppt_x</p:attrName>
                                        </p:attrNameLst>
                                      </p:cBhvr>
                                      <p:tavLst>
                                        <p:tav tm="0">
                                          <p:val>
                                            <p:strVal val="#ppt_x"/>
                                          </p:val>
                                        </p:tav>
                                        <p:tav tm="100000">
                                          <p:val>
                                            <p:strVal val="#ppt_x"/>
                                          </p:val>
                                        </p:tav>
                                      </p:tavLst>
                                    </p:anim>
                                    <p:anim calcmode="lin" valueType="num">
                                      <p:cBhvr>
                                        <p:cTn id="159" dur="1000" fill="hold"/>
                                        <p:tgtEl>
                                          <p:spTgt spid="50217"/>
                                        </p:tgtEl>
                                        <p:attrNameLst>
                                          <p:attrName>ppt_y</p:attrName>
                                        </p:attrNameLst>
                                      </p:cBhvr>
                                      <p:tavLst>
                                        <p:tav tm="0">
                                          <p:val>
                                            <p:strVal val="#ppt_y+.1"/>
                                          </p:val>
                                        </p:tav>
                                        <p:tav tm="100000">
                                          <p:val>
                                            <p:strVal val="#ppt_y"/>
                                          </p:val>
                                        </p:tav>
                                      </p:tavLst>
                                    </p:anim>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0" presetClass="entr" presetSubtype="0" fill="hold" nodeType="clickEffect">
                                  <p:stCondLst>
                                    <p:cond delay="0"/>
                                  </p:stCondLst>
                                  <p:childTnLst>
                                    <p:set>
                                      <p:cBhvr>
                                        <p:cTn id="163" dur="1" fill="hold">
                                          <p:stCondLst>
                                            <p:cond delay="0"/>
                                          </p:stCondLst>
                                        </p:cTn>
                                        <p:tgtEl>
                                          <p:spTgt spid="50181"/>
                                        </p:tgtEl>
                                        <p:attrNameLst>
                                          <p:attrName>style.visibility</p:attrName>
                                        </p:attrNameLst>
                                      </p:cBhvr>
                                      <p:to>
                                        <p:strVal val="visible"/>
                                      </p:to>
                                    </p:set>
                                    <p:animEffect transition="in" filter="fade">
                                      <p:cBhvr>
                                        <p:cTn id="164" dur="1000"/>
                                        <p:tgtEl>
                                          <p:spTgt spid="50181"/>
                                        </p:tgtEl>
                                      </p:cBhvr>
                                    </p:animEffect>
                                  </p:childTnLst>
                                </p:cTn>
                              </p:par>
                            </p:childTnLst>
                          </p:cTn>
                        </p:par>
                        <p:par>
                          <p:cTn id="165" fill="hold" nodeType="afterGroup">
                            <p:stCondLst>
                              <p:cond delay="1000"/>
                            </p:stCondLst>
                            <p:childTnLst>
                              <p:par>
                                <p:cTn id="166" presetID="8" presetClass="emph" presetSubtype="0" fill="hold" nodeType="afterEffect">
                                  <p:stCondLst>
                                    <p:cond delay="0"/>
                                  </p:stCondLst>
                                  <p:childTnLst>
                                    <p:animRot by="1500000">
                                      <p:cBhvr>
                                        <p:cTn id="167" dur="500" fill="hold"/>
                                        <p:tgtEl>
                                          <p:spTgt spid="50181"/>
                                        </p:tgtEl>
                                        <p:attrNameLst>
                                          <p:attrName>r</p:attrName>
                                        </p:attrNameLst>
                                      </p:cBhvr>
                                    </p:animRot>
                                  </p:childTnLst>
                                  <p:subTnLst>
                                    <p:audio>
                                      <p:cMediaNode>
                                        <p:cTn display="0" masterRel="sameClick">
                                          <p:stCondLst>
                                            <p:cond evt="begin" delay="0">
                                              <p:tn val="166"/>
                                            </p:cond>
                                          </p:stCondLst>
                                          <p:endCondLst>
                                            <p:cond evt="onStopAudio" delay="0">
                                              <p:tgtEl>
                                                <p:sldTgt/>
                                              </p:tgtEl>
                                            </p:cond>
                                          </p:endCondLst>
                                        </p:cTn>
                                        <p:tgtEl>
                                          <p:sndTgt r:embed="rId2" name="bomb.wav"/>
                                        </p:tgtEl>
                                      </p:cMediaNode>
                                    </p:audio>
                                  </p:subTnLst>
                                </p:cTn>
                              </p:par>
                            </p:childTnLst>
                          </p:cTn>
                        </p:par>
                        <p:par>
                          <p:cTn id="168" fill="hold" nodeType="afterGroup">
                            <p:stCondLst>
                              <p:cond delay="1500"/>
                            </p:stCondLst>
                            <p:childTnLst>
                              <p:par>
                                <p:cTn id="169" presetID="0" presetClass="path" presetSubtype="0" accel="50000" decel="50000" fill="hold" nodeType="afterEffect">
                                  <p:stCondLst>
                                    <p:cond delay="0"/>
                                  </p:stCondLst>
                                  <p:childTnLst>
                                    <p:animMotion origin="layout" path="M 3.88889E-6 -4.68208E-6 C -0.16441 0.17781 -0.32882 0.35584 -0.39497 0.42706 " pathEditMode="relative" ptsTypes="aA">
                                      <p:cBhvr>
                                        <p:cTn id="170" dur="2000" fill="hold"/>
                                        <p:tgtEl>
                                          <p:spTgt spid="50181"/>
                                        </p:tgtEl>
                                        <p:attrNameLst>
                                          <p:attrName>ppt_x</p:attrName>
                                          <p:attrName>ppt_y</p:attrName>
                                        </p:attrNameLst>
                                      </p:cBhvr>
                                    </p:animMotion>
                                  </p:childTnLst>
                                </p:cTn>
                              </p:par>
                              <p:par>
                                <p:cTn id="171" presetID="8" presetClass="emph" presetSubtype="0" decel="50000" autoRev="1" fill="hold" nodeType="withEffect">
                                  <p:stCondLst>
                                    <p:cond delay="0"/>
                                  </p:stCondLst>
                                  <p:childTnLst>
                                    <p:animRot by="-1620000">
                                      <p:cBhvr>
                                        <p:cTn id="172" dur="2000" fill="hold"/>
                                        <p:tgtEl>
                                          <p:spTgt spid="50233"/>
                                        </p:tgtEl>
                                        <p:attrNameLst>
                                          <p:attrName>r</p:attrName>
                                        </p:attrNameLst>
                                      </p:cBhvr>
                                    </p:animRot>
                                  </p:childTnLst>
                                </p:cTn>
                              </p:par>
                              <p:par>
                                <p:cTn id="173" presetID="8" presetClass="emph" presetSubtype="0" decel="50000" autoRev="1" fill="hold" nodeType="withEffect">
                                  <p:stCondLst>
                                    <p:cond delay="0"/>
                                  </p:stCondLst>
                                  <p:childTnLst>
                                    <p:animRot by="-900000">
                                      <p:cBhvr>
                                        <p:cTn id="174" dur="2000" fill="hold"/>
                                        <p:tgtEl>
                                          <p:spTgt spid="50217"/>
                                        </p:tgtEl>
                                        <p:attrNameLst>
                                          <p:attrName>r</p:attrName>
                                        </p:attrNameLst>
                                      </p:cBhvr>
                                    </p:animRot>
                                  </p:childTnLst>
                                </p:cTn>
                              </p:par>
                            </p:childTnLst>
                          </p:cTn>
                        </p:par>
                        <p:par>
                          <p:cTn id="175" fill="hold" nodeType="afterGroup">
                            <p:stCondLst>
                              <p:cond delay="5500"/>
                            </p:stCondLst>
                            <p:childTnLst>
                              <p:par>
                                <p:cTn id="176" presetID="22" presetClass="entr" presetSubtype="4" fill="hold" grpId="0" nodeType="afterEffect">
                                  <p:stCondLst>
                                    <p:cond delay="0"/>
                                  </p:stCondLst>
                                  <p:childTnLst>
                                    <p:set>
                                      <p:cBhvr>
                                        <p:cTn id="177" dur="1" fill="hold">
                                          <p:stCondLst>
                                            <p:cond delay="0"/>
                                          </p:stCondLst>
                                        </p:cTn>
                                        <p:tgtEl>
                                          <p:spTgt spid="50243"/>
                                        </p:tgtEl>
                                        <p:attrNameLst>
                                          <p:attrName>style.visibility</p:attrName>
                                        </p:attrNameLst>
                                      </p:cBhvr>
                                      <p:to>
                                        <p:strVal val="visible"/>
                                      </p:to>
                                    </p:set>
                                    <p:animEffect transition="in" filter="wipe(down)">
                                      <p:cBhvr>
                                        <p:cTn id="178" dur="500"/>
                                        <p:tgtEl>
                                          <p:spTgt spid="50243"/>
                                        </p:tgtEl>
                                      </p:cBhvr>
                                    </p:animEffect>
                                  </p:childTnLst>
                                </p:cTn>
                              </p:par>
                            </p:childTnLst>
                          </p:cTn>
                        </p:par>
                        <p:par>
                          <p:cTn id="179" fill="hold" nodeType="afterGroup">
                            <p:stCondLst>
                              <p:cond delay="6000"/>
                            </p:stCondLst>
                            <p:childTnLst>
                              <p:par>
                                <p:cTn id="180" presetID="22" presetClass="entr" presetSubtype="4" fill="hold" grpId="0" nodeType="afterEffect">
                                  <p:stCondLst>
                                    <p:cond delay="0"/>
                                  </p:stCondLst>
                                  <p:childTnLst>
                                    <p:set>
                                      <p:cBhvr>
                                        <p:cTn id="181" dur="1" fill="hold">
                                          <p:stCondLst>
                                            <p:cond delay="0"/>
                                          </p:stCondLst>
                                        </p:cTn>
                                        <p:tgtEl>
                                          <p:spTgt spid="50244"/>
                                        </p:tgtEl>
                                        <p:attrNameLst>
                                          <p:attrName>style.visibility</p:attrName>
                                        </p:attrNameLst>
                                      </p:cBhvr>
                                      <p:to>
                                        <p:strVal val="visible"/>
                                      </p:to>
                                    </p:set>
                                    <p:animEffect transition="in" filter="wipe(down)">
                                      <p:cBhvr>
                                        <p:cTn id="182" dur="500"/>
                                        <p:tgtEl>
                                          <p:spTgt spid="50244"/>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8" presetClass="exit" presetSubtype="12" fill="hold" grpId="1" nodeType="clickEffect">
                                  <p:stCondLst>
                                    <p:cond delay="0"/>
                                  </p:stCondLst>
                                  <p:childTnLst>
                                    <p:animEffect transition="out" filter="strips(downLeft)">
                                      <p:cBhvr>
                                        <p:cTn id="186" dur="500"/>
                                        <p:tgtEl>
                                          <p:spTgt spid="50180"/>
                                        </p:tgtEl>
                                      </p:cBhvr>
                                    </p:animEffect>
                                    <p:set>
                                      <p:cBhvr>
                                        <p:cTn id="187" dur="1" fill="hold">
                                          <p:stCondLst>
                                            <p:cond delay="499"/>
                                          </p:stCondLst>
                                        </p:cTn>
                                        <p:tgtEl>
                                          <p:spTgt spid="50180"/>
                                        </p:tgtEl>
                                        <p:attrNameLst>
                                          <p:attrName>style.visibility</p:attrName>
                                        </p:attrNameLst>
                                      </p:cBhvr>
                                      <p:to>
                                        <p:strVal val="hidden"/>
                                      </p:to>
                                    </p:set>
                                  </p:childTnLst>
                                </p:cTn>
                              </p:par>
                              <p:par>
                                <p:cTn id="188" presetID="18" presetClass="exit" presetSubtype="12" fill="hold" grpId="1" nodeType="withEffect">
                                  <p:stCondLst>
                                    <p:cond delay="0"/>
                                  </p:stCondLst>
                                  <p:childTnLst>
                                    <p:animEffect transition="out" filter="strips(downLeft)">
                                      <p:cBhvr>
                                        <p:cTn id="189" dur="500"/>
                                        <p:tgtEl>
                                          <p:spTgt spid="50198"/>
                                        </p:tgtEl>
                                      </p:cBhvr>
                                    </p:animEffect>
                                    <p:set>
                                      <p:cBhvr>
                                        <p:cTn id="190" dur="1" fill="hold">
                                          <p:stCondLst>
                                            <p:cond delay="499"/>
                                          </p:stCondLst>
                                        </p:cTn>
                                        <p:tgtEl>
                                          <p:spTgt spid="50198"/>
                                        </p:tgtEl>
                                        <p:attrNameLst>
                                          <p:attrName>style.visibility</p:attrName>
                                        </p:attrNameLst>
                                      </p:cBhvr>
                                      <p:to>
                                        <p:strVal val="hidden"/>
                                      </p:to>
                                    </p:set>
                                  </p:childTnLst>
                                </p:cTn>
                              </p:par>
                              <p:par>
                                <p:cTn id="191" presetID="18" presetClass="exit" presetSubtype="12" fill="hold" grpId="1" nodeType="withEffect">
                                  <p:stCondLst>
                                    <p:cond delay="0"/>
                                  </p:stCondLst>
                                  <p:childTnLst>
                                    <p:animEffect transition="out" filter="strips(downLeft)">
                                      <p:cBhvr>
                                        <p:cTn id="192" dur="500"/>
                                        <p:tgtEl>
                                          <p:spTgt spid="50199"/>
                                        </p:tgtEl>
                                      </p:cBhvr>
                                    </p:animEffect>
                                    <p:set>
                                      <p:cBhvr>
                                        <p:cTn id="193" dur="1" fill="hold">
                                          <p:stCondLst>
                                            <p:cond delay="499"/>
                                          </p:stCondLst>
                                        </p:cTn>
                                        <p:tgtEl>
                                          <p:spTgt spid="50199"/>
                                        </p:tgtEl>
                                        <p:attrNameLst>
                                          <p:attrName>style.visibility</p:attrName>
                                        </p:attrNameLst>
                                      </p:cBhvr>
                                      <p:to>
                                        <p:strVal val="hidden"/>
                                      </p:to>
                                    </p:set>
                                  </p:childTnLst>
                                </p:cTn>
                              </p:par>
                              <p:par>
                                <p:cTn id="194" presetID="18" presetClass="exit" presetSubtype="12" fill="hold" nodeType="withEffect">
                                  <p:stCondLst>
                                    <p:cond delay="0"/>
                                  </p:stCondLst>
                                  <p:childTnLst>
                                    <p:animEffect transition="out" filter="strips(downLeft)">
                                      <p:cBhvr>
                                        <p:cTn id="195" dur="500"/>
                                        <p:tgtEl>
                                          <p:spTgt spid="50200"/>
                                        </p:tgtEl>
                                      </p:cBhvr>
                                    </p:animEffect>
                                    <p:set>
                                      <p:cBhvr>
                                        <p:cTn id="196" dur="1" fill="hold">
                                          <p:stCondLst>
                                            <p:cond delay="499"/>
                                          </p:stCondLst>
                                        </p:cTn>
                                        <p:tgtEl>
                                          <p:spTgt spid="50200"/>
                                        </p:tgtEl>
                                        <p:attrNameLst>
                                          <p:attrName>style.visibility</p:attrName>
                                        </p:attrNameLst>
                                      </p:cBhvr>
                                      <p:to>
                                        <p:strVal val="hidden"/>
                                      </p:to>
                                    </p:set>
                                  </p:childTnLst>
                                </p:cTn>
                              </p:par>
                              <p:par>
                                <p:cTn id="197" presetID="18" presetClass="exit" presetSubtype="12" fill="hold" grpId="1" nodeType="withEffect">
                                  <p:stCondLst>
                                    <p:cond delay="0"/>
                                  </p:stCondLst>
                                  <p:childTnLst>
                                    <p:animEffect transition="out" filter="strips(downLeft)">
                                      <p:cBhvr>
                                        <p:cTn id="198" dur="500"/>
                                        <p:tgtEl>
                                          <p:spTgt spid="50203"/>
                                        </p:tgtEl>
                                      </p:cBhvr>
                                    </p:animEffect>
                                    <p:set>
                                      <p:cBhvr>
                                        <p:cTn id="199" dur="1" fill="hold">
                                          <p:stCondLst>
                                            <p:cond delay="499"/>
                                          </p:stCondLst>
                                        </p:cTn>
                                        <p:tgtEl>
                                          <p:spTgt spid="50203"/>
                                        </p:tgtEl>
                                        <p:attrNameLst>
                                          <p:attrName>style.visibility</p:attrName>
                                        </p:attrNameLst>
                                      </p:cBhvr>
                                      <p:to>
                                        <p:strVal val="hidden"/>
                                      </p:to>
                                    </p:set>
                                  </p:childTnLst>
                                </p:cTn>
                              </p:par>
                              <p:par>
                                <p:cTn id="200" presetID="18" presetClass="exit" presetSubtype="12" fill="hold" grpId="1" nodeType="withEffect">
                                  <p:stCondLst>
                                    <p:cond delay="0"/>
                                  </p:stCondLst>
                                  <p:childTnLst>
                                    <p:animEffect transition="out" filter="strips(downLeft)">
                                      <p:cBhvr>
                                        <p:cTn id="201" dur="500"/>
                                        <p:tgtEl>
                                          <p:spTgt spid="50204"/>
                                        </p:tgtEl>
                                      </p:cBhvr>
                                    </p:animEffect>
                                    <p:set>
                                      <p:cBhvr>
                                        <p:cTn id="202" dur="1" fill="hold">
                                          <p:stCondLst>
                                            <p:cond delay="499"/>
                                          </p:stCondLst>
                                        </p:cTn>
                                        <p:tgtEl>
                                          <p:spTgt spid="50204"/>
                                        </p:tgtEl>
                                        <p:attrNameLst>
                                          <p:attrName>style.visibility</p:attrName>
                                        </p:attrNameLst>
                                      </p:cBhvr>
                                      <p:to>
                                        <p:strVal val="hidden"/>
                                      </p:to>
                                    </p:set>
                                  </p:childTnLst>
                                </p:cTn>
                              </p:par>
                              <p:par>
                                <p:cTn id="203" presetID="18" presetClass="exit" presetSubtype="12" fill="hold" grpId="1" nodeType="withEffect">
                                  <p:stCondLst>
                                    <p:cond delay="0"/>
                                  </p:stCondLst>
                                  <p:childTnLst>
                                    <p:animEffect transition="out" filter="strips(downLeft)">
                                      <p:cBhvr>
                                        <p:cTn id="204" dur="500"/>
                                        <p:tgtEl>
                                          <p:spTgt spid="50205"/>
                                        </p:tgtEl>
                                      </p:cBhvr>
                                    </p:animEffect>
                                    <p:set>
                                      <p:cBhvr>
                                        <p:cTn id="205" dur="1" fill="hold">
                                          <p:stCondLst>
                                            <p:cond delay="499"/>
                                          </p:stCondLst>
                                        </p:cTn>
                                        <p:tgtEl>
                                          <p:spTgt spid="50205"/>
                                        </p:tgtEl>
                                        <p:attrNameLst>
                                          <p:attrName>style.visibility</p:attrName>
                                        </p:attrNameLst>
                                      </p:cBhvr>
                                      <p:to>
                                        <p:strVal val="hidden"/>
                                      </p:to>
                                    </p:set>
                                  </p:childTnLst>
                                </p:cTn>
                              </p:par>
                              <p:par>
                                <p:cTn id="206" presetID="18" presetClass="exit" presetSubtype="12" fill="hold" grpId="1" nodeType="withEffect">
                                  <p:stCondLst>
                                    <p:cond delay="0"/>
                                  </p:stCondLst>
                                  <p:childTnLst>
                                    <p:animEffect transition="out" filter="strips(downLeft)">
                                      <p:cBhvr>
                                        <p:cTn id="207" dur="500"/>
                                        <p:tgtEl>
                                          <p:spTgt spid="50206"/>
                                        </p:tgtEl>
                                      </p:cBhvr>
                                    </p:animEffect>
                                    <p:set>
                                      <p:cBhvr>
                                        <p:cTn id="208" dur="1" fill="hold">
                                          <p:stCondLst>
                                            <p:cond delay="499"/>
                                          </p:stCondLst>
                                        </p:cTn>
                                        <p:tgtEl>
                                          <p:spTgt spid="50206"/>
                                        </p:tgtEl>
                                        <p:attrNameLst>
                                          <p:attrName>style.visibility</p:attrName>
                                        </p:attrNameLst>
                                      </p:cBhvr>
                                      <p:to>
                                        <p:strVal val="hidden"/>
                                      </p:to>
                                    </p:set>
                                  </p:childTnLst>
                                </p:cTn>
                              </p:par>
                              <p:par>
                                <p:cTn id="209" presetID="18" presetClass="exit" presetSubtype="12" fill="hold" grpId="1" nodeType="withEffect">
                                  <p:stCondLst>
                                    <p:cond delay="0"/>
                                  </p:stCondLst>
                                  <p:childTnLst>
                                    <p:animEffect transition="out" filter="strips(downLeft)">
                                      <p:cBhvr>
                                        <p:cTn id="210" dur="500"/>
                                        <p:tgtEl>
                                          <p:spTgt spid="50207"/>
                                        </p:tgtEl>
                                      </p:cBhvr>
                                    </p:animEffect>
                                    <p:set>
                                      <p:cBhvr>
                                        <p:cTn id="211" dur="1" fill="hold">
                                          <p:stCondLst>
                                            <p:cond delay="499"/>
                                          </p:stCondLst>
                                        </p:cTn>
                                        <p:tgtEl>
                                          <p:spTgt spid="50207"/>
                                        </p:tgtEl>
                                        <p:attrNameLst>
                                          <p:attrName>style.visibility</p:attrName>
                                        </p:attrNameLst>
                                      </p:cBhvr>
                                      <p:to>
                                        <p:strVal val="hidden"/>
                                      </p:to>
                                    </p:set>
                                  </p:childTnLst>
                                </p:cTn>
                              </p:par>
                              <p:par>
                                <p:cTn id="212" presetID="18" presetClass="exit" presetSubtype="12" fill="hold" grpId="1" nodeType="withEffect">
                                  <p:stCondLst>
                                    <p:cond delay="0"/>
                                  </p:stCondLst>
                                  <p:childTnLst>
                                    <p:animEffect transition="out" filter="strips(downLeft)">
                                      <p:cBhvr>
                                        <p:cTn id="213" dur="500"/>
                                        <p:tgtEl>
                                          <p:spTgt spid="50208"/>
                                        </p:tgtEl>
                                      </p:cBhvr>
                                    </p:animEffect>
                                    <p:set>
                                      <p:cBhvr>
                                        <p:cTn id="214" dur="1" fill="hold">
                                          <p:stCondLst>
                                            <p:cond delay="499"/>
                                          </p:stCondLst>
                                        </p:cTn>
                                        <p:tgtEl>
                                          <p:spTgt spid="50208"/>
                                        </p:tgtEl>
                                        <p:attrNameLst>
                                          <p:attrName>style.visibility</p:attrName>
                                        </p:attrNameLst>
                                      </p:cBhvr>
                                      <p:to>
                                        <p:strVal val="hidden"/>
                                      </p:to>
                                    </p:set>
                                  </p:childTnLst>
                                </p:cTn>
                              </p:par>
                              <p:par>
                                <p:cTn id="215" presetID="18" presetClass="exit" presetSubtype="12" fill="hold" grpId="1" nodeType="withEffect">
                                  <p:stCondLst>
                                    <p:cond delay="0"/>
                                  </p:stCondLst>
                                  <p:childTnLst>
                                    <p:animEffect transition="out" filter="strips(downLeft)">
                                      <p:cBhvr>
                                        <p:cTn id="216" dur="500"/>
                                        <p:tgtEl>
                                          <p:spTgt spid="50209"/>
                                        </p:tgtEl>
                                      </p:cBhvr>
                                    </p:animEffect>
                                    <p:set>
                                      <p:cBhvr>
                                        <p:cTn id="217" dur="1" fill="hold">
                                          <p:stCondLst>
                                            <p:cond delay="499"/>
                                          </p:stCondLst>
                                        </p:cTn>
                                        <p:tgtEl>
                                          <p:spTgt spid="50209"/>
                                        </p:tgtEl>
                                        <p:attrNameLst>
                                          <p:attrName>style.visibility</p:attrName>
                                        </p:attrNameLst>
                                      </p:cBhvr>
                                      <p:to>
                                        <p:strVal val="hidden"/>
                                      </p:to>
                                    </p:set>
                                  </p:childTnLst>
                                </p:cTn>
                              </p:par>
                              <p:par>
                                <p:cTn id="218" presetID="18" presetClass="exit" presetSubtype="12" fill="hold" grpId="1" nodeType="withEffect">
                                  <p:stCondLst>
                                    <p:cond delay="0"/>
                                  </p:stCondLst>
                                  <p:childTnLst>
                                    <p:animEffect transition="out" filter="strips(downLeft)">
                                      <p:cBhvr>
                                        <p:cTn id="219" dur="500"/>
                                        <p:tgtEl>
                                          <p:spTgt spid="50210"/>
                                        </p:tgtEl>
                                      </p:cBhvr>
                                    </p:animEffect>
                                    <p:set>
                                      <p:cBhvr>
                                        <p:cTn id="220" dur="1" fill="hold">
                                          <p:stCondLst>
                                            <p:cond delay="499"/>
                                          </p:stCondLst>
                                        </p:cTn>
                                        <p:tgtEl>
                                          <p:spTgt spid="50210"/>
                                        </p:tgtEl>
                                        <p:attrNameLst>
                                          <p:attrName>style.visibility</p:attrName>
                                        </p:attrNameLst>
                                      </p:cBhvr>
                                      <p:to>
                                        <p:strVal val="hidden"/>
                                      </p:to>
                                    </p:set>
                                  </p:childTnLst>
                                </p:cTn>
                              </p:par>
                              <p:par>
                                <p:cTn id="221" presetID="18" presetClass="exit" presetSubtype="12" fill="hold" grpId="1" nodeType="withEffect">
                                  <p:stCondLst>
                                    <p:cond delay="0"/>
                                  </p:stCondLst>
                                  <p:childTnLst>
                                    <p:animEffect transition="out" filter="strips(downLeft)">
                                      <p:cBhvr>
                                        <p:cTn id="222" dur="500"/>
                                        <p:tgtEl>
                                          <p:spTgt spid="50211"/>
                                        </p:tgtEl>
                                      </p:cBhvr>
                                    </p:animEffect>
                                    <p:set>
                                      <p:cBhvr>
                                        <p:cTn id="223" dur="1" fill="hold">
                                          <p:stCondLst>
                                            <p:cond delay="499"/>
                                          </p:stCondLst>
                                        </p:cTn>
                                        <p:tgtEl>
                                          <p:spTgt spid="50211"/>
                                        </p:tgtEl>
                                        <p:attrNameLst>
                                          <p:attrName>style.visibility</p:attrName>
                                        </p:attrNameLst>
                                      </p:cBhvr>
                                      <p:to>
                                        <p:strVal val="hidden"/>
                                      </p:to>
                                    </p:set>
                                  </p:childTnLst>
                                </p:cTn>
                              </p:par>
                              <p:par>
                                <p:cTn id="224" presetID="18" presetClass="exit" presetSubtype="12" fill="hold" grpId="1" nodeType="withEffect">
                                  <p:stCondLst>
                                    <p:cond delay="0"/>
                                  </p:stCondLst>
                                  <p:childTnLst>
                                    <p:animEffect transition="out" filter="strips(downLeft)">
                                      <p:cBhvr>
                                        <p:cTn id="225" dur="500"/>
                                        <p:tgtEl>
                                          <p:spTgt spid="50212"/>
                                        </p:tgtEl>
                                      </p:cBhvr>
                                    </p:animEffect>
                                    <p:set>
                                      <p:cBhvr>
                                        <p:cTn id="226" dur="1" fill="hold">
                                          <p:stCondLst>
                                            <p:cond delay="499"/>
                                          </p:stCondLst>
                                        </p:cTn>
                                        <p:tgtEl>
                                          <p:spTgt spid="50212"/>
                                        </p:tgtEl>
                                        <p:attrNameLst>
                                          <p:attrName>style.visibility</p:attrName>
                                        </p:attrNameLst>
                                      </p:cBhvr>
                                      <p:to>
                                        <p:strVal val="hidden"/>
                                      </p:to>
                                    </p:set>
                                  </p:childTnLst>
                                </p:cTn>
                              </p:par>
                              <p:par>
                                <p:cTn id="227" presetID="18" presetClass="exit" presetSubtype="12" fill="hold" grpId="1" nodeType="withEffect">
                                  <p:stCondLst>
                                    <p:cond delay="0"/>
                                  </p:stCondLst>
                                  <p:childTnLst>
                                    <p:animEffect transition="out" filter="strips(downLeft)">
                                      <p:cBhvr>
                                        <p:cTn id="228" dur="500"/>
                                        <p:tgtEl>
                                          <p:spTgt spid="50213"/>
                                        </p:tgtEl>
                                      </p:cBhvr>
                                    </p:animEffect>
                                    <p:set>
                                      <p:cBhvr>
                                        <p:cTn id="229" dur="1" fill="hold">
                                          <p:stCondLst>
                                            <p:cond delay="499"/>
                                          </p:stCondLst>
                                        </p:cTn>
                                        <p:tgtEl>
                                          <p:spTgt spid="50213"/>
                                        </p:tgtEl>
                                        <p:attrNameLst>
                                          <p:attrName>style.visibility</p:attrName>
                                        </p:attrNameLst>
                                      </p:cBhvr>
                                      <p:to>
                                        <p:strVal val="hidden"/>
                                      </p:to>
                                    </p:set>
                                  </p:childTnLst>
                                </p:cTn>
                              </p:par>
                              <p:par>
                                <p:cTn id="230" presetID="18" presetClass="exit" presetSubtype="12" fill="hold" grpId="1" nodeType="withEffect">
                                  <p:stCondLst>
                                    <p:cond delay="0"/>
                                  </p:stCondLst>
                                  <p:childTnLst>
                                    <p:animEffect transition="out" filter="strips(downLeft)">
                                      <p:cBhvr>
                                        <p:cTn id="231" dur="500"/>
                                        <p:tgtEl>
                                          <p:spTgt spid="50214"/>
                                        </p:tgtEl>
                                      </p:cBhvr>
                                    </p:animEffect>
                                    <p:set>
                                      <p:cBhvr>
                                        <p:cTn id="232" dur="1" fill="hold">
                                          <p:stCondLst>
                                            <p:cond delay="499"/>
                                          </p:stCondLst>
                                        </p:cTn>
                                        <p:tgtEl>
                                          <p:spTgt spid="50214"/>
                                        </p:tgtEl>
                                        <p:attrNameLst>
                                          <p:attrName>style.visibility</p:attrName>
                                        </p:attrNameLst>
                                      </p:cBhvr>
                                      <p:to>
                                        <p:strVal val="hidden"/>
                                      </p:to>
                                    </p:set>
                                  </p:childTnLst>
                                </p:cTn>
                              </p:par>
                              <p:par>
                                <p:cTn id="233" presetID="18" presetClass="exit" presetSubtype="12" fill="hold" grpId="1" nodeType="withEffect">
                                  <p:stCondLst>
                                    <p:cond delay="0"/>
                                  </p:stCondLst>
                                  <p:childTnLst>
                                    <p:animEffect transition="out" filter="strips(downLeft)">
                                      <p:cBhvr>
                                        <p:cTn id="234" dur="500"/>
                                        <p:tgtEl>
                                          <p:spTgt spid="50215"/>
                                        </p:tgtEl>
                                      </p:cBhvr>
                                    </p:animEffect>
                                    <p:set>
                                      <p:cBhvr>
                                        <p:cTn id="235" dur="1" fill="hold">
                                          <p:stCondLst>
                                            <p:cond delay="499"/>
                                          </p:stCondLst>
                                        </p:cTn>
                                        <p:tgtEl>
                                          <p:spTgt spid="50215"/>
                                        </p:tgtEl>
                                        <p:attrNameLst>
                                          <p:attrName>style.visibility</p:attrName>
                                        </p:attrNameLst>
                                      </p:cBhvr>
                                      <p:to>
                                        <p:strVal val="hidden"/>
                                      </p:to>
                                    </p:set>
                                  </p:childTnLst>
                                </p:cTn>
                              </p:par>
                              <p:par>
                                <p:cTn id="236" presetID="18" presetClass="exit" presetSubtype="12" fill="hold" grpId="1" nodeType="withEffect">
                                  <p:stCondLst>
                                    <p:cond delay="0"/>
                                  </p:stCondLst>
                                  <p:childTnLst>
                                    <p:animEffect transition="out" filter="strips(downLeft)">
                                      <p:cBhvr>
                                        <p:cTn id="237" dur="500"/>
                                        <p:tgtEl>
                                          <p:spTgt spid="50216"/>
                                        </p:tgtEl>
                                      </p:cBhvr>
                                    </p:animEffect>
                                    <p:set>
                                      <p:cBhvr>
                                        <p:cTn id="238" dur="1" fill="hold">
                                          <p:stCondLst>
                                            <p:cond delay="499"/>
                                          </p:stCondLst>
                                        </p:cTn>
                                        <p:tgtEl>
                                          <p:spTgt spid="50216"/>
                                        </p:tgtEl>
                                        <p:attrNameLst>
                                          <p:attrName>style.visibility</p:attrName>
                                        </p:attrNameLst>
                                      </p:cBhvr>
                                      <p:to>
                                        <p:strVal val="hidden"/>
                                      </p:to>
                                    </p:set>
                                  </p:childTnLst>
                                </p:cTn>
                              </p:par>
                              <p:par>
                                <p:cTn id="239" presetID="18" presetClass="exit" presetSubtype="12" fill="hold" nodeType="withEffect">
                                  <p:stCondLst>
                                    <p:cond delay="0"/>
                                  </p:stCondLst>
                                  <p:childTnLst>
                                    <p:animEffect transition="out" filter="strips(downLeft)">
                                      <p:cBhvr>
                                        <p:cTn id="240" dur="500"/>
                                        <p:tgtEl>
                                          <p:spTgt spid="50222"/>
                                        </p:tgtEl>
                                      </p:cBhvr>
                                    </p:animEffect>
                                    <p:set>
                                      <p:cBhvr>
                                        <p:cTn id="241" dur="1" fill="hold">
                                          <p:stCondLst>
                                            <p:cond delay="499"/>
                                          </p:stCondLst>
                                        </p:cTn>
                                        <p:tgtEl>
                                          <p:spTgt spid="50222"/>
                                        </p:tgtEl>
                                        <p:attrNameLst>
                                          <p:attrName>style.visibility</p:attrName>
                                        </p:attrNameLst>
                                      </p:cBhvr>
                                      <p:to>
                                        <p:strVal val="hidden"/>
                                      </p:to>
                                    </p:set>
                                  </p:childTnLst>
                                </p:cTn>
                              </p:par>
                              <p:par>
                                <p:cTn id="242" presetID="18" presetClass="exit" presetSubtype="12" fill="hold" grpId="1" nodeType="withEffect">
                                  <p:stCondLst>
                                    <p:cond delay="0"/>
                                  </p:stCondLst>
                                  <p:childTnLst>
                                    <p:animEffect transition="out" filter="strips(downLeft)">
                                      <p:cBhvr>
                                        <p:cTn id="243" dur="500"/>
                                        <p:tgtEl>
                                          <p:spTgt spid="50225"/>
                                        </p:tgtEl>
                                      </p:cBhvr>
                                    </p:animEffect>
                                    <p:set>
                                      <p:cBhvr>
                                        <p:cTn id="244" dur="1" fill="hold">
                                          <p:stCondLst>
                                            <p:cond delay="499"/>
                                          </p:stCondLst>
                                        </p:cTn>
                                        <p:tgtEl>
                                          <p:spTgt spid="50225"/>
                                        </p:tgtEl>
                                        <p:attrNameLst>
                                          <p:attrName>style.visibility</p:attrName>
                                        </p:attrNameLst>
                                      </p:cBhvr>
                                      <p:to>
                                        <p:strVal val="hidden"/>
                                      </p:to>
                                    </p:set>
                                  </p:childTnLst>
                                </p:cTn>
                              </p:par>
                              <p:par>
                                <p:cTn id="245" presetID="18" presetClass="exit" presetSubtype="12" fill="hold" grpId="1" nodeType="withEffect">
                                  <p:stCondLst>
                                    <p:cond delay="0"/>
                                  </p:stCondLst>
                                  <p:childTnLst>
                                    <p:animEffect transition="out" filter="strips(downLeft)">
                                      <p:cBhvr>
                                        <p:cTn id="246" dur="500"/>
                                        <p:tgtEl>
                                          <p:spTgt spid="50226"/>
                                        </p:tgtEl>
                                      </p:cBhvr>
                                    </p:animEffect>
                                    <p:set>
                                      <p:cBhvr>
                                        <p:cTn id="247" dur="1" fill="hold">
                                          <p:stCondLst>
                                            <p:cond delay="499"/>
                                          </p:stCondLst>
                                        </p:cTn>
                                        <p:tgtEl>
                                          <p:spTgt spid="50226"/>
                                        </p:tgtEl>
                                        <p:attrNameLst>
                                          <p:attrName>style.visibility</p:attrName>
                                        </p:attrNameLst>
                                      </p:cBhvr>
                                      <p:to>
                                        <p:strVal val="hidden"/>
                                      </p:to>
                                    </p:set>
                                  </p:childTnLst>
                                </p:cTn>
                              </p:par>
                              <p:par>
                                <p:cTn id="248" presetID="18" presetClass="exit" presetSubtype="12" fill="hold" grpId="1" nodeType="withEffect">
                                  <p:stCondLst>
                                    <p:cond delay="0"/>
                                  </p:stCondLst>
                                  <p:childTnLst>
                                    <p:animEffect transition="out" filter="strips(downLeft)">
                                      <p:cBhvr>
                                        <p:cTn id="249" dur="500"/>
                                        <p:tgtEl>
                                          <p:spTgt spid="50227"/>
                                        </p:tgtEl>
                                      </p:cBhvr>
                                    </p:animEffect>
                                    <p:set>
                                      <p:cBhvr>
                                        <p:cTn id="250" dur="1" fill="hold">
                                          <p:stCondLst>
                                            <p:cond delay="499"/>
                                          </p:stCondLst>
                                        </p:cTn>
                                        <p:tgtEl>
                                          <p:spTgt spid="50227"/>
                                        </p:tgtEl>
                                        <p:attrNameLst>
                                          <p:attrName>style.visibility</p:attrName>
                                        </p:attrNameLst>
                                      </p:cBhvr>
                                      <p:to>
                                        <p:strVal val="hidden"/>
                                      </p:to>
                                    </p:set>
                                  </p:childTnLst>
                                </p:cTn>
                              </p:par>
                              <p:par>
                                <p:cTn id="251" presetID="18" presetClass="exit" presetSubtype="12" fill="hold" grpId="1" nodeType="withEffect">
                                  <p:stCondLst>
                                    <p:cond delay="0"/>
                                  </p:stCondLst>
                                  <p:childTnLst>
                                    <p:animEffect transition="out" filter="strips(downLeft)">
                                      <p:cBhvr>
                                        <p:cTn id="252" dur="500"/>
                                        <p:tgtEl>
                                          <p:spTgt spid="50228"/>
                                        </p:tgtEl>
                                      </p:cBhvr>
                                    </p:animEffect>
                                    <p:set>
                                      <p:cBhvr>
                                        <p:cTn id="253" dur="1" fill="hold">
                                          <p:stCondLst>
                                            <p:cond delay="499"/>
                                          </p:stCondLst>
                                        </p:cTn>
                                        <p:tgtEl>
                                          <p:spTgt spid="50228"/>
                                        </p:tgtEl>
                                        <p:attrNameLst>
                                          <p:attrName>style.visibility</p:attrName>
                                        </p:attrNameLst>
                                      </p:cBhvr>
                                      <p:to>
                                        <p:strVal val="hidden"/>
                                      </p:to>
                                    </p:set>
                                  </p:childTnLst>
                                </p:cTn>
                              </p:par>
                              <p:par>
                                <p:cTn id="254" presetID="18" presetClass="exit" presetSubtype="12" fill="hold" grpId="1" nodeType="withEffect">
                                  <p:stCondLst>
                                    <p:cond delay="0"/>
                                  </p:stCondLst>
                                  <p:childTnLst>
                                    <p:animEffect transition="out" filter="strips(downLeft)">
                                      <p:cBhvr>
                                        <p:cTn id="255" dur="500"/>
                                        <p:tgtEl>
                                          <p:spTgt spid="50229"/>
                                        </p:tgtEl>
                                      </p:cBhvr>
                                    </p:animEffect>
                                    <p:set>
                                      <p:cBhvr>
                                        <p:cTn id="256" dur="1" fill="hold">
                                          <p:stCondLst>
                                            <p:cond delay="499"/>
                                          </p:stCondLst>
                                        </p:cTn>
                                        <p:tgtEl>
                                          <p:spTgt spid="50229"/>
                                        </p:tgtEl>
                                        <p:attrNameLst>
                                          <p:attrName>style.visibility</p:attrName>
                                        </p:attrNameLst>
                                      </p:cBhvr>
                                      <p:to>
                                        <p:strVal val="hidden"/>
                                      </p:to>
                                    </p:set>
                                  </p:childTnLst>
                                </p:cTn>
                              </p:par>
                              <p:par>
                                <p:cTn id="257" presetID="18" presetClass="exit" presetSubtype="12" fill="hold" grpId="1" nodeType="withEffect">
                                  <p:stCondLst>
                                    <p:cond delay="0"/>
                                  </p:stCondLst>
                                  <p:childTnLst>
                                    <p:animEffect transition="out" filter="strips(downLeft)">
                                      <p:cBhvr>
                                        <p:cTn id="258" dur="500"/>
                                        <p:tgtEl>
                                          <p:spTgt spid="50230"/>
                                        </p:tgtEl>
                                      </p:cBhvr>
                                    </p:animEffect>
                                    <p:set>
                                      <p:cBhvr>
                                        <p:cTn id="259" dur="1" fill="hold">
                                          <p:stCondLst>
                                            <p:cond delay="499"/>
                                          </p:stCondLst>
                                        </p:cTn>
                                        <p:tgtEl>
                                          <p:spTgt spid="50230"/>
                                        </p:tgtEl>
                                        <p:attrNameLst>
                                          <p:attrName>style.visibility</p:attrName>
                                        </p:attrNameLst>
                                      </p:cBhvr>
                                      <p:to>
                                        <p:strVal val="hidden"/>
                                      </p:to>
                                    </p:set>
                                  </p:childTnLst>
                                </p:cTn>
                              </p:par>
                              <p:par>
                                <p:cTn id="260" presetID="18" presetClass="exit" presetSubtype="12" fill="hold" grpId="1" nodeType="withEffect">
                                  <p:stCondLst>
                                    <p:cond delay="0"/>
                                  </p:stCondLst>
                                  <p:childTnLst>
                                    <p:animEffect transition="out" filter="strips(downLeft)">
                                      <p:cBhvr>
                                        <p:cTn id="261" dur="500"/>
                                        <p:tgtEl>
                                          <p:spTgt spid="50231"/>
                                        </p:tgtEl>
                                      </p:cBhvr>
                                    </p:animEffect>
                                    <p:set>
                                      <p:cBhvr>
                                        <p:cTn id="262" dur="1" fill="hold">
                                          <p:stCondLst>
                                            <p:cond delay="499"/>
                                          </p:stCondLst>
                                        </p:cTn>
                                        <p:tgtEl>
                                          <p:spTgt spid="50231"/>
                                        </p:tgtEl>
                                        <p:attrNameLst>
                                          <p:attrName>style.visibility</p:attrName>
                                        </p:attrNameLst>
                                      </p:cBhvr>
                                      <p:to>
                                        <p:strVal val="hidden"/>
                                      </p:to>
                                    </p:set>
                                  </p:childTnLst>
                                </p:cTn>
                              </p:par>
                              <p:par>
                                <p:cTn id="263" presetID="18" presetClass="exit" presetSubtype="12" fill="hold" grpId="1" nodeType="withEffect">
                                  <p:stCondLst>
                                    <p:cond delay="0"/>
                                  </p:stCondLst>
                                  <p:childTnLst>
                                    <p:animEffect transition="out" filter="strips(downLeft)">
                                      <p:cBhvr>
                                        <p:cTn id="264" dur="500"/>
                                        <p:tgtEl>
                                          <p:spTgt spid="50232"/>
                                        </p:tgtEl>
                                      </p:cBhvr>
                                    </p:animEffect>
                                    <p:set>
                                      <p:cBhvr>
                                        <p:cTn id="265" dur="1" fill="hold">
                                          <p:stCondLst>
                                            <p:cond delay="499"/>
                                          </p:stCondLst>
                                        </p:cTn>
                                        <p:tgtEl>
                                          <p:spTgt spid="50232"/>
                                        </p:tgtEl>
                                        <p:attrNameLst>
                                          <p:attrName>style.visibility</p:attrName>
                                        </p:attrNameLst>
                                      </p:cBhvr>
                                      <p:to>
                                        <p:strVal val="hidden"/>
                                      </p:to>
                                    </p:set>
                                  </p:childTnLst>
                                </p:cTn>
                              </p:par>
                              <p:par>
                                <p:cTn id="266" presetID="18" presetClass="exit" presetSubtype="12" fill="hold" grpId="1" nodeType="withEffect">
                                  <p:stCondLst>
                                    <p:cond delay="0"/>
                                  </p:stCondLst>
                                  <p:childTnLst>
                                    <p:animEffect transition="out" filter="strips(downLeft)">
                                      <p:cBhvr>
                                        <p:cTn id="267" dur="500"/>
                                        <p:tgtEl>
                                          <p:spTgt spid="50238"/>
                                        </p:tgtEl>
                                      </p:cBhvr>
                                    </p:animEffect>
                                    <p:set>
                                      <p:cBhvr>
                                        <p:cTn id="268" dur="1" fill="hold">
                                          <p:stCondLst>
                                            <p:cond delay="499"/>
                                          </p:stCondLst>
                                        </p:cTn>
                                        <p:tgtEl>
                                          <p:spTgt spid="50238"/>
                                        </p:tgtEl>
                                        <p:attrNameLst>
                                          <p:attrName>style.visibility</p:attrName>
                                        </p:attrNameLst>
                                      </p:cBhvr>
                                      <p:to>
                                        <p:strVal val="hidden"/>
                                      </p:to>
                                    </p:set>
                                  </p:childTnLst>
                                </p:cTn>
                              </p:par>
                              <p:par>
                                <p:cTn id="269" presetID="18" presetClass="exit" presetSubtype="12" fill="hold" grpId="1" nodeType="withEffect">
                                  <p:stCondLst>
                                    <p:cond delay="0"/>
                                  </p:stCondLst>
                                  <p:childTnLst>
                                    <p:animEffect transition="out" filter="strips(downLeft)">
                                      <p:cBhvr>
                                        <p:cTn id="270" dur="500"/>
                                        <p:tgtEl>
                                          <p:spTgt spid="50239"/>
                                        </p:tgtEl>
                                      </p:cBhvr>
                                    </p:animEffect>
                                    <p:set>
                                      <p:cBhvr>
                                        <p:cTn id="271" dur="1" fill="hold">
                                          <p:stCondLst>
                                            <p:cond delay="499"/>
                                          </p:stCondLst>
                                        </p:cTn>
                                        <p:tgtEl>
                                          <p:spTgt spid="50239"/>
                                        </p:tgtEl>
                                        <p:attrNameLst>
                                          <p:attrName>style.visibility</p:attrName>
                                        </p:attrNameLst>
                                      </p:cBhvr>
                                      <p:to>
                                        <p:strVal val="hidden"/>
                                      </p:to>
                                    </p:set>
                                  </p:childTnLst>
                                </p:cTn>
                              </p:par>
                              <p:par>
                                <p:cTn id="272" presetID="18" presetClass="exit" presetSubtype="12" fill="hold" nodeType="withEffect">
                                  <p:stCondLst>
                                    <p:cond delay="0"/>
                                  </p:stCondLst>
                                  <p:childTnLst>
                                    <p:animEffect transition="out" filter="strips(downLeft)">
                                      <p:cBhvr>
                                        <p:cTn id="273" dur="500"/>
                                        <p:tgtEl>
                                          <p:spTgt spid="50181"/>
                                        </p:tgtEl>
                                      </p:cBhvr>
                                    </p:animEffect>
                                    <p:set>
                                      <p:cBhvr>
                                        <p:cTn id="274" dur="1" fill="hold">
                                          <p:stCondLst>
                                            <p:cond delay="499"/>
                                          </p:stCondLst>
                                        </p:cTn>
                                        <p:tgtEl>
                                          <p:spTgt spid="50181"/>
                                        </p:tgtEl>
                                        <p:attrNameLst>
                                          <p:attrName>style.visibility</p:attrName>
                                        </p:attrNameLst>
                                      </p:cBhvr>
                                      <p:to>
                                        <p:strVal val="hidden"/>
                                      </p:to>
                                    </p:set>
                                  </p:childTnLst>
                                </p:cTn>
                              </p:par>
                              <p:par>
                                <p:cTn id="275" presetID="18" presetClass="exit" presetSubtype="12" fill="hold" nodeType="withEffect">
                                  <p:stCondLst>
                                    <p:cond delay="0"/>
                                  </p:stCondLst>
                                  <p:childTnLst>
                                    <p:animEffect transition="out" filter="strips(downLeft)">
                                      <p:cBhvr>
                                        <p:cTn id="276" dur="500"/>
                                        <p:tgtEl>
                                          <p:spTgt spid="50233"/>
                                        </p:tgtEl>
                                      </p:cBhvr>
                                    </p:animEffect>
                                    <p:set>
                                      <p:cBhvr>
                                        <p:cTn id="277" dur="1" fill="hold">
                                          <p:stCondLst>
                                            <p:cond delay="499"/>
                                          </p:stCondLst>
                                        </p:cTn>
                                        <p:tgtEl>
                                          <p:spTgt spid="50233"/>
                                        </p:tgtEl>
                                        <p:attrNameLst>
                                          <p:attrName>style.visibility</p:attrName>
                                        </p:attrNameLst>
                                      </p:cBhvr>
                                      <p:to>
                                        <p:strVal val="hidden"/>
                                      </p:to>
                                    </p:set>
                                  </p:childTnLst>
                                </p:cTn>
                              </p:par>
                              <p:par>
                                <p:cTn id="278" presetID="18" presetClass="exit" presetSubtype="12" fill="hold" nodeType="withEffect">
                                  <p:stCondLst>
                                    <p:cond delay="0"/>
                                  </p:stCondLst>
                                  <p:childTnLst>
                                    <p:animEffect transition="out" filter="strips(downLeft)">
                                      <p:cBhvr>
                                        <p:cTn id="279" dur="500"/>
                                        <p:tgtEl>
                                          <p:spTgt spid="50217"/>
                                        </p:tgtEl>
                                      </p:cBhvr>
                                    </p:animEffect>
                                    <p:set>
                                      <p:cBhvr>
                                        <p:cTn id="280" dur="1" fill="hold">
                                          <p:stCondLst>
                                            <p:cond delay="499"/>
                                          </p:stCondLst>
                                        </p:cTn>
                                        <p:tgtEl>
                                          <p:spTgt spid="50217"/>
                                        </p:tgtEl>
                                        <p:attrNameLst>
                                          <p:attrName>style.visibility</p:attrName>
                                        </p:attrNameLst>
                                      </p:cBhvr>
                                      <p:to>
                                        <p:strVal val="hidden"/>
                                      </p:to>
                                    </p:set>
                                  </p:childTnLst>
                                </p:cTn>
                              </p:par>
                              <p:par>
                                <p:cTn id="281" presetID="16" presetClass="exit" presetSubtype="26" fill="hold" grpId="1" nodeType="withEffect">
                                  <p:stCondLst>
                                    <p:cond delay="0"/>
                                  </p:stCondLst>
                                  <p:childTnLst>
                                    <p:animEffect transition="out" filter="barn(inHorizontal)">
                                      <p:cBhvr>
                                        <p:cTn id="282" dur="500"/>
                                        <p:tgtEl>
                                          <p:spTgt spid="50243"/>
                                        </p:tgtEl>
                                      </p:cBhvr>
                                    </p:animEffect>
                                    <p:set>
                                      <p:cBhvr>
                                        <p:cTn id="283" dur="1" fill="hold">
                                          <p:stCondLst>
                                            <p:cond delay="499"/>
                                          </p:stCondLst>
                                        </p:cTn>
                                        <p:tgtEl>
                                          <p:spTgt spid="50243"/>
                                        </p:tgtEl>
                                        <p:attrNameLst>
                                          <p:attrName>style.visibility</p:attrName>
                                        </p:attrNameLst>
                                      </p:cBhvr>
                                      <p:to>
                                        <p:strVal val="hidden"/>
                                      </p:to>
                                    </p:set>
                                  </p:childTnLst>
                                </p:cTn>
                              </p:par>
                              <p:par>
                                <p:cTn id="284" presetID="16" presetClass="exit" presetSubtype="26" fill="hold" grpId="1" nodeType="withEffect">
                                  <p:stCondLst>
                                    <p:cond delay="0"/>
                                  </p:stCondLst>
                                  <p:childTnLst>
                                    <p:animEffect transition="out" filter="barn(inHorizontal)">
                                      <p:cBhvr>
                                        <p:cTn id="285" dur="500"/>
                                        <p:tgtEl>
                                          <p:spTgt spid="50244"/>
                                        </p:tgtEl>
                                      </p:cBhvr>
                                    </p:animEffect>
                                    <p:set>
                                      <p:cBhvr>
                                        <p:cTn id="286" dur="1" fill="hold">
                                          <p:stCondLst>
                                            <p:cond delay="499"/>
                                          </p:stCondLst>
                                        </p:cTn>
                                        <p:tgtEl>
                                          <p:spTgt spid="50244"/>
                                        </p:tgtEl>
                                        <p:attrNameLst>
                                          <p:attrName>style.visibility</p:attrName>
                                        </p:attrNameLst>
                                      </p:cBhvr>
                                      <p:to>
                                        <p:strVal val="hidden"/>
                                      </p:to>
                                    </p:set>
                                  </p:childTnLst>
                                </p:cTn>
                              </p:par>
                            </p:childTnLst>
                          </p:cTn>
                        </p:par>
                      </p:childTnLst>
                    </p:cTn>
                  </p:par>
                  <p:par>
                    <p:cTn id="287" fill="hold" nodeType="clickPar">
                      <p:stCondLst>
                        <p:cond delay="indefinite"/>
                      </p:stCondLst>
                      <p:childTnLst>
                        <p:par>
                          <p:cTn id="288" fill="hold" nodeType="withGroup">
                            <p:stCondLst>
                              <p:cond delay="0"/>
                            </p:stCondLst>
                            <p:childTnLst>
                              <p:par>
                                <p:cTn id="289" presetID="8" presetClass="entr" presetSubtype="16" fill="hold" grpId="0" nodeType="clickEffect">
                                  <p:stCondLst>
                                    <p:cond delay="0"/>
                                  </p:stCondLst>
                                  <p:childTnLst>
                                    <p:set>
                                      <p:cBhvr>
                                        <p:cTn id="290" dur="1" fill="hold">
                                          <p:stCondLst>
                                            <p:cond delay="0"/>
                                          </p:stCondLst>
                                        </p:cTn>
                                        <p:tgtEl>
                                          <p:spTgt spid="50246"/>
                                        </p:tgtEl>
                                        <p:attrNameLst>
                                          <p:attrName>style.visibility</p:attrName>
                                        </p:attrNameLst>
                                      </p:cBhvr>
                                      <p:to>
                                        <p:strVal val="visible"/>
                                      </p:to>
                                    </p:set>
                                    <p:animEffect transition="in" filter="diamond(in)">
                                      <p:cBhvr>
                                        <p:cTn id="291" dur="2000"/>
                                        <p:tgtEl>
                                          <p:spTgt spid="5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0" grpId="1" animBg="1"/>
      <p:bldP spid="50198" grpId="0" animBg="1"/>
      <p:bldP spid="50198" grpId="1" animBg="1"/>
      <p:bldP spid="50199" grpId="0" animBg="1"/>
      <p:bldP spid="50199" grpId="1" animBg="1"/>
      <p:bldP spid="50203" grpId="0" animBg="1"/>
      <p:bldP spid="50203" grpId="1" animBg="1"/>
      <p:bldP spid="50204" grpId="0" animBg="1"/>
      <p:bldP spid="50204" grpId="1" animBg="1"/>
      <p:bldP spid="50205" grpId="0" animBg="1"/>
      <p:bldP spid="50205" grpId="1" animBg="1"/>
      <p:bldP spid="50206" grpId="0" animBg="1"/>
      <p:bldP spid="50206" grpId="1" animBg="1"/>
      <p:bldP spid="50207" grpId="0" animBg="1"/>
      <p:bldP spid="50207" grpId="1" animBg="1"/>
      <p:bldP spid="50208" grpId="0" animBg="1"/>
      <p:bldP spid="50208" grpId="1" animBg="1"/>
      <p:bldP spid="50209" grpId="0" animBg="1"/>
      <p:bldP spid="50209" grpId="1" animBg="1"/>
      <p:bldP spid="50210" grpId="0" animBg="1"/>
      <p:bldP spid="50210" grpId="1" animBg="1"/>
      <p:bldP spid="50211" grpId="0" animBg="1"/>
      <p:bldP spid="50211" grpId="1" animBg="1"/>
      <p:bldP spid="50212" grpId="0" animBg="1"/>
      <p:bldP spid="50212" grpId="1" animBg="1"/>
      <p:bldP spid="50213" grpId="0" animBg="1"/>
      <p:bldP spid="50213" grpId="1" animBg="1"/>
      <p:bldP spid="50214" grpId="0" animBg="1"/>
      <p:bldP spid="50214" grpId="1" animBg="1"/>
      <p:bldP spid="50215" grpId="0" animBg="1"/>
      <p:bldP spid="50215" grpId="1" animBg="1"/>
      <p:bldP spid="50216" grpId="0" animBg="1"/>
      <p:bldP spid="50216" grpId="1" animBg="1"/>
      <p:bldP spid="50225" grpId="0" animBg="1"/>
      <p:bldP spid="50225" grpId="1" animBg="1"/>
      <p:bldP spid="50226" grpId="0" animBg="1"/>
      <p:bldP spid="50226" grpId="1" animBg="1"/>
      <p:bldP spid="50227" grpId="0" animBg="1"/>
      <p:bldP spid="50227" grpId="1" animBg="1"/>
      <p:bldP spid="50228" grpId="0" animBg="1"/>
      <p:bldP spid="50228" grpId="1" animBg="1"/>
      <p:bldP spid="50229" grpId="0" animBg="1"/>
      <p:bldP spid="50229" grpId="1" animBg="1"/>
      <p:bldP spid="50230" grpId="0" animBg="1"/>
      <p:bldP spid="50230" grpId="1" animBg="1"/>
      <p:bldP spid="50231" grpId="0" animBg="1"/>
      <p:bldP spid="50231" grpId="1" animBg="1"/>
      <p:bldP spid="50232" grpId="0" animBg="1"/>
      <p:bldP spid="50232" grpId="1" animBg="1"/>
      <p:bldP spid="50238" grpId="0" animBg="1"/>
      <p:bldP spid="50238" grpId="1" animBg="1"/>
      <p:bldP spid="50239" grpId="0"/>
      <p:bldP spid="50239" grpId="1"/>
      <p:bldP spid="50243" grpId="0" animBg="1"/>
      <p:bldP spid="50243" grpId="1" animBg="1"/>
      <p:bldP spid="50244" grpId="0" animBg="1"/>
      <p:bldP spid="50244" grpId="1" animBg="1"/>
      <p:bldP spid="50246"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914400" y="22098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sz="2800">
              <a:latin typeface="VNI-Times" pitchFamily="2" charset="0"/>
            </a:endParaRPr>
          </a:p>
        </p:txBody>
      </p:sp>
      <p:sp>
        <p:nvSpPr>
          <p:cNvPr id="14343" name="Text Box 7"/>
          <p:cNvSpPr txBox="1">
            <a:spLocks noChangeArrowheads="1"/>
          </p:cNvSpPr>
          <p:nvPr/>
        </p:nvSpPr>
        <p:spPr bwMode="auto">
          <a:xfrm>
            <a:off x="304800" y="12192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spcBef>
                <a:spcPct val="50000"/>
              </a:spcBef>
            </a:pPr>
            <a:r>
              <a:rPr lang="en-US" sz="3000">
                <a:latin typeface="VNI-Helve" pitchFamily="2" charset="0"/>
                <a:sym typeface="Webdings" pitchFamily="18" charset="2"/>
              </a:rPr>
              <a:t></a:t>
            </a:r>
            <a:r>
              <a:rPr lang="en-US" sz="3000">
                <a:latin typeface="VNI-Helve" pitchFamily="2" charset="0"/>
              </a:rPr>
              <a:t> </a:t>
            </a:r>
            <a:r>
              <a:rPr lang="en-US" sz="3200" b="1" u="sng">
                <a:latin typeface="Times New Roman" pitchFamily="18" charset="0"/>
              </a:rPr>
              <a:t>Thí nghiệm:</a:t>
            </a:r>
            <a:endParaRPr lang="en-US" sz="3200" u="sng">
              <a:latin typeface="Times New Roman" pitchFamily="18" charset="0"/>
            </a:endParaRPr>
          </a:p>
        </p:txBody>
      </p:sp>
      <p:sp>
        <p:nvSpPr>
          <p:cNvPr id="14358" name="Text Box 22"/>
          <p:cNvSpPr txBox="1">
            <a:spLocks noChangeArrowheads="1"/>
          </p:cNvSpPr>
          <p:nvPr/>
        </p:nvSpPr>
        <p:spPr bwMode="auto">
          <a:xfrm>
            <a:off x="533400" y="152400"/>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u="sng">
                <a:latin typeface="Times New Roman" pitchFamily="18" charset="0"/>
              </a:rPr>
              <a:t>Bài 13:</a:t>
            </a:r>
            <a:r>
              <a:rPr lang="en-US" sz="3200">
                <a:latin typeface="Times New Roman" pitchFamily="18" charset="0"/>
              </a:rPr>
              <a:t> </a:t>
            </a:r>
            <a:r>
              <a:rPr lang="en-US" sz="3200" b="1">
                <a:latin typeface="Times New Roman" pitchFamily="18" charset="0"/>
              </a:rPr>
              <a:t>MÔI TRƯỜNG TRUYỀN ÂM</a:t>
            </a:r>
          </a:p>
        </p:txBody>
      </p:sp>
      <p:sp>
        <p:nvSpPr>
          <p:cNvPr id="14359" name="Text Box 23"/>
          <p:cNvSpPr txBox="1">
            <a:spLocks noChangeArrowheads="1"/>
          </p:cNvSpPr>
          <p:nvPr/>
        </p:nvSpPr>
        <p:spPr bwMode="auto">
          <a:xfrm>
            <a:off x="457200" y="17526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pPr>
            <a:r>
              <a:rPr lang="en-US" sz="3200">
                <a:latin typeface="Times New Roman" pitchFamily="18" charset="0"/>
              </a:rPr>
              <a:t>1. Sự truyền âm trong chất khí</a:t>
            </a:r>
          </a:p>
        </p:txBody>
      </p:sp>
      <p:sp>
        <p:nvSpPr>
          <p:cNvPr id="14361" name="Text Box 25"/>
          <p:cNvSpPr txBox="1">
            <a:spLocks noChangeArrowheads="1"/>
          </p:cNvSpPr>
          <p:nvPr/>
        </p:nvSpPr>
        <p:spPr bwMode="auto">
          <a:xfrm>
            <a:off x="381000" y="762000"/>
            <a:ext cx="518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endParaRPr lang="en-US" sz="3200">
              <a:latin typeface="Times New Roman" pitchFamily="18" charset="0"/>
            </a:endParaRPr>
          </a:p>
        </p:txBody>
      </p:sp>
      <p:sp>
        <p:nvSpPr>
          <p:cNvPr id="14363" name="Text Box 27"/>
          <p:cNvSpPr txBox="1">
            <a:spLocks noChangeArrowheads="1"/>
          </p:cNvSpPr>
          <p:nvPr/>
        </p:nvSpPr>
        <p:spPr bwMode="auto">
          <a:xfrm>
            <a:off x="457200" y="3505200"/>
            <a:ext cx="563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2.Sự truyền âm trong chất rắn</a:t>
            </a:r>
          </a:p>
        </p:txBody>
      </p:sp>
      <p:sp>
        <p:nvSpPr>
          <p:cNvPr id="14364" name="Text Box 28"/>
          <p:cNvSpPr txBox="1">
            <a:spLocks noChangeArrowheads="1"/>
          </p:cNvSpPr>
          <p:nvPr/>
        </p:nvSpPr>
        <p:spPr bwMode="auto">
          <a:xfrm>
            <a:off x="304800" y="2438400"/>
            <a:ext cx="838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latin typeface="Times New Roman" pitchFamily="18" charset="0"/>
              </a:rPr>
              <a:t>Khi ta nghe đài thì âm đã truyền qua không khí đến tai ta.</a:t>
            </a:r>
          </a:p>
        </p:txBody>
      </p:sp>
    </p:spTree>
  </p:cSld>
  <p:clrMapOvr>
    <a:masterClrMapping/>
  </p:clrMapOvr>
  <p:transition spd="med">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14400" y="22098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sz="2800">
              <a:latin typeface="VNI-Times" pitchFamily="2" charset="0"/>
            </a:endParaRPr>
          </a:p>
        </p:txBody>
      </p:sp>
      <p:pic>
        <p:nvPicPr>
          <p:cNvPr id="17412" name="Picture 4" descr="Hinh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52850"/>
            <a:ext cx="3527425" cy="2917825"/>
          </a:xfrm>
          <a:prstGeom prst="rect">
            <a:avLst/>
          </a:prstGeom>
          <a:noFill/>
          <a:extLst>
            <a:ext uri="{909E8E84-426E-40DD-AFC4-6F175D3DCCD1}">
              <a14:hiddenFill xmlns:a14="http://schemas.microsoft.com/office/drawing/2010/main">
                <a:solidFill>
                  <a:srgbClr val="FFFFFF"/>
                </a:solidFill>
              </a14:hiddenFill>
            </a:ext>
          </a:extLst>
        </p:spPr>
      </p:pic>
      <p:sp>
        <p:nvSpPr>
          <p:cNvPr id="17413" name="AutoShape 5"/>
          <p:cNvSpPr>
            <a:spLocks noChangeArrowheads="1"/>
          </p:cNvSpPr>
          <p:nvPr/>
        </p:nvSpPr>
        <p:spPr bwMode="auto">
          <a:xfrm>
            <a:off x="6335713" y="3352800"/>
            <a:ext cx="2808287" cy="1657350"/>
          </a:xfrm>
          <a:prstGeom prst="wedgeEllipseCallout">
            <a:avLst>
              <a:gd name="adj1" fmla="val -67356"/>
              <a:gd name="adj2" fmla="val 7136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Gõ nhẹ đầu bút chì xuống mặt bàn</a:t>
            </a:r>
          </a:p>
        </p:txBody>
      </p:sp>
      <p:sp>
        <p:nvSpPr>
          <p:cNvPr id="17415" name="AutoShape 7"/>
          <p:cNvSpPr>
            <a:spLocks noChangeArrowheads="1"/>
          </p:cNvSpPr>
          <p:nvPr/>
        </p:nvSpPr>
        <p:spPr bwMode="auto">
          <a:xfrm>
            <a:off x="21771" y="3827326"/>
            <a:ext cx="2305050" cy="1439863"/>
          </a:xfrm>
          <a:prstGeom prst="wedgeEllipseCallout">
            <a:avLst>
              <a:gd name="adj1" fmla="val 70976"/>
              <a:gd name="adj2" fmla="val -308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Không nghe thấy tiếng gõ</a:t>
            </a:r>
          </a:p>
        </p:txBody>
      </p:sp>
      <p:sp>
        <p:nvSpPr>
          <p:cNvPr id="17422" name="Text Box 14"/>
          <p:cNvSpPr txBox="1">
            <a:spLocks noChangeArrowheads="1"/>
          </p:cNvSpPr>
          <p:nvPr/>
        </p:nvSpPr>
        <p:spPr bwMode="auto">
          <a:xfrm>
            <a:off x="228600" y="1752600"/>
            <a:ext cx="8610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200" dirty="0" err="1">
                <a:latin typeface="Times New Roman" pitchFamily="18" charset="0"/>
              </a:rPr>
              <a:t>Bạn</a:t>
            </a:r>
            <a:r>
              <a:rPr lang="en-US" sz="3200" dirty="0">
                <a:latin typeface="Times New Roman" pitchFamily="18" charset="0"/>
              </a:rPr>
              <a:t> A </a:t>
            </a:r>
            <a:r>
              <a:rPr lang="en-US" sz="3200" dirty="0" err="1">
                <a:latin typeface="Times New Roman" pitchFamily="18" charset="0"/>
              </a:rPr>
              <a:t>gõ</a:t>
            </a:r>
            <a:r>
              <a:rPr lang="en-US" sz="3200" dirty="0">
                <a:latin typeface="Times New Roman" pitchFamily="18" charset="0"/>
              </a:rPr>
              <a:t> </a:t>
            </a:r>
            <a:r>
              <a:rPr lang="en-US" sz="3200" dirty="0" err="1">
                <a:latin typeface="Times New Roman" pitchFamily="18" charset="0"/>
              </a:rPr>
              <a:t>nhẹ</a:t>
            </a:r>
            <a:r>
              <a:rPr lang="en-US" sz="3200" dirty="0">
                <a:latin typeface="Times New Roman" pitchFamily="18" charset="0"/>
              </a:rPr>
              <a:t>  </a:t>
            </a:r>
            <a:r>
              <a:rPr lang="en-US" sz="3200" dirty="0" err="1">
                <a:latin typeface="Times New Roman" pitchFamily="18" charset="0"/>
              </a:rPr>
              <a:t>đầu</a:t>
            </a:r>
            <a:r>
              <a:rPr lang="en-US" sz="3200" dirty="0">
                <a:latin typeface="Times New Roman" pitchFamily="18" charset="0"/>
              </a:rPr>
              <a:t> </a:t>
            </a:r>
            <a:r>
              <a:rPr lang="en-US" sz="3200" dirty="0" err="1">
                <a:latin typeface="Times New Roman" pitchFamily="18" charset="0"/>
              </a:rPr>
              <a:t>bút</a:t>
            </a:r>
            <a:r>
              <a:rPr lang="en-US" sz="3200" dirty="0">
                <a:latin typeface="Times New Roman" pitchFamily="18" charset="0"/>
              </a:rPr>
              <a:t> </a:t>
            </a:r>
            <a:r>
              <a:rPr lang="en-US" sz="3200" dirty="0" err="1">
                <a:latin typeface="Times New Roman" pitchFamily="18" charset="0"/>
              </a:rPr>
              <a:t>chì</a:t>
            </a:r>
            <a:r>
              <a:rPr lang="en-US" sz="3200" dirty="0">
                <a:latin typeface="Times New Roman" pitchFamily="18" charset="0"/>
              </a:rPr>
              <a:t> </a:t>
            </a:r>
            <a:r>
              <a:rPr lang="en-US" sz="3200" dirty="0" err="1">
                <a:latin typeface="Times New Roman" pitchFamily="18" charset="0"/>
              </a:rPr>
              <a:t>xuống</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đầu</a:t>
            </a:r>
            <a:r>
              <a:rPr lang="en-US" sz="3200" dirty="0">
                <a:latin typeface="Times New Roman" pitchFamily="18" charset="0"/>
              </a:rPr>
              <a:t> </a:t>
            </a:r>
            <a:r>
              <a:rPr lang="en-US" sz="3200" dirty="0" err="1">
                <a:latin typeface="Times New Roman" pitchFamily="18" charset="0"/>
              </a:rPr>
              <a:t>bàn</a:t>
            </a:r>
            <a:r>
              <a:rPr lang="en-US" sz="3200" dirty="0">
                <a:latin typeface="Times New Roman" pitchFamily="18" charset="0"/>
              </a:rPr>
              <a:t>, </a:t>
            </a:r>
            <a:r>
              <a:rPr lang="en-US" sz="3200" dirty="0" err="1">
                <a:latin typeface="Times New Roman" pitchFamily="18" charset="0"/>
              </a:rPr>
              <a:t>sao</a:t>
            </a:r>
            <a:r>
              <a:rPr lang="en-US" sz="3200" dirty="0">
                <a:latin typeface="Times New Roman" pitchFamily="18" charset="0"/>
              </a:rPr>
              <a:t> </a:t>
            </a:r>
            <a:r>
              <a:rPr lang="en-US" sz="3200" dirty="0" err="1">
                <a:latin typeface="Times New Roman" pitchFamily="18" charset="0"/>
              </a:rPr>
              <a:t>cho</a:t>
            </a:r>
            <a:r>
              <a:rPr lang="en-US" sz="3200" dirty="0">
                <a:latin typeface="Times New Roman" pitchFamily="18" charset="0"/>
              </a:rPr>
              <a:t> </a:t>
            </a:r>
            <a:r>
              <a:rPr lang="en-US" sz="3200" dirty="0" err="1">
                <a:latin typeface="Times New Roman" pitchFamily="18" charset="0"/>
              </a:rPr>
              <a:t>bạn</a:t>
            </a:r>
            <a:r>
              <a:rPr lang="en-US" sz="3200" dirty="0">
                <a:latin typeface="Times New Roman" pitchFamily="18" charset="0"/>
              </a:rPr>
              <a:t> B </a:t>
            </a:r>
            <a:r>
              <a:rPr lang="en-US" sz="3200" dirty="0" err="1">
                <a:latin typeface="Times New Roman" pitchFamily="18" charset="0"/>
              </a:rPr>
              <a:t>đứng</a:t>
            </a:r>
            <a:r>
              <a:rPr lang="en-US" sz="3200" dirty="0">
                <a:latin typeface="Times New Roman" pitchFamily="18" charset="0"/>
              </a:rPr>
              <a:t> ở </a:t>
            </a:r>
            <a:r>
              <a:rPr lang="en-US" sz="3200" dirty="0" err="1">
                <a:latin typeface="Times New Roman" pitchFamily="18" charset="0"/>
              </a:rPr>
              <a:t>cuối</a:t>
            </a:r>
            <a:r>
              <a:rPr lang="en-US" sz="3200" dirty="0">
                <a:latin typeface="Times New Roman" pitchFamily="18" charset="0"/>
              </a:rPr>
              <a:t> </a:t>
            </a:r>
            <a:r>
              <a:rPr lang="en-US" sz="3200" dirty="0" err="1">
                <a:latin typeface="Times New Roman" pitchFamily="18" charset="0"/>
              </a:rPr>
              <a:t>bàn</a:t>
            </a:r>
            <a:r>
              <a:rPr lang="en-US" sz="3200" dirty="0">
                <a:latin typeface="Times New Roman" pitchFamily="18" charset="0"/>
              </a:rPr>
              <a:t> </a:t>
            </a:r>
            <a:r>
              <a:rPr lang="en-US" sz="3200" dirty="0" err="1">
                <a:latin typeface="Times New Roman" pitchFamily="18" charset="0"/>
              </a:rPr>
              <a:t>không</a:t>
            </a:r>
            <a:r>
              <a:rPr lang="en-US" sz="3200" dirty="0">
                <a:latin typeface="Times New Roman" pitchFamily="18" charset="0"/>
              </a:rPr>
              <a:t> </a:t>
            </a:r>
            <a:r>
              <a:rPr lang="en-US" sz="3200" dirty="0" err="1">
                <a:latin typeface="Times New Roman" pitchFamily="18" charset="0"/>
              </a:rPr>
              <a:t>nghe</a:t>
            </a:r>
            <a:r>
              <a:rPr lang="en-US" sz="3200" dirty="0">
                <a:latin typeface="Times New Roman" pitchFamily="18" charset="0"/>
              </a:rPr>
              <a:t> </a:t>
            </a:r>
            <a:r>
              <a:rPr lang="en-US" sz="3200" dirty="0" err="1">
                <a:latin typeface="Times New Roman" pitchFamily="18" charset="0"/>
              </a:rPr>
              <a:t>thấy</a:t>
            </a:r>
            <a:r>
              <a:rPr lang="en-US" sz="3200" dirty="0">
                <a:latin typeface="Times New Roman" pitchFamily="18" charset="0"/>
              </a:rPr>
              <a:t> </a:t>
            </a:r>
            <a:r>
              <a:rPr lang="en-US" sz="3200" dirty="0" err="1">
                <a:latin typeface="Times New Roman" pitchFamily="18" charset="0"/>
              </a:rPr>
              <a:t>tiếng</a:t>
            </a:r>
            <a:r>
              <a:rPr lang="en-US" sz="3200" dirty="0">
                <a:latin typeface="Times New Roman" pitchFamily="18" charset="0"/>
              </a:rPr>
              <a:t> </a:t>
            </a:r>
            <a:r>
              <a:rPr lang="en-US" sz="3200" dirty="0" err="1">
                <a:latin typeface="Times New Roman" pitchFamily="18" charset="0"/>
              </a:rPr>
              <a:t>gõ</a:t>
            </a:r>
            <a:r>
              <a:rPr lang="en-US" sz="3200" dirty="0">
                <a:latin typeface="Times New Roman" pitchFamily="18" charset="0"/>
              </a:rPr>
              <a:t>, </a:t>
            </a:r>
            <a:r>
              <a:rPr lang="en-US" sz="3200" dirty="0" err="1">
                <a:latin typeface="Times New Roman" pitchFamily="18" charset="0"/>
              </a:rPr>
              <a:t>còn</a:t>
            </a:r>
            <a:r>
              <a:rPr lang="en-US" sz="3200" dirty="0">
                <a:latin typeface="Times New Roman" pitchFamily="18" charset="0"/>
              </a:rPr>
              <a:t> </a:t>
            </a:r>
            <a:r>
              <a:rPr lang="en-US" sz="3200" dirty="0" err="1">
                <a:latin typeface="Times New Roman" pitchFamily="18" charset="0"/>
              </a:rPr>
              <a:t>bạn</a:t>
            </a:r>
            <a:r>
              <a:rPr lang="en-US" sz="3200" dirty="0">
                <a:latin typeface="Times New Roman" pitchFamily="18" charset="0"/>
              </a:rPr>
              <a:t> C </a:t>
            </a:r>
            <a:r>
              <a:rPr lang="en-US" sz="3200" dirty="0" err="1">
                <a:latin typeface="Times New Roman" pitchFamily="18" charset="0"/>
              </a:rPr>
              <a:t>áp</a:t>
            </a:r>
            <a:r>
              <a:rPr lang="en-US" sz="3200" dirty="0">
                <a:latin typeface="Times New Roman" pitchFamily="18" charset="0"/>
              </a:rPr>
              <a:t> tai </a:t>
            </a:r>
            <a:r>
              <a:rPr lang="en-US" sz="3200" dirty="0" err="1">
                <a:latin typeface="Times New Roman" pitchFamily="18" charset="0"/>
              </a:rPr>
              <a:t>xuống</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bàn</a:t>
            </a:r>
            <a:r>
              <a:rPr lang="en-US" sz="3200" dirty="0">
                <a:latin typeface="Times New Roman" pitchFamily="18" charset="0"/>
              </a:rPr>
              <a:t> </a:t>
            </a:r>
            <a:r>
              <a:rPr lang="en-US" sz="3200" dirty="0" err="1">
                <a:latin typeface="Times New Roman" pitchFamily="18" charset="0"/>
              </a:rPr>
              <a:t>thì</a:t>
            </a:r>
            <a:r>
              <a:rPr lang="en-US" sz="3200" dirty="0">
                <a:latin typeface="Times New Roman" pitchFamily="18" charset="0"/>
              </a:rPr>
              <a:t> </a:t>
            </a:r>
            <a:r>
              <a:rPr lang="en-US" sz="3200" dirty="0" err="1">
                <a:latin typeface="Times New Roman" pitchFamily="18" charset="0"/>
              </a:rPr>
              <a:t>nghe</a:t>
            </a:r>
            <a:r>
              <a:rPr lang="en-US" sz="3200" dirty="0">
                <a:latin typeface="Times New Roman" pitchFamily="18" charset="0"/>
              </a:rPr>
              <a:t> </a:t>
            </a:r>
            <a:r>
              <a:rPr lang="en-US" sz="3200" dirty="0" err="1">
                <a:latin typeface="Times New Roman" pitchFamily="18" charset="0"/>
              </a:rPr>
              <a:t>thấy</a:t>
            </a:r>
            <a:r>
              <a:rPr lang="en-US" sz="3200" dirty="0">
                <a:latin typeface="Times New Roman" pitchFamily="18" charset="0"/>
              </a:rPr>
              <a:t> </a:t>
            </a:r>
            <a:r>
              <a:rPr lang="en-US" sz="3200" dirty="0" err="1">
                <a:latin typeface="Times New Roman" pitchFamily="18" charset="0"/>
              </a:rPr>
              <a:t>tiếng</a:t>
            </a:r>
            <a:r>
              <a:rPr lang="en-US" sz="3200" dirty="0">
                <a:latin typeface="Times New Roman" pitchFamily="18" charset="0"/>
              </a:rPr>
              <a:t> </a:t>
            </a:r>
            <a:r>
              <a:rPr lang="en-US" sz="3200" dirty="0" err="1">
                <a:latin typeface="Times New Roman" pitchFamily="18" charset="0"/>
              </a:rPr>
              <a:t>gõ</a:t>
            </a:r>
            <a:r>
              <a:rPr lang="en-US" sz="3200" dirty="0">
                <a:latin typeface="Times New Roman" pitchFamily="18" charset="0"/>
              </a:rPr>
              <a:t>.</a:t>
            </a:r>
          </a:p>
        </p:txBody>
      </p:sp>
      <p:sp>
        <p:nvSpPr>
          <p:cNvPr id="17424" name="Text Box 16"/>
          <p:cNvSpPr txBox="1">
            <a:spLocks noChangeArrowheads="1"/>
          </p:cNvSpPr>
          <p:nvPr/>
        </p:nvSpPr>
        <p:spPr bwMode="auto">
          <a:xfrm>
            <a:off x="457200" y="1249362"/>
            <a:ext cx="563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dirty="0">
                <a:latin typeface="Times New Roman" pitchFamily="18" charset="0"/>
              </a:rPr>
              <a:t>2.Sự </a:t>
            </a:r>
            <a:r>
              <a:rPr lang="en-US" sz="3200" dirty="0" err="1">
                <a:latin typeface="Times New Roman" pitchFamily="18" charset="0"/>
              </a:rPr>
              <a:t>truyền</a:t>
            </a:r>
            <a:r>
              <a:rPr lang="en-US" sz="3200" dirty="0">
                <a:latin typeface="Times New Roman" pitchFamily="18" charset="0"/>
              </a:rPr>
              <a:t> </a:t>
            </a:r>
            <a:r>
              <a:rPr lang="en-US" sz="3200" dirty="0" err="1">
                <a:latin typeface="Times New Roman" pitchFamily="18" charset="0"/>
              </a:rPr>
              <a:t>âm</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chất</a:t>
            </a:r>
            <a:r>
              <a:rPr lang="en-US" sz="3200" dirty="0">
                <a:latin typeface="Times New Roman" pitchFamily="18" charset="0"/>
              </a:rPr>
              <a:t> </a:t>
            </a:r>
            <a:r>
              <a:rPr lang="en-US" sz="3200" dirty="0" err="1">
                <a:latin typeface="Times New Roman" pitchFamily="18" charset="0"/>
              </a:rPr>
              <a:t>rắn</a:t>
            </a:r>
            <a:endParaRPr lang="en-US" sz="3200" dirty="0">
              <a:latin typeface="Times New Roman" pitchFamily="18" charset="0"/>
            </a:endParaRPr>
          </a:p>
        </p:txBody>
      </p:sp>
      <p:sp>
        <p:nvSpPr>
          <p:cNvPr id="17425" name="Text Box 17"/>
          <p:cNvSpPr txBox="1">
            <a:spLocks noChangeArrowheads="1"/>
          </p:cNvSpPr>
          <p:nvPr/>
        </p:nvSpPr>
        <p:spPr bwMode="auto">
          <a:xfrm>
            <a:off x="381000" y="715962"/>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spcBef>
                <a:spcPct val="50000"/>
              </a:spcBef>
              <a:buFontTx/>
              <a:buAutoNum type="romanUcPeriod"/>
            </a:pPr>
            <a:r>
              <a:rPr lang="en-US" sz="3200" b="1" u="sng">
                <a:latin typeface="Times New Roman" pitchFamily="18" charset="0"/>
              </a:rPr>
              <a:t>Môi trường truyền âm:</a:t>
            </a:r>
          </a:p>
        </p:txBody>
      </p:sp>
      <p:sp>
        <p:nvSpPr>
          <p:cNvPr id="17426" name="AutoShape 18"/>
          <p:cNvSpPr>
            <a:spLocks noChangeArrowheads="1"/>
          </p:cNvSpPr>
          <p:nvPr/>
        </p:nvSpPr>
        <p:spPr bwMode="auto">
          <a:xfrm>
            <a:off x="0" y="5334000"/>
            <a:ext cx="2305050" cy="1079500"/>
          </a:xfrm>
          <a:prstGeom prst="wedgeEllipseCallout">
            <a:avLst>
              <a:gd name="adj1" fmla="val 67630"/>
              <a:gd name="adj2" fmla="val 1308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r>
              <a:rPr lang="en-US" sz="2400">
                <a:solidFill>
                  <a:srgbClr val="FF3300"/>
                </a:solidFill>
                <a:latin typeface="Times New Roman" pitchFamily="18" charset="0"/>
              </a:rPr>
              <a:t>Nghe thấy tiếng gõ</a:t>
            </a:r>
          </a:p>
        </p:txBody>
      </p:sp>
      <p:sp>
        <p:nvSpPr>
          <p:cNvPr id="17427" name="Text Box 19"/>
          <p:cNvSpPr txBox="1">
            <a:spLocks noChangeArrowheads="1"/>
          </p:cNvSpPr>
          <p:nvPr/>
        </p:nvSpPr>
        <p:spPr bwMode="auto">
          <a:xfrm>
            <a:off x="533400" y="1524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b="1" u="sng">
                <a:latin typeface="Times New Roman" pitchFamily="18" charset="0"/>
              </a:rPr>
              <a:t>Bài 13:</a:t>
            </a:r>
            <a:r>
              <a:rPr lang="en-US" sz="3600">
                <a:latin typeface="Times New Roman" pitchFamily="18" charset="0"/>
              </a:rPr>
              <a:t> </a:t>
            </a:r>
            <a:r>
              <a:rPr lang="en-US" sz="3600" b="1">
                <a:latin typeface="Times New Roman" pitchFamily="18" charset="0"/>
              </a:rPr>
              <a:t>MÔI TRƯỜNG TRUYỀN ÂM</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7412"/>
                                        </p:tgtEl>
                                        <p:attrNameLst>
                                          <p:attrName>style.visibility</p:attrName>
                                        </p:attrNameLst>
                                      </p:cBhvr>
                                      <p:to>
                                        <p:strVal val="visible"/>
                                      </p:to>
                                    </p:set>
                                    <p:anim calcmode="lin" valueType="num">
                                      <p:cBhvr>
                                        <p:cTn id="7" dur="1000" fill="hold"/>
                                        <p:tgtEl>
                                          <p:spTgt spid="17412"/>
                                        </p:tgtEl>
                                        <p:attrNameLst>
                                          <p:attrName>ppt_w</p:attrName>
                                        </p:attrNameLst>
                                      </p:cBhvr>
                                      <p:tavLst>
                                        <p:tav tm="0">
                                          <p:val>
                                            <p:fltVal val="0"/>
                                          </p:val>
                                        </p:tav>
                                        <p:tav tm="100000">
                                          <p:val>
                                            <p:strVal val="#ppt_w"/>
                                          </p:val>
                                        </p:tav>
                                      </p:tavLst>
                                    </p:anim>
                                    <p:anim calcmode="lin" valueType="num">
                                      <p:cBhvr>
                                        <p:cTn id="8" dur="1000" fill="hold"/>
                                        <p:tgtEl>
                                          <p:spTgt spid="17412"/>
                                        </p:tgtEl>
                                        <p:attrNameLst>
                                          <p:attrName>ppt_h</p:attrName>
                                        </p:attrNameLst>
                                      </p:cBhvr>
                                      <p:tavLst>
                                        <p:tav tm="0">
                                          <p:val>
                                            <p:fltVal val="0"/>
                                          </p:val>
                                        </p:tav>
                                        <p:tav tm="100000">
                                          <p:val>
                                            <p:strVal val="#ppt_h"/>
                                          </p:val>
                                        </p:tav>
                                      </p:tavLst>
                                    </p:anim>
                                    <p:anim calcmode="lin" valueType="num">
                                      <p:cBhvr>
                                        <p:cTn id="9" dur="1000" fill="hold"/>
                                        <p:tgtEl>
                                          <p:spTgt spid="17412"/>
                                        </p:tgtEl>
                                        <p:attrNameLst>
                                          <p:attrName>style.rotation</p:attrName>
                                        </p:attrNameLst>
                                      </p:cBhvr>
                                      <p:tavLst>
                                        <p:tav tm="0">
                                          <p:val>
                                            <p:fltVal val="90"/>
                                          </p:val>
                                        </p:tav>
                                        <p:tav tm="100000">
                                          <p:val>
                                            <p:fltVal val="0"/>
                                          </p:val>
                                        </p:tav>
                                      </p:tavLst>
                                    </p:anim>
                                    <p:animEffect transition="in" filter="fade">
                                      <p:cBhvr>
                                        <p:cTn id="10" dur="1000"/>
                                        <p:tgtEl>
                                          <p:spTgt spid="174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animEffect transition="in" filter="strips(upRight)">
                                      <p:cBhvr>
                                        <p:cTn id="15" dur="1000"/>
                                        <p:tgtEl>
                                          <p:spTgt spid="174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415"/>
                                        </p:tgtEl>
                                        <p:attrNameLst>
                                          <p:attrName>style.visibility</p:attrName>
                                        </p:attrNameLst>
                                      </p:cBhvr>
                                      <p:to>
                                        <p:strVal val="visible"/>
                                      </p:to>
                                    </p:set>
                                    <p:animEffect transition="in" filter="fade">
                                      <p:cBhvr>
                                        <p:cTn id="20" dur="2000"/>
                                        <p:tgtEl>
                                          <p:spTgt spid="17415"/>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7426"/>
                                        </p:tgtEl>
                                        <p:attrNameLst>
                                          <p:attrName>style.visibility</p:attrName>
                                        </p:attrNameLst>
                                      </p:cBhvr>
                                      <p:to>
                                        <p:strVal val="visible"/>
                                      </p:to>
                                    </p:set>
                                    <p:animEffect transition="in" filter="fade">
                                      <p:cBhvr>
                                        <p:cTn id="24" dur="2000"/>
                                        <p:tgtEl>
                                          <p:spTgt spid="1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5" grpId="0" animBg="1"/>
      <p:bldP spid="174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65&quot;&gt;&lt;object type=&quot;3&quot; unique_id=&quot;10068&quot;&gt;&lt;property id=&quot;20148&quot; value=&quot;5&quot;/&gt;&lt;property id=&quot;20300&quot; value=&quot;Slide 2&quot;/&gt;&lt;property id=&quot;20307&quot; value=&quot;263&quot;/&gt;&lt;/object&gt;&lt;object type=&quot;3&quot; unique_id=&quot;10070&quot;&gt;&lt;property id=&quot;20148&quot; value=&quot;5&quot;/&gt;&lt;property id=&quot;20300&quot; value=&quot;Slide 5&quot;/&gt;&lt;property id=&quot;20307&quot; value=&quot;258&quot;/&gt;&lt;/object&gt;&lt;object type=&quot;3&quot; unique_id=&quot;10071&quot;&gt;&lt;property id=&quot;20148&quot; value=&quot;5&quot;/&gt;&lt;property id=&quot;20300&quot; value=&quot;Slide 6&quot;/&gt;&lt;property id=&quot;20307&quot; value=&quot;261&quot;/&gt;&lt;/object&gt;&lt;object type=&quot;3&quot; unique_id=&quot;10170&quot;&gt;&lt;property id=&quot;20148&quot; value=&quot;5&quot;/&gt;&lt;property id=&quot;20300&quot; value=&quot;Slide 9&quot;/&gt;&lt;property id=&quot;20307&quot; value=&quot;267&quot;/&gt;&lt;/object&gt;&lt;object type=&quot;3&quot; unique_id=&quot;10224&quot;&gt;&lt;property id=&quot;20148&quot; value=&quot;5&quot;/&gt;&lt;property id=&quot;20300&quot; value=&quot;Slide 10&quot;/&gt;&lt;property id=&quot;20307&quot; value=&quot;269&quot;/&gt;&lt;/object&gt;&lt;object type=&quot;3&quot; unique_id=&quot;10260&quot;&gt;&lt;property id=&quot;20148&quot; value=&quot;5&quot;/&gt;&lt;property id=&quot;20300&quot; value=&quot;Slide 12&quot;/&gt;&lt;property id=&quot;20307&quot; value=&quot;270&quot;/&gt;&lt;/object&gt;&lt;object type=&quot;3&quot; unique_id=&quot;10309&quot;&gt;&lt;property id=&quot;20148&quot; value=&quot;5&quot;/&gt;&lt;property id=&quot;20300&quot; value=&quot;Slide 13&quot;/&gt;&lt;property id=&quot;20307&quot; value=&quot;271&quot;/&gt;&lt;/object&gt;&lt;object type=&quot;3&quot; unique_id=&quot;10524&quot;&gt;&lt;property id=&quot;20148&quot; value=&quot;5&quot;/&gt;&lt;property id=&quot;20300&quot; value=&quot;Slide 16&quot;/&gt;&lt;property id=&quot;20307&quot; value=&quot;274&quot;/&gt;&lt;/object&gt;&lt;object type=&quot;3&quot; unique_id=&quot;10669&quot;&gt;&lt;property id=&quot;20148&quot; value=&quot;5&quot;/&gt;&lt;property id=&quot;20300&quot; value=&quot;Slide 17&quot;/&gt;&lt;property id=&quot;20307&quot; value=&quot;275&quot;/&gt;&lt;/object&gt;&lt;object type=&quot;3&quot; unique_id=&quot;10670&quot;&gt;&lt;property id=&quot;20148&quot; value=&quot;5&quot;/&gt;&lt;property id=&quot;20300&quot; value=&quot;Slide 18&quot;/&gt;&lt;property id=&quot;20307&quot; value=&quot;276&quot;/&gt;&lt;/object&gt;&lt;object type=&quot;3&quot; unique_id=&quot;10815&quot;&gt;&lt;property id=&quot;20148&quot; value=&quot;5&quot;/&gt;&lt;property id=&quot;20300&quot; value=&quot;Slide 19&quot;/&gt;&lt;property id=&quot;20307&quot; value=&quot;277&quot;/&gt;&lt;/object&gt;&lt;object type=&quot;3&quot; unique_id=&quot;10816&quot;&gt;&lt;property id=&quot;20148&quot; value=&quot;5&quot;/&gt;&lt;property id=&quot;20300&quot; value=&quot;Slide 20&quot;/&gt;&lt;property id=&quot;20307&quot; value=&quot;278&quot;/&gt;&lt;/object&gt;&lt;object type=&quot;3&quot; unique_id=&quot;10957&quot;&gt;&lt;property id=&quot;20148&quot; value=&quot;5&quot;/&gt;&lt;property id=&quot;20300&quot; value=&quot;Slide 21&quot;/&gt;&lt;property id=&quot;20307&quot; value=&quot;279&quot;/&gt;&lt;/object&gt;&lt;object type=&quot;3&quot; unique_id=&quot;11111&quot;&gt;&lt;property id=&quot;20148&quot; value=&quot;5&quot;/&gt;&lt;property id=&quot;20300&quot; value=&quot;Slide 22&quot;/&gt;&lt;property id=&quot;20307&quot; value=&quot;283&quot;/&gt;&lt;/object&gt;&lt;object type=&quot;3&quot; unique_id=&quot;11112&quot;&gt;&lt;property id=&quot;20148&quot; value=&quot;5&quot;/&gt;&lt;property id=&quot;20300&quot; value=&quot;Slide 23&quot;/&gt;&lt;property id=&quot;20307&quot; value=&quot;284&quot;/&gt;&lt;/object&gt;&lt;object type=&quot;3&quot; unique_id=&quot;11113&quot;&gt;&lt;property id=&quot;20148&quot; value=&quot;5&quot;/&gt;&lt;property id=&quot;20300&quot; value=&quot;Slide 24&quot;/&gt;&lt;property id=&quot;20307&quot; value=&quot;282&quot;/&gt;&lt;/object&gt;&lt;object type=&quot;3&quot; unique_id=&quot;11187&quot;&gt;&lt;property id=&quot;20148&quot; value=&quot;5&quot;/&gt;&lt;property id=&quot;20300&quot; value=&quot;Slide 25&quot;/&gt;&lt;property id=&quot;20307&quot; value=&quot;286&quot;/&gt;&lt;/object&gt;&lt;object type=&quot;3&quot; unique_id=&quot;11214&quot;&gt;&lt;property id=&quot;20148&quot; value=&quot;5&quot;/&gt;&lt;property id=&quot;20300&quot; value=&quot;Slide 1&quot;/&gt;&lt;property id=&quot;20307&quot; value=&quot;287&quot;/&gt;&lt;/object&gt;&lt;object type=&quot;3&quot; unique_id=&quot;11342&quot;&gt;&lt;property id=&quot;20148&quot; value=&quot;5&quot;/&gt;&lt;property id=&quot;20300&quot; value=&quot;Slide 3&quot;/&gt;&lt;property id=&quot;20307&quot; value=&quot;288&quot;/&gt;&lt;/object&gt;&lt;object type=&quot;3&quot; unique_id=&quot;11475&quot;&gt;&lt;property id=&quot;20148&quot; value=&quot;5&quot;/&gt;&lt;property id=&quot;20300&quot; value=&quot;Slide 4&quot;/&gt;&lt;property id=&quot;20307&quot; value=&quot;290&quot;/&gt;&lt;/object&gt;&lt;object type=&quot;3&quot; unique_id=&quot;11503&quot;&gt;&lt;property id=&quot;20148&quot; value=&quot;5&quot;/&gt;&lt;property id=&quot;20300&quot; value=&quot;Slide 7&quot;/&gt;&lt;property id=&quot;20307&quot; value=&quot;291&quot;/&gt;&lt;/object&gt;&lt;object type=&quot;3&quot; unique_id=&quot;11612&quot;&gt;&lt;property id=&quot;20148&quot; value=&quot;5&quot;/&gt;&lt;property id=&quot;20300&quot; value=&quot;Slide 8&quot;/&gt;&lt;property id=&quot;20307&quot; value=&quot;292&quot;/&gt;&lt;/object&gt;&lt;object type=&quot;3&quot; unique_id=&quot;11859&quot;&gt;&lt;property id=&quot;20148&quot; value=&quot;5&quot;/&gt;&lt;property id=&quot;20300&quot; value=&quot;Slide 11&quot;/&gt;&lt;property id=&quot;20307&quot; value=&quot;293&quot;/&gt;&lt;/object&gt;&lt;object type=&quot;3&quot; unique_id=&quot;12050&quot;&gt;&lt;property id=&quot;20148&quot; value=&quot;5&quot;/&gt;&lt;property id=&quot;20300&quot; value=&quot;Slide 14&quot;/&gt;&lt;property id=&quot;20307&quot; value=&quot;294&quot;/&gt;&lt;/object&gt;&lt;object type=&quot;3&quot; unique_id=&quot;12331&quot;&gt;&lt;property id=&quot;20148&quot; value=&quot;5&quot;/&gt;&lt;property id=&quot;20300&quot; value=&quot;Slide 15&quot;/&gt;&lt;property id=&quot;20307&quot; value=&quot;295&quot;/&gt;&lt;/object&gt;&lt;/object&gt;&lt;object type=&quot;8&quot; unique_id=&quot;10079&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Fireworks</Template>
  <TotalTime>449</TotalTime>
  <Words>1452</Words>
  <Application>Microsoft Office PowerPoint</Application>
  <PresentationFormat>On-screen Show (4:3)</PresentationFormat>
  <Paragraphs>161</Paragraphs>
  <Slides>26</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Times New Roman</vt:lpstr>
      <vt:lpstr>VNI-Helve</vt:lpstr>
      <vt:lpstr>VNI-Swiss-Condense</vt:lpstr>
      <vt:lpstr>VNI-Times</vt:lpstr>
      <vt:lpstr>Webdings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118</cp:revision>
  <dcterms:created xsi:type="dcterms:W3CDTF">2010-11-14T02:41:13Z</dcterms:created>
  <dcterms:modified xsi:type="dcterms:W3CDTF">2021-12-31T02:44:32Z</dcterms:modified>
</cp:coreProperties>
</file>