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41"/>
  </p:notesMasterIdLst>
  <p:sldIdLst>
    <p:sldId id="265" r:id="rId5"/>
    <p:sldId id="264" r:id="rId6"/>
    <p:sldId id="263" r:id="rId7"/>
    <p:sldId id="258" r:id="rId8"/>
    <p:sldId id="286" r:id="rId9"/>
    <p:sldId id="288" r:id="rId10"/>
    <p:sldId id="285" r:id="rId11"/>
    <p:sldId id="284" r:id="rId12"/>
    <p:sldId id="283" r:id="rId13"/>
    <p:sldId id="282" r:id="rId14"/>
    <p:sldId id="289" r:id="rId15"/>
    <p:sldId id="290" r:id="rId16"/>
    <p:sldId id="291" r:id="rId17"/>
    <p:sldId id="281" r:id="rId18"/>
    <p:sldId id="28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/>
        </p14:section>
        <p14:section name="Khởi động" id="{1FD668D7-48E1-4D59-80AD-F80043CD6B26}">
          <p14:sldIdLst>
            <p14:sldId id="265"/>
            <p14:sldId id="264"/>
            <p14:sldId id="263"/>
            <p14:sldId id="258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  <p14:sldId id="291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3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3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8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0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2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3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0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89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10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40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72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3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7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1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6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3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1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78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81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62" indent="0" algn="ctr">
              <a:buNone/>
              <a:defRPr sz="1100"/>
            </a:lvl2pPr>
            <a:lvl3pPr marL="514325" indent="0" algn="ctr">
              <a:buNone/>
              <a:defRPr sz="1000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12/3/2021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40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44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4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1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2" indent="0">
              <a:buNone/>
              <a:defRPr sz="1100" b="1"/>
            </a:lvl2pPr>
            <a:lvl3pPr marL="514325" indent="0">
              <a:buNone/>
              <a:defRPr sz="1000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62" indent="0">
              <a:buNone/>
              <a:defRPr sz="1100" b="1"/>
            </a:lvl2pPr>
            <a:lvl3pPr marL="514325" indent="0">
              <a:buNone/>
              <a:defRPr sz="1000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3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62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60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600"/>
            </a:lvl4pPr>
            <a:lvl5pPr marL="1028649" indent="0">
              <a:buNone/>
              <a:defRPr sz="600"/>
            </a:lvl5pPr>
            <a:lvl6pPr marL="1285811" indent="0">
              <a:buNone/>
              <a:defRPr sz="600"/>
            </a:lvl6pPr>
            <a:lvl7pPr marL="1542974" indent="0">
              <a:buNone/>
              <a:defRPr sz="600"/>
            </a:lvl7pPr>
            <a:lvl8pPr marL="1800135" indent="0">
              <a:buNone/>
              <a:defRPr sz="600"/>
            </a:lvl8pPr>
            <a:lvl9pPr marL="20572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15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2" indent="0">
              <a:buNone/>
              <a:defRPr sz="1600"/>
            </a:lvl2pPr>
            <a:lvl3pPr marL="514325" indent="0">
              <a:buNone/>
              <a:defRPr sz="1400"/>
            </a:lvl3pPr>
            <a:lvl4pPr marL="771487" indent="0">
              <a:buNone/>
              <a:defRPr sz="1100"/>
            </a:lvl4pPr>
            <a:lvl5pPr marL="1028649" indent="0">
              <a:buNone/>
              <a:defRPr sz="1100"/>
            </a:lvl5pPr>
            <a:lvl6pPr marL="1285811" indent="0">
              <a:buNone/>
              <a:defRPr sz="1100"/>
            </a:lvl6pPr>
            <a:lvl7pPr marL="1542974" indent="0">
              <a:buNone/>
              <a:defRPr sz="1100"/>
            </a:lvl7pPr>
            <a:lvl8pPr marL="1800135" indent="0">
              <a:buNone/>
              <a:defRPr sz="1100"/>
            </a:lvl8pPr>
            <a:lvl9pPr marL="205729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600"/>
            </a:lvl4pPr>
            <a:lvl5pPr marL="1028649" indent="0">
              <a:buNone/>
              <a:defRPr sz="600"/>
            </a:lvl5pPr>
            <a:lvl6pPr marL="1285811" indent="0">
              <a:buNone/>
              <a:defRPr sz="600"/>
            </a:lvl6pPr>
            <a:lvl7pPr marL="1542974" indent="0">
              <a:buNone/>
              <a:defRPr sz="600"/>
            </a:lvl7pPr>
            <a:lvl8pPr marL="1800135" indent="0">
              <a:buNone/>
              <a:defRPr sz="600"/>
            </a:lvl8pPr>
            <a:lvl9pPr marL="20572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2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9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293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8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4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4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4688683"/>
            <a:ext cx="2133600" cy="357188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6553200" y="4686301"/>
            <a:ext cx="2133600" cy="357188"/>
          </a:xfrm>
          <a:prstGeom prst="rect">
            <a:avLst/>
          </a:prstGeom>
        </p:spPr>
        <p:txBody>
          <a:bodyPr vert="horz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3124200" y="4686301"/>
            <a:ext cx="2895600" cy="357188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8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25E1BB88-7011-48BE-A7FF-FD9ABF2D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D7E001-5B90-40A6-A5B9-581EED52F7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9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77" tIns="34289" rIns="68577" bIns="34289"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77" tIns="34289" rIns="68577" bIns="34289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77" tIns="34289" rIns="68577" bIns="34289"/>
          <a:lstStyle>
            <a:lvl1pPr>
              <a:defRPr sz="1100"/>
            </a:lvl1pPr>
          </a:lstStyle>
          <a:p>
            <a:pPr defTabSz="685766" eaLnBrk="0" fontAlgn="base" hangingPunct="0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defTabSz="685766" eaLnBrk="0" fontAlgn="base" hangingPunct="0">
                <a:spcBef>
                  <a:spcPct val="0"/>
                </a:spcBef>
                <a:spcAft>
                  <a:spcPct val="0"/>
                </a:spcAft>
              </a:pPr>
              <a:t>12/3/2021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lIns="68577" tIns="34289" rIns="68577" bIns="34289"/>
          <a:lstStyle>
            <a:lvl1pPr algn="ctr">
              <a:defRPr sz="1100"/>
            </a:lvl1pPr>
          </a:lstStyle>
          <a:p>
            <a:pPr defTabSz="6857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77" tIns="34289" rIns="68577" bIns="34289"/>
          <a:lstStyle>
            <a:lvl1pPr algn="r">
              <a:defRPr sz="1100"/>
            </a:lvl1pPr>
          </a:lstStyle>
          <a:p>
            <a:pPr defTabSz="685766"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defTabSz="68576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marL="0" lvl="0" indent="0" algn="ctr" defTabSz="685766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62" lvl="0" indent="-257162" algn="l" defTabSz="68576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185" lvl="1" indent="-214303" algn="l" defTabSz="68576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07" lvl="2" indent="-171442" algn="l" defTabSz="68576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090" lvl="3" indent="-171442" algn="l" defTabSz="68576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2974" lvl="4" indent="-171442" algn="l" defTabSz="68576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856" lvl="5" indent="-171442" algn="l" defTabSz="68576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39" lvl="6" indent="-171442" algn="l" defTabSz="68576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622" lvl="7" indent="-171442" algn="l" defTabSz="68576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505" lvl="8" indent="-171442" algn="l" defTabSz="68576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766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884" lvl="1" indent="0" algn="l" defTabSz="685766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766" lvl="2" indent="0" algn="l" defTabSz="685766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649" lvl="3" indent="0" algn="l" defTabSz="685766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532" lvl="4" indent="0" algn="l" defTabSz="685766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415" lvl="5" indent="0" algn="l" defTabSz="685766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297" lvl="6" indent="0" algn="l" defTabSz="685766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180" lvl="7" indent="0" algn="l" defTabSz="685766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064" lvl="8" indent="0" algn="l" defTabSz="685766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" Target="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9"/>
            <a:ext cx="8001000" cy="483209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220.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71752"/>
            <a:ext cx="7162800" cy="138499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943353"/>
            <a:ext cx="7391400" cy="95410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2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2"/>
            <a:ext cx="4419600" cy="138499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30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-21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4353"/>
            <a:ext cx="7924800" cy="418576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1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3.2.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sử dụng số nguyên âm dể diễn tả lại ý nghĩa của các câu sau đây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25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sâu 700m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514350"/>
            <a:ext cx="8001000" cy="4343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971552"/>
            <a:ext cx="7239000" cy="310854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Độ cao trung bình của vịnh Thái Lan là -45m và độ cao thấp nhất là -80m.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-25</a:t>
            </a:r>
            <a:r>
              <a:rPr lang="nl-NL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cao -700m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 2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3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8125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676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Ôn 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Đọc trước phần 2: Thứ tự trong tập hợp số nguyên.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Làm bài tập 3.1; 3.2/SBT/48.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382" y="3651837"/>
            <a:ext cx="3076303" cy="6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1685" y="321097"/>
            <a:ext cx="138545" cy="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49"/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806" y="6047"/>
            <a:ext cx="6858000" cy="179070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KIỂM TRA BÀI CŨ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.Tập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8806" y="1796747"/>
            <a:ext cx="6858000" cy="2793072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algn="ctr" defTabSz="685749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pPr defTabSz="685749"/>
            <a:r>
              <a:rPr lang="en-US" sz="21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pl-PL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{…; -3; -2; -1; 0; 1; 2; 3; …}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r>
              <a:rPr lang="en-US" sz="21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defTabSz="685749"/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5và 2&lt;5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8717" y="531019"/>
            <a:ext cx="7886700" cy="326350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tự nhiên a và b. Trên tia số nếu điểm a nằm trước điểm b thì a &lt; b. Đối với số nguyên thì điều đó còn đúng không?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16531" y="1496012"/>
            <a:ext cx="636815" cy="3262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79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92" y="259775"/>
            <a:ext cx="6712528" cy="5309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3158215" y="1637820"/>
            <a:ext cx="5652653" cy="3210791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 (3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85749"/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1;2;3;4</a:t>
            </a:r>
          </a:p>
          <a:p>
            <a:pPr defTabSz="685749"/>
            <a:r>
              <a:rPr lang="en-US" sz="2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-1;-2;-3;-4.</a:t>
            </a:r>
          </a:p>
          <a:p>
            <a:pPr defTabSz="685749"/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74446" y="1849802"/>
            <a:ext cx="4576161" cy="118023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20323" y="1009490"/>
            <a:ext cx="431945" cy="28853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1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08522" y="1228398"/>
            <a:ext cx="4956464" cy="551829"/>
            <a:chOff x="825" y="3704"/>
            <a:chExt cx="4222" cy="573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879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30"/>
              <a:ext cx="1287" cy="347"/>
              <a:chOff x="2762" y="2186"/>
              <a:chExt cx="1287" cy="305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685749"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685749"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685749"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685749"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06207" y="2961224"/>
            <a:ext cx="7876894" cy="1038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749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defTabSz="685749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002" y="764666"/>
            <a:ext cx="163505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7655" y="2961224"/>
            <a:ext cx="340760" cy="3091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741190" y="3605350"/>
            <a:ext cx="330035" cy="3335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67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8" grpId="0"/>
      <p:bldP spid="2" grpId="0" animBg="1"/>
      <p:bldP spid="4" grpId="0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1" y="-114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838201" y="16201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9" tIns="54861" rIns="109719" bIns="54861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Flowchart: Decision 44"/>
          <p:cNvSpPr/>
          <p:nvPr/>
        </p:nvSpPr>
        <p:spPr>
          <a:xfrm>
            <a:off x="2670638" y="171450"/>
            <a:ext cx="4107873" cy="74295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371953" y="1657353"/>
            <a:ext cx="5867049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6782" y="2136298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9" tIns="54861" rIns="109719" bIns="54861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1371951" y="2129990"/>
            <a:ext cx="70862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14.Phép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1" y="36775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9" tIns="54861" rIns="109719" bIns="54861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805609" y="2647951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9" tIns="54861" rIns="109719" bIns="54861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805609" y="3181351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9" tIns="54861" rIns="109719" bIns="54861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371954" y="2647953"/>
            <a:ext cx="44954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15.Quy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951" y="1028701"/>
            <a:ext cx="7098418" cy="52322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0" name="Flowchart: Alternate Process 59"/>
          <p:cNvSpPr/>
          <p:nvPr/>
        </p:nvSpPr>
        <p:spPr>
          <a:xfrm>
            <a:off x="1371951" y="3181353"/>
            <a:ext cx="60956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1399662" y="3707031"/>
            <a:ext cx="6857650" cy="7846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-171063"/>
            <a:ext cx="8085666" cy="5502197"/>
          </a:xfrm>
        </p:spPr>
      </p:pic>
      <p:sp>
        <p:nvSpPr>
          <p:cNvPr id="5" name="Oval Callout 4"/>
          <p:cNvSpPr/>
          <p:nvPr/>
        </p:nvSpPr>
        <p:spPr>
          <a:xfrm>
            <a:off x="1437659" y="934633"/>
            <a:ext cx="3842787" cy="231032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3.7/SGK/60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308986" y="444711"/>
            <a:ext cx="1210398" cy="3072467"/>
            <a:chOff x="586" y="412"/>
            <a:chExt cx="806" cy="283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44" y="1768"/>
              <a:ext cx="52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749" eaLnBrk="1" hangingPunct="1">
                <a:spcBef>
                  <a:spcPct val="50000"/>
                </a:spcBef>
              </a:pPr>
              <a:endParaRPr lang="en-US" altLang="en-US" sz="15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4" y="898"/>
              <a:ext cx="52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749" eaLnBrk="1" hangingPunct="1">
                <a:spcBef>
                  <a:spcPct val="50000"/>
                </a:spcBef>
              </a:pPr>
              <a:endParaRPr lang="en-US" altLang="en-US" sz="1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64" y="2344"/>
              <a:ext cx="52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749" eaLnBrk="1" hangingPunct="1">
                <a:spcBef>
                  <a:spcPct val="50000"/>
                </a:spcBef>
              </a:pPr>
              <a:endParaRPr lang="en-US" altLang="en-US" sz="15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586" y="412"/>
              <a:ext cx="690" cy="2832"/>
              <a:chOff x="1546" y="1152"/>
              <a:chExt cx="690" cy="2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1742" y="26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742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174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74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742" y="23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742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742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1804" y="1610"/>
                <a:ext cx="41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749" eaLnBrk="1" hangingPunct="1">
                  <a:spcBef>
                    <a:spcPct val="50000"/>
                  </a:spcBef>
                </a:pPr>
                <a:r>
                  <a:rPr lang="en-US" altLang="en-US" sz="1500" dirty="0">
                    <a:solidFill>
                      <a:srgbClr val="5B9BD5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1784" y="1943"/>
                <a:ext cx="43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749" eaLnBrk="1" hangingPunct="1">
                  <a:spcBef>
                    <a:spcPct val="50000"/>
                  </a:spcBef>
                </a:pPr>
                <a:r>
                  <a:rPr lang="en-US" altLang="en-US" sz="1500" dirty="0">
                    <a:solidFill>
                      <a:srgbClr val="5B9BD5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784" y="2252"/>
                <a:ext cx="43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749" eaLnBrk="1" hangingPunct="1">
                  <a:spcBef>
                    <a:spcPct val="50000"/>
                  </a:spcBef>
                </a:pPr>
                <a:r>
                  <a:rPr lang="en-US" altLang="en-US" sz="1500" dirty="0">
                    <a:solidFill>
                      <a:srgbClr val="5B9BD5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546" y="2491"/>
                <a:ext cx="690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749"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0</a:t>
                </a: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61" y="2799"/>
                <a:ext cx="43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749" eaLnBrk="1" hangingPunct="1">
                  <a:spcBef>
                    <a:spcPct val="50000"/>
                  </a:spcBef>
                </a:pPr>
                <a:r>
                  <a:rPr lang="en-US" altLang="en-US" sz="1500" dirty="0">
                    <a:solidFill>
                      <a:srgbClr val="5B9BD5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1769" y="3079"/>
                <a:ext cx="43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749" eaLnBrk="1" hangingPunct="1">
                  <a:spcBef>
                    <a:spcPct val="50000"/>
                  </a:spcBef>
                </a:pPr>
                <a:r>
                  <a:rPr lang="en-US" altLang="en-US" sz="1500" dirty="0">
                    <a:solidFill>
                      <a:srgbClr val="5B9BD5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1791" y="3368"/>
                <a:ext cx="43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685749" eaLnBrk="1" hangingPunct="1">
                  <a:spcBef>
                    <a:spcPct val="50000"/>
                  </a:spcBef>
                </a:pPr>
                <a:r>
                  <a:rPr lang="en-US" altLang="en-US" sz="1500" dirty="0">
                    <a:solidFill>
                      <a:srgbClr val="5B9BD5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6042922" y="3628208"/>
            <a:ext cx="1476464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</a:t>
            </a:r>
          </a:p>
        </p:txBody>
      </p:sp>
    </p:spTree>
    <p:extLst>
      <p:ext uri="{BB962C8B-B14F-4D97-AF65-F5344CB8AC3E}">
        <p14:creationId xmlns:p14="http://schemas.microsoft.com/office/powerpoint/2010/main" val="21566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83" y="179991"/>
            <a:ext cx="8119533" cy="4963510"/>
          </a:xfrm>
        </p:spPr>
      </p:pic>
      <p:sp>
        <p:nvSpPr>
          <p:cNvPr id="5" name="Right Arrow 4"/>
          <p:cNvSpPr/>
          <p:nvPr/>
        </p:nvSpPr>
        <p:spPr>
          <a:xfrm>
            <a:off x="4538840" y="2325739"/>
            <a:ext cx="52002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5076825" y="1468729"/>
            <a:ext cx="2879729" cy="2622715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marL="257156" indent="-257156" defTabSz="685749">
              <a:buFontTx/>
              <a:buAutoNum type="alphaLcParenR"/>
            </a:pP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56" indent="-257156" defTabSz="685749">
              <a:buFontTx/>
              <a:buAutoNum type="alphaLcParenR"/>
            </a:pP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524004" y="611554"/>
            <a:ext cx="34289" cy="488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45091" y="1525566"/>
            <a:ext cx="636815" cy="3262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6793" y="1688697"/>
            <a:ext cx="1841863" cy="28853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7235" y="1472315"/>
            <a:ext cx="2810148" cy="168507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</p:spTree>
    <p:extLst>
      <p:ext uri="{BB962C8B-B14F-4D97-AF65-F5344CB8AC3E}">
        <p14:creationId xmlns:p14="http://schemas.microsoft.com/office/powerpoint/2010/main" val="4065934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37" y="273845"/>
            <a:ext cx="8119533" cy="4963510"/>
          </a:xfrm>
        </p:spPr>
      </p:pic>
      <p:sp>
        <p:nvSpPr>
          <p:cNvPr id="6" name="Right Arrow 5"/>
          <p:cNvSpPr/>
          <p:nvPr/>
        </p:nvSpPr>
        <p:spPr>
          <a:xfrm>
            <a:off x="4770327" y="2819295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643048" y="2328400"/>
            <a:ext cx="2224692" cy="170874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marL="385736" indent="-385736" algn="ctr" defTabSz="685749">
              <a:buFontTx/>
              <a:buAutoNum type="alphaLcParenR"/>
            </a:pP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385736" indent="-385736" algn="ctr" defTabSz="685749">
              <a:buFontTx/>
              <a:buAutoNum type="alphaLcParenR"/>
            </a:pP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</a:p>
        </p:txBody>
      </p:sp>
      <p:sp>
        <p:nvSpPr>
          <p:cNvPr id="39" name="Freeform 38"/>
          <p:cNvSpPr/>
          <p:nvPr/>
        </p:nvSpPr>
        <p:spPr>
          <a:xfrm rot="18707161">
            <a:off x="2643736" y="487233"/>
            <a:ext cx="1597550" cy="1789117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lIns="68576" tIns="34289" rIns="68576" bIns="34289"/>
          <a:lstStyle/>
          <a:p>
            <a:pPr defTabSz="685749"/>
            <a:endParaRPr 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5320"/>
          <p:cNvSpPr txBox="1"/>
          <p:nvPr/>
        </p:nvSpPr>
        <p:spPr>
          <a:xfrm>
            <a:off x="2911495" y="1118102"/>
            <a:ext cx="977669" cy="346249"/>
          </a:xfrm>
          <a:prstGeom prst="rect">
            <a:avLst/>
          </a:prstGeom>
          <a:noFill/>
          <a:ln w="9525">
            <a:noFill/>
          </a:ln>
        </p:spPr>
        <p:txBody>
          <a:bodyPr wrap="square" lIns="68576" tIns="34289" rIns="68576" bIns="34289" anchor="t">
            <a:spAutoFit/>
          </a:bodyPr>
          <a:lstStyle/>
          <a:p>
            <a:pPr defTabSz="685749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5037541" y="1035051"/>
            <a:ext cx="933188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76" tIns="34289" rIns="68576" bIns="34289" anchor="t">
            <a:spAutoFit/>
          </a:bodyPr>
          <a:lstStyle/>
          <a:p>
            <a:pPr defTabSz="685749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rot="-24492839">
            <a:off x="4824867" y="529026"/>
            <a:ext cx="1603922" cy="1740622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lIns="68576" tIns="34289" rIns="68576" bIns="34289"/>
          <a:lstStyle/>
          <a:p>
            <a:pPr defTabSz="685749"/>
            <a:endParaRPr 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0272" y="515898"/>
            <a:ext cx="6143625" cy="1896904"/>
            <a:chOff x="1918149" y="743407"/>
            <a:chExt cx="8191500" cy="2529205"/>
          </a:xfrm>
        </p:grpSpPr>
        <p:grpSp>
          <p:nvGrpSpPr>
            <p:cNvPr id="9" name="Group 8"/>
            <p:cNvGrpSpPr/>
            <p:nvPr/>
          </p:nvGrpSpPr>
          <p:grpSpPr>
            <a:xfrm>
              <a:off x="1918149" y="743407"/>
              <a:ext cx="8191500" cy="2529205"/>
              <a:chOff x="300" y="231"/>
              <a:chExt cx="5160" cy="3858"/>
            </a:xfrm>
          </p:grpSpPr>
          <p:sp>
            <p:nvSpPr>
              <p:cNvPr id="10" name="Rectangles 135290"/>
              <p:cNvSpPr>
                <a:spLocks noChangeAspect="1" noTextEdit="1"/>
              </p:cNvSpPr>
              <p:nvPr/>
            </p:nvSpPr>
            <p:spPr>
              <a:xfrm>
                <a:off x="300" y="231"/>
                <a:ext cx="5160" cy="3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s 135291"/>
              <p:cNvSpPr/>
              <p:nvPr/>
            </p:nvSpPr>
            <p:spPr>
              <a:xfrm>
                <a:off x="528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- 6</a:t>
                </a:r>
              </a:p>
            </p:txBody>
          </p:sp>
          <p:sp>
            <p:nvSpPr>
              <p:cNvPr id="12" name="Rectangles 135292"/>
              <p:cNvSpPr/>
              <p:nvPr/>
            </p:nvSpPr>
            <p:spPr>
              <a:xfrm>
                <a:off x="969" y="2145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3" name="Rectangles 135293"/>
              <p:cNvSpPr/>
              <p:nvPr/>
            </p:nvSpPr>
            <p:spPr>
              <a:xfrm>
                <a:off x="129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sp>
            <p:nvSpPr>
              <p:cNvPr id="14" name="Rectangles 135294"/>
              <p:cNvSpPr/>
              <p:nvPr/>
            </p:nvSpPr>
            <p:spPr>
              <a:xfrm>
                <a:off x="1654" y="2137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 dirty="0">
                    <a:solidFill>
                      <a:srgbClr val="5B9BD5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</a:p>
            </p:txBody>
          </p:sp>
          <p:sp>
            <p:nvSpPr>
              <p:cNvPr id="15" name="Rectangles 135295"/>
              <p:cNvSpPr/>
              <p:nvPr/>
            </p:nvSpPr>
            <p:spPr>
              <a:xfrm>
                <a:off x="201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</a:t>
                </a:r>
              </a:p>
            </p:txBody>
          </p:sp>
          <p:sp>
            <p:nvSpPr>
              <p:cNvPr id="16" name="Rectangles 135296"/>
              <p:cNvSpPr/>
              <p:nvPr/>
            </p:nvSpPr>
            <p:spPr>
              <a:xfrm>
                <a:off x="2400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</a:t>
                </a:r>
              </a:p>
            </p:txBody>
          </p:sp>
          <p:sp>
            <p:nvSpPr>
              <p:cNvPr id="17" name="Rectangles 135297"/>
              <p:cNvSpPr/>
              <p:nvPr/>
            </p:nvSpPr>
            <p:spPr>
              <a:xfrm>
                <a:off x="320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" name="Rectangles 135298"/>
              <p:cNvSpPr/>
              <p:nvPr/>
            </p:nvSpPr>
            <p:spPr>
              <a:xfrm>
                <a:off x="3552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Rectangles 135299"/>
              <p:cNvSpPr/>
              <p:nvPr/>
            </p:nvSpPr>
            <p:spPr>
              <a:xfrm>
                <a:off x="393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 dirty="0">
                    <a:solidFill>
                      <a:srgbClr val="5B9BD5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0" name="Rectangles 135300"/>
              <p:cNvSpPr/>
              <p:nvPr/>
            </p:nvSpPr>
            <p:spPr>
              <a:xfrm>
                <a:off x="4304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Rectangles 135301"/>
              <p:cNvSpPr/>
              <p:nvPr/>
            </p:nvSpPr>
            <p:spPr>
              <a:xfrm>
                <a:off x="465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Rectangles 135302"/>
              <p:cNvSpPr/>
              <p:nvPr/>
            </p:nvSpPr>
            <p:spPr>
              <a:xfrm>
                <a:off x="504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85749"/>
                <a:r>
                  <a:rPr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3" name="Straight Connector 22"/>
              <p:cNvSpPr/>
              <p:nvPr/>
            </p:nvSpPr>
            <p:spPr>
              <a:xfrm>
                <a:off x="300" y="2157"/>
                <a:ext cx="5136" cy="1"/>
              </a:xfrm>
              <a:prstGeom prst="line">
                <a:avLst/>
              </a:prstGeom>
              <a:ln w="28575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Freeform 23"/>
              <p:cNvSpPr/>
              <p:nvPr/>
            </p:nvSpPr>
            <p:spPr>
              <a:xfrm>
                <a:off x="5424" y="2112"/>
                <a:ext cx="30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0" h="66">
                    <a:moveTo>
                      <a:pt x="0" y="0"/>
                    </a:moveTo>
                    <a:lnTo>
                      <a:pt x="30" y="30"/>
                    </a:lnTo>
                    <a:lnTo>
                      <a:pt x="30" y="3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>
                  <a:alpha val="100000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Straight Connector 24"/>
              <p:cNvSpPr/>
              <p:nvPr/>
            </p:nvSpPr>
            <p:spPr>
              <a:xfrm flipV="1">
                <a:off x="66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Straight Connector 25"/>
              <p:cNvSpPr/>
              <p:nvPr/>
            </p:nvSpPr>
            <p:spPr>
              <a:xfrm flipV="1">
                <a:off x="103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Straight Connector 26"/>
              <p:cNvSpPr/>
              <p:nvPr/>
            </p:nvSpPr>
            <p:spPr>
              <a:xfrm flipV="1">
                <a:off x="140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Straight Connector 27"/>
              <p:cNvSpPr/>
              <p:nvPr/>
            </p:nvSpPr>
            <p:spPr>
              <a:xfrm flipV="1">
                <a:off x="177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Straight Connector 28"/>
              <p:cNvSpPr/>
              <p:nvPr/>
            </p:nvSpPr>
            <p:spPr>
              <a:xfrm flipV="1">
                <a:off x="214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Straight Connector 29"/>
              <p:cNvSpPr/>
              <p:nvPr/>
            </p:nvSpPr>
            <p:spPr>
              <a:xfrm flipV="1">
                <a:off x="251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Straight Connector 30"/>
              <p:cNvSpPr/>
              <p:nvPr/>
            </p:nvSpPr>
            <p:spPr>
              <a:xfrm flipV="1">
                <a:off x="324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Straight Connector 31"/>
              <p:cNvSpPr/>
              <p:nvPr/>
            </p:nvSpPr>
            <p:spPr>
              <a:xfrm flipV="1">
                <a:off x="361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Straight Connector 32"/>
              <p:cNvSpPr/>
              <p:nvPr/>
            </p:nvSpPr>
            <p:spPr>
              <a:xfrm flipV="1">
                <a:off x="398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Straight Connector 33"/>
              <p:cNvSpPr/>
              <p:nvPr/>
            </p:nvSpPr>
            <p:spPr>
              <a:xfrm flipV="1">
                <a:off x="435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Straight Connector 34"/>
              <p:cNvSpPr/>
              <p:nvPr/>
            </p:nvSpPr>
            <p:spPr>
              <a:xfrm flipV="1">
                <a:off x="472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Straight Connector 35"/>
              <p:cNvSpPr/>
              <p:nvPr/>
            </p:nvSpPr>
            <p:spPr>
              <a:xfrm flipV="1">
                <a:off x="509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Freeform 36"/>
              <p:cNvSpPr/>
              <p:nvPr/>
            </p:nvSpPr>
            <p:spPr>
              <a:xfrm>
                <a:off x="2880" y="2121"/>
                <a:ext cx="1" cy="101"/>
              </a:xfrm>
              <a:custGeom>
                <a:avLst/>
                <a:gdLst/>
                <a:ahLst/>
                <a:cxnLst/>
                <a:rect l="0" t="0" r="0" b="0"/>
                <a:pathLst>
                  <a:path w="1" h="101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685749"/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44080" y="2063929"/>
              <a:ext cx="46850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49"/>
              <a:r>
                <a:rPr lang="en-US" dirty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61803" y="1910310"/>
            <a:ext cx="3223658" cy="2862322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ta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5736" indent="-385736" defTabSz="685749">
              <a:buFontTx/>
              <a:buAutoNum type="alphaLcParenR"/>
            </a:pP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5736" indent="-385736" defTabSz="685749">
              <a:buFontTx/>
              <a:buAutoNum type="alphaLcParenR"/>
            </a:pP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685749"/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422564" y="2004901"/>
            <a:ext cx="1646440" cy="46567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21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Luyện</a:t>
            </a:r>
            <a:r>
              <a:rPr lang="en-US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84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/>
      <p:bldP spid="42" grpId="0" animBg="1"/>
      <p:bldP spid="45" grpId="0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41" y="-52197"/>
            <a:ext cx="8085666" cy="5502197"/>
          </a:xfrm>
        </p:spPr>
      </p:pic>
      <p:sp>
        <p:nvSpPr>
          <p:cNvPr id="5" name="Snip Same Side Corner Rectangle 4"/>
          <p:cNvSpPr/>
          <p:nvPr/>
        </p:nvSpPr>
        <p:spPr>
          <a:xfrm>
            <a:off x="990955" y="273844"/>
            <a:ext cx="6884414" cy="4103258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748276" y="421326"/>
            <a:ext cx="3729355" cy="5309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1</a:t>
            </a: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-196850" y="-252141"/>
            <a:ext cx="4630012" cy="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49"/>
            <a:endParaRPr 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778176"/>
              </p:ext>
            </p:extLst>
          </p:nvPr>
        </p:nvGraphicFramePr>
        <p:xfrm>
          <a:off x="2672596" y="1909783"/>
          <a:ext cx="3009749" cy="3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4520193" imgH="347414" progId="FXDraw.Graphic">
                  <p:embed/>
                </p:oleObj>
              </mc:Choice>
              <mc:Fallback>
                <p:oleObj r:id="rId4" imgW="4520193" imgH="347414" progId="FXDraw.Graphi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596" y="1909783"/>
                        <a:ext cx="3009749" cy="34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84790" y="920588"/>
            <a:ext cx="6396170" cy="36240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; &gt;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749"/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36" indent="-385736" defTabSz="685749">
              <a:buFontTx/>
              <a:buAutoNum type="alphaLcParenR"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2…...................4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2…4 hay 4…2.</a:t>
            </a:r>
          </a:p>
          <a:p>
            <a:pPr marL="385736" indent="-385736" defTabSz="685749">
              <a:buFontTx/>
              <a:buAutoNum type="alphaLcParenR"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-3………….-2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-3…-2 hay -2…-3.</a:t>
            </a:r>
          </a:p>
          <a:p>
            <a:pPr marL="385736" indent="-385736" defTabSz="685749">
              <a:buFontTx/>
              <a:buAutoNum type="alphaLcParenR"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4………….-1 hay -1…4.</a:t>
            </a:r>
          </a:p>
          <a:p>
            <a:pPr marL="385736" indent="-385736" defTabSz="685749">
              <a:buFontTx/>
              <a:buAutoNum type="alphaLcParenR"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0483" y="2532340"/>
            <a:ext cx="327406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1504" y="3183161"/>
            <a:ext cx="327406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0158" y="3805138"/>
            <a:ext cx="295995" cy="392415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 flipH="1" flipV="1">
            <a:off x="6989177" y="2536481"/>
            <a:ext cx="34289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7959" y="2179412"/>
            <a:ext cx="1020953" cy="392415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9412" y="2541873"/>
            <a:ext cx="295995" cy="392415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9412" y="3175277"/>
            <a:ext cx="295995" cy="392415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8142" y="2790746"/>
            <a:ext cx="1020953" cy="392415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2345" y="3443878"/>
            <a:ext cx="1035380" cy="392415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92" y="259775"/>
            <a:ext cx="6712528" cy="5309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74446" y="1849802"/>
            <a:ext cx="4576161" cy="118023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20323" y="1313202"/>
            <a:ext cx="431945" cy="28853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1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08522" y="1492919"/>
            <a:ext cx="4956464" cy="551829"/>
            <a:chOff x="825" y="3704"/>
            <a:chExt cx="4222" cy="573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922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30"/>
              <a:ext cx="1287" cy="347"/>
              <a:chOff x="2762" y="2186"/>
              <a:chExt cx="1287" cy="305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685749"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685749"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685749"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defTabSz="685749">
                  <a:spcBef>
                    <a:spcPct val="50000"/>
                  </a:spcBef>
                </a:pPr>
                <a:r>
                  <a:rPr sz="15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685749">
                <a:spcBef>
                  <a:spcPct val="50000"/>
                </a:spcBef>
              </a:pPr>
              <a:r>
                <a:rPr sz="15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1795" y="2961226"/>
            <a:ext cx="7876894" cy="1361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749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defTabSz="685749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Cho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a&lt;b.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002" y="999800"/>
            <a:ext cx="163505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7657" y="3978109"/>
            <a:ext cx="347195" cy="341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Oval 45"/>
          <p:cNvSpPr/>
          <p:nvPr/>
        </p:nvSpPr>
        <p:spPr>
          <a:xfrm>
            <a:off x="728383" y="3602611"/>
            <a:ext cx="347195" cy="341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747657" y="2961226"/>
            <a:ext cx="347195" cy="341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61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1" y="1"/>
            <a:ext cx="8974183" cy="4957154"/>
          </a:xfrm>
        </p:spPr>
      </p:pic>
      <p:sp>
        <p:nvSpPr>
          <p:cNvPr id="5" name="Right Arrow 4"/>
          <p:cNvSpPr/>
          <p:nvPr/>
        </p:nvSpPr>
        <p:spPr>
          <a:xfrm>
            <a:off x="5214842" y="1420099"/>
            <a:ext cx="52002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33706" y="3415271"/>
            <a:ext cx="536489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942364" y="836341"/>
            <a:ext cx="2091294" cy="1534571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/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-1&lt;0&lt;1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6181998" y="3085847"/>
            <a:ext cx="1538152" cy="1022325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-12&gt;-15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650" y="836341"/>
            <a:ext cx="796972" cy="3378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5339" y="2708017"/>
            <a:ext cx="796972" cy="3378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0" tIns="41145" rIns="82290" bIns="41145" spcCol="0" rtlCol="0" anchor="ctr"/>
          <a:lstStyle/>
          <a:p>
            <a:pPr algn="ctr" defTabSz="685749"/>
            <a:r>
              <a:rPr lang="en-US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2446" y="818713"/>
            <a:ext cx="3746126" cy="190051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O?Từ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0;1;-1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685749"/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4338" y="2672348"/>
            <a:ext cx="3712815" cy="2008242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just"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(H.3.6) ta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3&lt;5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-3&gt;-5</a:t>
            </a:r>
          </a:p>
          <a:p>
            <a:pPr algn="just"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4&gt;1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-4&lt;-1</a:t>
            </a:r>
          </a:p>
          <a:p>
            <a:pPr algn="just"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20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23" y="11699"/>
            <a:ext cx="8711051" cy="5502197"/>
          </a:xfrm>
        </p:spPr>
      </p:pic>
      <p:sp>
        <p:nvSpPr>
          <p:cNvPr id="6" name="Cloud Callout 5"/>
          <p:cNvSpPr/>
          <p:nvPr/>
        </p:nvSpPr>
        <p:spPr>
          <a:xfrm>
            <a:off x="773975" y="273843"/>
            <a:ext cx="3507378" cy="3547042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So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a&gt;b.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-b</a:t>
            </a:r>
          </a:p>
        </p:txBody>
      </p:sp>
      <p:sp>
        <p:nvSpPr>
          <p:cNvPr id="8" name="Snip Single Corner Rectangle 7"/>
          <p:cNvSpPr/>
          <p:nvPr/>
        </p:nvSpPr>
        <p:spPr>
          <a:xfrm>
            <a:off x="1089215" y="273846"/>
            <a:ext cx="7426139" cy="466344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just"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So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do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+)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–a&lt;-b.</a:t>
            </a:r>
          </a:p>
          <a:p>
            <a:pPr defTabSz="685749"/>
            <a:r>
              <a:rPr lang="en-US" sz="21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1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“a&lt;b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≥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1583" y="463102"/>
            <a:ext cx="6712528" cy="5309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283" y="1059956"/>
            <a:ext cx="163505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defTabSz="685749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753841" y="114300"/>
            <a:ext cx="3143250" cy="120015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6467" y="282417"/>
            <a:ext cx="2738005" cy="120032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66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Chim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cụt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685766"/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350" y="4268593"/>
            <a:ext cx="1039416" cy="885428"/>
          </a:xfrm>
          <a:prstGeom prst="rect">
            <a:avLst/>
          </a:prstGeom>
        </p:spPr>
      </p:pic>
      <p:pic>
        <p:nvPicPr>
          <p:cNvPr id="6" name="JingleBell-HoaTauGuitar_3dwu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1" y="-86682"/>
            <a:ext cx="323978" cy="3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86" y="3922569"/>
            <a:ext cx="1391717" cy="12209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2721" y="421405"/>
            <a:ext cx="5368835" cy="2021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7041" y="2983329"/>
            <a:ext cx="3923233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265">
                        <a14:foregroundMark x1="17206" y1="41612" x2="80000" y2="44444"/>
                        <a14:foregroundMark x1="47059" y1="54466" x2="42353" y2="871"/>
                        <a14:foregroundMark x1="82647" y1="42048" x2="15882" y2="48366"/>
                        <a14:foregroundMark x1="52206" y1="19608" x2="11765" y2="53377"/>
                        <a14:foregroundMark x1="31471" y1="27669" x2="25294" y2="42048"/>
                        <a14:foregroundMark x1="38971" y1="9368" x2="47941" y2="8715"/>
                        <a14:foregroundMark x1="50441" y1="22658" x2="58529" y2="31373"/>
                        <a14:foregroundMark x1="52941" y1="31808" x2="60294" y2="40305"/>
                        <a14:foregroundMark x1="68824" y1="34205" x2="65735" y2="46187"/>
                        <a14:foregroundMark x1="72647" y1="59259" x2="86324" y2="50327"/>
                        <a14:foregroundMark x1="91324" y1="57516" x2="83235" y2="5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" y="1614479"/>
            <a:ext cx="2817920" cy="1906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6014" y="587273"/>
            <a:ext cx="4882244" cy="173124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1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.Hãy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766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5745" indent="-385745" defTabSz="685766">
              <a:buFontTx/>
              <a:buAutoNum type="alphaLcParenR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12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-5….12.</a:t>
            </a:r>
          </a:p>
          <a:p>
            <a:pPr marL="385745" indent="-385745" defTabSz="685766">
              <a:buFontTx/>
              <a:buAutoNum type="alphaLcParenR"/>
            </a:pP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35…50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-35…-50.</a:t>
            </a:r>
          </a:p>
          <a:p>
            <a:pPr defTabSz="685766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4431" y="2983331"/>
            <a:ext cx="4070713" cy="117724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a) -5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-5&lt;12.</a:t>
            </a:r>
          </a:p>
          <a:p>
            <a:pPr defTabSz="685766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35&lt;50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-35&gt;-50.</a:t>
            </a:r>
          </a:p>
        </p:txBody>
      </p:sp>
    </p:spTree>
    <p:extLst>
      <p:ext uri="{BB962C8B-B14F-4D97-AF65-F5344CB8AC3E}">
        <p14:creationId xmlns:p14="http://schemas.microsoft.com/office/powerpoint/2010/main" val="17876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86" y="3922569"/>
            <a:ext cx="1391717" cy="12209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2721" y="421405"/>
            <a:ext cx="5368835" cy="1293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endParaRPr 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21782" y="2378210"/>
            <a:ext cx="3923233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>
              <a:defRPr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265">
                        <a14:foregroundMark x1="17206" y1="41612" x2="80000" y2="44444"/>
                        <a14:foregroundMark x1="47059" y1="54466" x2="42353" y2="871"/>
                        <a14:foregroundMark x1="82647" y1="42048" x2="15882" y2="48366"/>
                        <a14:foregroundMark x1="52206" y1="19608" x2="11765" y2="53377"/>
                        <a14:foregroundMark x1="31471" y1="27669" x2="25294" y2="42048"/>
                        <a14:foregroundMark x1="38971" y1="9368" x2="47941" y2="8715"/>
                        <a14:foregroundMark x1="50441" y1="22658" x2="58529" y2="31373"/>
                        <a14:foregroundMark x1="52941" y1="31808" x2="60294" y2="40305"/>
                        <a14:foregroundMark x1="68824" y1="34205" x2="65735" y2="46187"/>
                        <a14:foregroundMark x1="72647" y1="59259" x2="86324" y2="50327"/>
                        <a14:foregroundMark x1="91324" y1="57516" x2="83235" y2="5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" y="1614479"/>
            <a:ext cx="2817920" cy="1906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6014" y="587273"/>
            <a:ext cx="4882244" cy="117724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>
              <a:defRPr/>
            </a:pP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Bài2. (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3a) </a:t>
            </a:r>
          </a:p>
          <a:p>
            <a:pPr defTabSz="685766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2;-4;0;5;-22;-3;9.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4741" y="2403358"/>
            <a:ext cx="3810272" cy="8079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-11;-4;-3;0;2;5;9.</a:t>
            </a:r>
          </a:p>
        </p:txBody>
      </p:sp>
    </p:spTree>
    <p:extLst>
      <p:ext uri="{BB962C8B-B14F-4D97-AF65-F5344CB8AC3E}">
        <p14:creationId xmlns:p14="http://schemas.microsoft.com/office/powerpoint/2010/main" val="30398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1" y="3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8589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86" y="3922569"/>
            <a:ext cx="1391717" cy="12209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2721" y="421405"/>
            <a:ext cx="5368835" cy="2021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7041" y="2983329"/>
            <a:ext cx="3923233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265">
                        <a14:foregroundMark x1="17206" y1="41612" x2="80000" y2="44444"/>
                        <a14:foregroundMark x1="47059" y1="54466" x2="42353" y2="871"/>
                        <a14:foregroundMark x1="82647" y1="42048" x2="15882" y2="48366"/>
                        <a14:foregroundMark x1="52206" y1="19608" x2="11765" y2="53377"/>
                        <a14:foregroundMark x1="31471" y1="27669" x2="25294" y2="42048"/>
                        <a14:foregroundMark x1="38971" y1="9368" x2="47941" y2="8715"/>
                        <a14:foregroundMark x1="50441" y1="22658" x2="58529" y2="31373"/>
                        <a14:foregroundMark x1="52941" y1="31808" x2="60294" y2="40305"/>
                        <a14:foregroundMark x1="68824" y1="34205" x2="65735" y2="46187"/>
                        <a14:foregroundMark x1="72647" y1="59259" x2="86324" y2="50327"/>
                        <a14:foregroundMark x1="91324" y1="57516" x2="83235" y2="5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" y="1614479"/>
            <a:ext cx="2817920" cy="1906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8758" y="716341"/>
            <a:ext cx="5269036" cy="715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1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3( </a:t>
            </a:r>
            <a:r>
              <a:rPr lang="en-US" sz="21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b)</a:t>
            </a:r>
          </a:p>
          <a:p>
            <a:pPr defTabSz="685766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220" y="3213542"/>
            <a:ext cx="4070713" cy="43858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0;1;2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0096" y="-117693"/>
            <a:ext cx="138545" cy="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7" tIns="34289" rIns="68577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936481"/>
              </p:ext>
            </p:extLst>
          </p:nvPr>
        </p:nvGraphicFramePr>
        <p:xfrm>
          <a:off x="4233920" y="1078891"/>
          <a:ext cx="1158375" cy="39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8" imgW="1205977" imgH="253890" progId="Equation.DSMT4">
                  <p:embed/>
                </p:oleObj>
              </mc:Choice>
              <mc:Fallback>
                <p:oleObj name="Equation" r:id="rId8" imgW="120597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920" y="1078891"/>
                        <a:ext cx="1158375" cy="393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9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73" name="AutoShape 125"/>
          <p:cNvSpPr>
            <a:spLocks noChangeArrowheads="1"/>
          </p:cNvSpPr>
          <p:nvPr/>
        </p:nvSpPr>
        <p:spPr bwMode="auto">
          <a:xfrm>
            <a:off x="561072" y="153711"/>
            <a:ext cx="1158240" cy="450973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0000FF"/>
            </a:solidFill>
            <a:round/>
          </a:ln>
          <a:effectLst/>
        </p:spPr>
        <p:txBody>
          <a:bodyPr wrap="none" lIns="68576" tIns="34289" rIns="68576" bIns="34289" anchor="ctr"/>
          <a:lstStyle/>
          <a:p>
            <a:pPr algn="just" defTabSz="685749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500">
              <a:ln w="57150">
                <a:solidFill>
                  <a:srgbClr val="00000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483" name="WordArt 8"/>
          <p:cNvSpPr>
            <a:spLocks noTextEdit="1"/>
          </p:cNvSpPr>
          <p:nvPr/>
        </p:nvSpPr>
        <p:spPr>
          <a:xfrm>
            <a:off x="670870" y="997853"/>
            <a:ext cx="849264" cy="2169385"/>
          </a:xfrm>
          <a:prstGeom prst="rect">
            <a:avLst/>
          </a:prstGeom>
        </p:spPr>
        <p:txBody>
          <a:bodyPr wrap="none" lIns="68576" tIns="34289" rIns="68576" bIns="34289" fromWordArt="1">
            <a:prstTxWarp prst="textPlain">
              <a:avLst>
                <a:gd name="adj" fmla="val 57620"/>
              </a:avLst>
            </a:prstTxWarp>
            <a:normAutofit/>
          </a:bodyPr>
          <a:lstStyle/>
          <a:p>
            <a:pPr algn="ctr" defTabSz="68574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</a:p>
          <a:p>
            <a:pPr algn="ctr" defTabSz="68574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</a:p>
          <a:p>
            <a:pPr algn="ctr" defTabSz="68574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</a:p>
          <a:p>
            <a:pPr algn="ctr" defTabSz="68574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</a:p>
          <a:p>
            <a:pPr algn="ctr" defTabSz="685749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19050" cap="flat" cmpd="sng">
                  <a:solidFill>
                    <a:srgbClr val="FB200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</a:p>
        </p:txBody>
      </p:sp>
      <p:sp>
        <p:nvSpPr>
          <p:cNvPr id="53256" name="Text Box 39" descr="Parchment"/>
          <p:cNvSpPr txBox="1"/>
          <p:nvPr/>
        </p:nvSpPr>
        <p:spPr>
          <a:xfrm>
            <a:off x="2114552" y="595942"/>
            <a:ext cx="2496999" cy="732893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rgbClr val="5E6CD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76" tIns="34289" rIns="68576" bIns="34289">
            <a:spAutoFit/>
          </a:bodyPr>
          <a:lstStyle/>
          <a:p>
            <a:pPr defTabSz="685749" fontAlgn="base">
              <a:spcBef>
                <a:spcPct val="50000"/>
              </a:spcBef>
              <a:spcAft>
                <a:spcPct val="0"/>
              </a:spcAft>
            </a:pPr>
            <a:r>
              <a:rPr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749" fontAlgn="base">
              <a:spcBef>
                <a:spcPct val="5000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Z={…-3;-2;-1;0;1;2;3…}</a:t>
            </a:r>
            <a:endParaRPr sz="17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Text Box 28" descr="Parchment"/>
          <p:cNvSpPr txBox="1"/>
          <p:nvPr/>
        </p:nvSpPr>
        <p:spPr>
          <a:xfrm>
            <a:off x="2068168" y="1844788"/>
            <a:ext cx="2625899" cy="600164"/>
          </a:xfrm>
          <a:prstGeom prst="rect">
            <a:avLst/>
          </a:prstGeom>
          <a:blipFill rotWithShape="1">
            <a:blip r:embed="rId3"/>
          </a:blip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76" tIns="34289" rIns="68576" bIns="34289">
            <a:spAutoFit/>
          </a:bodyPr>
          <a:lstStyle/>
          <a:p>
            <a:pPr defTabSz="685749" fontAlgn="base">
              <a:spcBef>
                <a:spcPct val="50000"/>
              </a:spcBef>
              <a:spcAft>
                <a:spcPct val="0"/>
              </a:spcAft>
            </a:pPr>
            <a:r>
              <a:rPr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7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1700" b="1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3"/>
          <p:cNvSpPr txBox="1"/>
          <p:nvPr/>
        </p:nvSpPr>
        <p:spPr>
          <a:xfrm>
            <a:off x="5800725" y="560786"/>
            <a:ext cx="1129128" cy="392415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76" tIns="34289" rIns="68576" bIns="34289">
            <a:spAutoFit/>
          </a:bodyPr>
          <a:lstStyle/>
          <a:p>
            <a:pPr algn="just" defTabSz="685749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sz="21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sz="21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9" name="Text Box 39"/>
          <p:cNvSpPr txBox="1"/>
          <p:nvPr/>
        </p:nvSpPr>
        <p:spPr>
          <a:xfrm>
            <a:off x="5878288" y="1058093"/>
            <a:ext cx="1363787" cy="392415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square" lIns="68576" tIns="34289" rIns="68576" bIns="34289">
            <a:spAutoFit/>
          </a:bodyPr>
          <a:lstStyle/>
          <a:p>
            <a:pPr defTabSz="685749" fontAlgn="base">
              <a:spcBef>
                <a:spcPct val="50000"/>
              </a:spcBef>
              <a:spcAft>
                <a:spcPct val="0"/>
              </a:spcAft>
            </a:pPr>
            <a:r>
              <a:rPr sz="21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1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sz="21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79" name="Text Box 39"/>
          <p:cNvSpPr txBox="1"/>
          <p:nvPr/>
        </p:nvSpPr>
        <p:spPr>
          <a:xfrm>
            <a:off x="5781262" y="1723820"/>
            <a:ext cx="1056323" cy="392415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76" tIns="34289" rIns="68576" bIns="34289">
            <a:spAutoFit/>
          </a:bodyPr>
          <a:lstStyle/>
          <a:p>
            <a:pPr algn="just" defTabSz="685749" fontAlgn="base">
              <a:spcBef>
                <a:spcPct val="2500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21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91" name="Text Box 39"/>
          <p:cNvSpPr txBox="1"/>
          <p:nvPr/>
        </p:nvSpPr>
        <p:spPr>
          <a:xfrm>
            <a:off x="5790126" y="2207212"/>
            <a:ext cx="1733830" cy="71558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68576" tIns="34289" rIns="68576" bIns="34289">
            <a:spAutoFit/>
          </a:bodyPr>
          <a:lstStyle/>
          <a:p>
            <a:pPr defTabSz="685749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dirty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100" dirty="0" err="1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dirty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2D2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sz="2100" dirty="0">
              <a:solidFill>
                <a:srgbClr val="2D2D8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11" name="Line 65"/>
          <p:cNvSpPr/>
          <p:nvPr/>
        </p:nvSpPr>
        <p:spPr>
          <a:xfrm>
            <a:off x="5895975" y="4248150"/>
            <a:ext cx="0" cy="0"/>
          </a:xfrm>
          <a:prstGeom prst="line">
            <a:avLst/>
          </a:prstGeom>
          <a:ln w="9525">
            <a:noFill/>
          </a:ln>
        </p:spPr>
      </p:sp>
      <p:grpSp>
        <p:nvGrpSpPr>
          <p:cNvPr id="14" name="Group 158"/>
          <p:cNvGrpSpPr/>
          <p:nvPr/>
        </p:nvGrpSpPr>
        <p:grpSpPr>
          <a:xfrm>
            <a:off x="1553470" y="750477"/>
            <a:ext cx="476250" cy="1416670"/>
            <a:chOff x="744" y="640"/>
            <a:chExt cx="400" cy="2392"/>
          </a:xfrm>
        </p:grpSpPr>
        <p:sp>
          <p:nvSpPr>
            <p:cNvPr id="148535" name="Line 127"/>
            <p:cNvSpPr/>
            <p:nvPr/>
          </p:nvSpPr>
          <p:spPr>
            <a:xfrm flipH="1">
              <a:off x="744" y="640"/>
              <a:ext cx="400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36" name="Line 130"/>
            <p:cNvSpPr/>
            <p:nvPr/>
          </p:nvSpPr>
          <p:spPr>
            <a:xfrm>
              <a:off x="752" y="3032"/>
              <a:ext cx="392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" name="Group 159"/>
          <p:cNvGrpSpPr/>
          <p:nvPr/>
        </p:nvGrpSpPr>
        <p:grpSpPr>
          <a:xfrm>
            <a:off x="4534974" y="651667"/>
            <a:ext cx="1284802" cy="588758"/>
            <a:chOff x="2869" y="616"/>
            <a:chExt cx="1059" cy="360"/>
          </a:xfrm>
        </p:grpSpPr>
        <p:sp>
          <p:nvSpPr>
            <p:cNvPr id="148539" name="Line 135"/>
            <p:cNvSpPr/>
            <p:nvPr/>
          </p:nvSpPr>
          <p:spPr>
            <a:xfrm flipV="1">
              <a:off x="2869" y="616"/>
              <a:ext cx="1043" cy="1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42" name="Line 137"/>
            <p:cNvSpPr/>
            <p:nvPr/>
          </p:nvSpPr>
          <p:spPr>
            <a:xfrm>
              <a:off x="2888" y="976"/>
              <a:ext cx="1040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48" name="Group 148"/>
          <p:cNvGrpSpPr/>
          <p:nvPr/>
        </p:nvGrpSpPr>
        <p:grpSpPr>
          <a:xfrm>
            <a:off x="4694063" y="1894739"/>
            <a:ext cx="1076325" cy="285750"/>
            <a:chOff x="3064" y="2528"/>
            <a:chExt cx="904" cy="240"/>
          </a:xfrm>
        </p:grpSpPr>
        <p:sp>
          <p:nvSpPr>
            <p:cNvPr id="148549" name="Line 144"/>
            <p:cNvSpPr/>
            <p:nvPr/>
          </p:nvSpPr>
          <p:spPr>
            <a:xfrm>
              <a:off x="3072" y="2528"/>
              <a:ext cx="0" cy="24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0" name="Line 145"/>
            <p:cNvSpPr/>
            <p:nvPr/>
          </p:nvSpPr>
          <p:spPr>
            <a:xfrm>
              <a:off x="3064" y="2536"/>
              <a:ext cx="904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8552" name="Group 152"/>
          <p:cNvGrpSpPr/>
          <p:nvPr/>
        </p:nvGrpSpPr>
        <p:grpSpPr>
          <a:xfrm>
            <a:off x="4714513" y="2300657"/>
            <a:ext cx="1085850" cy="142875"/>
            <a:chOff x="3112" y="3280"/>
            <a:chExt cx="912" cy="120"/>
          </a:xfrm>
        </p:grpSpPr>
        <p:sp>
          <p:nvSpPr>
            <p:cNvPr id="148553" name="Line 150"/>
            <p:cNvSpPr/>
            <p:nvPr/>
          </p:nvSpPr>
          <p:spPr>
            <a:xfrm>
              <a:off x="3112" y="3280"/>
              <a:ext cx="0" cy="12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8554" name="Line 151"/>
            <p:cNvSpPr/>
            <p:nvPr/>
          </p:nvSpPr>
          <p:spPr>
            <a:xfrm>
              <a:off x="3112" y="3392"/>
              <a:ext cx="912" cy="0"/>
            </a:xfrm>
            <a:prstGeom prst="line">
              <a:avLst/>
            </a:prstGeom>
            <a:ln w="38100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8556" name="Line 153"/>
          <p:cNvSpPr/>
          <p:nvPr/>
        </p:nvSpPr>
        <p:spPr>
          <a:xfrm flipH="1">
            <a:off x="2544434" y="2957633"/>
            <a:ext cx="4143375" cy="43815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58" name="Line 155"/>
          <p:cNvSpPr/>
          <p:nvPr/>
        </p:nvSpPr>
        <p:spPr>
          <a:xfrm flipH="1">
            <a:off x="5291492" y="2948109"/>
            <a:ext cx="1409700" cy="43815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560" name="Line 157"/>
          <p:cNvSpPr/>
          <p:nvPr/>
        </p:nvSpPr>
        <p:spPr>
          <a:xfrm>
            <a:off x="6685699" y="2938586"/>
            <a:ext cx="701348" cy="435487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80118"/>
              </p:ext>
            </p:extLst>
          </p:nvPr>
        </p:nvGraphicFramePr>
        <p:xfrm>
          <a:off x="1719313" y="3405308"/>
          <a:ext cx="2152538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538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1668780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âm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đều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0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nhỏ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hơn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mọi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endParaRPr lang="en-US" sz="2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08410"/>
              </p:ext>
            </p:extLst>
          </p:nvPr>
        </p:nvGraphicFramePr>
        <p:xfrm>
          <a:off x="6299565" y="3386259"/>
          <a:ext cx="2498272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272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1668780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+)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“a&lt;b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  <a:p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+)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≥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a&gt;b </a:t>
                      </a:r>
                      <a:r>
                        <a:rPr lang="en-US" sz="21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1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a=b”.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7465"/>
              </p:ext>
            </p:extLst>
          </p:nvPr>
        </p:nvGraphicFramePr>
        <p:xfrm>
          <a:off x="4046925" y="3374071"/>
          <a:ext cx="1909741" cy="170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741">
                  <a:extLst>
                    <a:ext uri="{9D8B030D-6E8A-4147-A177-3AD203B41FA5}">
                      <a16:colId xmlns:a16="http://schemas.microsoft.com/office/drawing/2014/main" val="1725123147"/>
                    </a:ext>
                  </a:extLst>
                </a:gridCol>
              </a:tblGrid>
              <a:tr h="1700018"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Nếu</a:t>
                      </a:r>
                      <a:r>
                        <a:rPr lang="en-US" sz="2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a,b</a:t>
                      </a:r>
                      <a:r>
                        <a:rPr lang="en-US" sz="2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là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hai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nguyên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dương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và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a&gt;b </a:t>
                      </a:r>
                      <a:r>
                        <a:rPr lang="en-US" sz="21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thì</a:t>
                      </a:r>
                      <a:r>
                        <a:rPr lang="en-US" sz="2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–a&lt;-b</a:t>
                      </a:r>
                      <a:endParaRPr lang="en-US" sz="2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00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1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53256" grpId="0" animBg="1"/>
      <p:bldP spid="53258" grpId="0" animBg="1"/>
      <p:bldP spid="5" grpId="0" animBg="1"/>
      <p:bldP spid="53269" grpId="0" animBg="1"/>
      <p:bldP spid="53279" grpId="0" animBg="1"/>
      <p:bldP spid="532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30" y="121763"/>
            <a:ext cx="8085666" cy="5502197"/>
          </a:xfrm>
        </p:spPr>
      </p:pic>
      <p:sp>
        <p:nvSpPr>
          <p:cNvPr id="5" name="TextBox 4"/>
          <p:cNvSpPr txBox="1"/>
          <p:nvPr/>
        </p:nvSpPr>
        <p:spPr>
          <a:xfrm>
            <a:off x="1116878" y="705397"/>
            <a:ext cx="6505303" cy="37625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</a:p>
          <a:p>
            <a:pPr defTabSz="685749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749"/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49"/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28580"/>
              </p:ext>
            </p:extLst>
          </p:nvPr>
        </p:nvGraphicFramePr>
        <p:xfrm>
          <a:off x="1116875" y="2090750"/>
          <a:ext cx="65836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439">
                  <a:extLst>
                    <a:ext uri="{9D8B030D-6E8A-4147-A177-3AD203B41FA5}">
                      <a16:colId xmlns:a16="http://schemas.microsoft.com/office/drawing/2014/main" val="1065613358"/>
                    </a:ext>
                  </a:extLst>
                </a:gridCol>
                <a:gridCol w="1920241">
                  <a:extLst>
                    <a:ext uri="{9D8B030D-6E8A-4147-A177-3AD203B41FA5}">
                      <a16:colId xmlns:a16="http://schemas.microsoft.com/office/drawing/2014/main" val="1682464875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27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</a:rPr>
                        <a:t>Moscow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</a:rPr>
                        <a:t> ( Ma-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</a:rPr>
                        <a:t>xcow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</a:rPr>
                        <a:t>-9</a:t>
                      </a:r>
                      <a:r>
                        <a:rPr lang="en-US" sz="2100" baseline="30000" dirty="0" smtClean="0">
                          <a:solidFill>
                            <a:srgbClr val="002060"/>
                          </a:solidFill>
                        </a:rPr>
                        <a:t>0 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0376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Peterburg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aseline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r>
                        <a:rPr lang="en-US" sz="210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téc- bua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1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7063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Vladivostock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Vơ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la-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xtốc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en-US" sz="21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13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8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04" y="151155"/>
            <a:ext cx="8085666" cy="5502197"/>
          </a:xfrm>
        </p:spPr>
      </p:pic>
      <p:sp>
        <p:nvSpPr>
          <p:cNvPr id="5" name="Snip Same Side Corner Rectangle 4"/>
          <p:cNvSpPr/>
          <p:nvPr/>
        </p:nvSpPr>
        <p:spPr>
          <a:xfrm>
            <a:off x="1823902" y="430588"/>
            <a:ext cx="5186498" cy="3188912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Saint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Peterbufg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Moscow, Vladivostok.</a:t>
            </a:r>
          </a:p>
          <a:p>
            <a:pPr defTabSz="685749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Vladivostok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30" y="121763"/>
            <a:ext cx="8085666" cy="5502197"/>
          </a:xfrm>
        </p:spPr>
      </p:pic>
      <p:sp>
        <p:nvSpPr>
          <p:cNvPr id="3" name="TextBox 2"/>
          <p:cNvSpPr txBox="1"/>
          <p:nvPr/>
        </p:nvSpPr>
        <p:spPr>
          <a:xfrm flipH="1">
            <a:off x="1214848" y="889186"/>
            <a:ext cx="6123215" cy="390106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</a:p>
          <a:p>
            <a:pPr algn="just" defTabSz="685749"/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36" indent="-385736" algn="just" defTabSz="685749">
              <a:buFontTx/>
              <a:buAutoNum type="alphaLcParenR"/>
            </a:pP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385736" indent="-385736" algn="just" defTabSz="685749">
              <a:buFontTx/>
              <a:buAutoNum type="alphaLcParenR"/>
            </a:pP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12&gt;-15, An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B”.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100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685749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30" y="121763"/>
            <a:ext cx="8085666" cy="5502197"/>
          </a:xfrm>
        </p:spPr>
      </p:pic>
      <p:sp>
        <p:nvSpPr>
          <p:cNvPr id="3" name="TextBox 2"/>
          <p:cNvSpPr txBox="1"/>
          <p:nvPr/>
        </p:nvSpPr>
        <p:spPr>
          <a:xfrm flipH="1">
            <a:off x="1214848" y="889188"/>
            <a:ext cx="6123215" cy="854080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 defTabSz="685749">
              <a:defRPr/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</a:p>
          <a:p>
            <a:pPr algn="just" defTabSz="685749">
              <a:defRPr/>
            </a:pPr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773281" y="1528356"/>
            <a:ext cx="5006340" cy="2968534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749"/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marL="385736" indent="-385736" algn="ctr" defTabSz="685749">
              <a:buFontTx/>
              <a:buAutoNum type="alphaLcParenR"/>
            </a:pP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1252" y="619128"/>
            <a:ext cx="4714875" cy="7540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3940" y="1694082"/>
            <a:ext cx="7493000" cy="1786642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marL="342875" indent="-342875" defTabSz="685749">
              <a:lnSpc>
                <a:spcPct val="120000"/>
              </a:lnSpc>
              <a:buFontTx/>
              <a:buChar char="-"/>
            </a:pP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875" indent="-342875" defTabSz="685749">
              <a:lnSpc>
                <a:spcPct val="120000"/>
              </a:lnSpc>
              <a:buFontTx/>
              <a:buChar char="-"/>
            </a:pP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3.3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3.8/SGK/61.</a:t>
            </a:r>
          </a:p>
          <a:p>
            <a:pPr defTabSz="685749">
              <a:lnSpc>
                <a:spcPct val="120000"/>
              </a:lnSpc>
            </a:pP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6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62150"/>
            <a:ext cx="7848600" cy="132343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13: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2" y="1123950"/>
            <a:ext cx="5399235" cy="70788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 smtClean="0"/>
              <a:t>HĐ1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3071" y="971553"/>
            <a:ext cx="7652331" cy="95410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3”.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 3.1, H3.2?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 smtClean="0"/>
              <a:t>HĐ2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0624" y="1905803"/>
            <a:ext cx="4570579" cy="138499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“-”,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2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số nguyên kí hiệu là Z, gồm các số nguyên âm, số 0,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11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4"/>
            <a:ext cx="6595682" cy="310854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endParaRPr lang="nl-NL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828" y="895353"/>
            <a:ext cx="8117863" cy="954107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marL="342875" indent="-342875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875" indent="-342875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2" y="742952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2256</Words>
  <Application>Microsoft Office PowerPoint</Application>
  <PresentationFormat>On-screen Show (16:9)</PresentationFormat>
  <Paragraphs>249</Paragraphs>
  <Slides>36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Default Design</vt:lpstr>
      <vt:lpstr>FXDraw.Graphic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(TIẾT 2) KIỂM TRA BÀI CŨ Câu 1.Tập hợp số nguyên gồm các loại số nào? Nêu kí hiệu? Câu 2. Vẽ tia số. Biểu diễn số 2 và 5 trên tia số, nhận xét vị trí của số 2 và số 5 và so sánh.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Administrator</cp:lastModifiedBy>
  <cp:revision>5</cp:revision>
  <dcterms:created xsi:type="dcterms:W3CDTF">2021-08-19T01:43:04Z</dcterms:created>
  <dcterms:modified xsi:type="dcterms:W3CDTF">2021-12-03T02:34:01Z</dcterms:modified>
</cp:coreProperties>
</file>