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9" r:id="rId4"/>
    <p:sldId id="258" r:id="rId5"/>
    <p:sldId id="261" r:id="rId6"/>
    <p:sldId id="260" r:id="rId7"/>
    <p:sldId id="267" r:id="rId8"/>
    <p:sldId id="263" r:id="rId9"/>
    <p:sldId id="264" r:id="rId10"/>
    <p:sldId id="262" r:id="rId11"/>
    <p:sldId id="265" r:id="rId12"/>
    <p:sldId id="268" r:id="rId13"/>
    <p:sldId id="270" r:id="rId14"/>
    <p:sldId id="266" r:id="rId15"/>
    <p:sldId id="271" r:id="rId16"/>
    <p:sldId id="275" r:id="rId17"/>
    <p:sldId id="276" r:id="rId18"/>
    <p:sldId id="277" r:id="rId19"/>
    <p:sldId id="272"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7" r:id="rId39"/>
    <p:sldId id="298" r:id="rId40"/>
    <p:sldId id="299" r:id="rId41"/>
    <p:sldId id="300" r:id="rId42"/>
    <p:sldId id="301" r:id="rId43"/>
    <p:sldId id="302" r:id="rId44"/>
    <p:sldId id="303" r:id="rId45"/>
    <p:sldId id="304" r:id="rId46"/>
    <p:sldId id="305" r:id="rId47"/>
    <p:sldId id="30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4648A6-4ACE-410A-813B-5F04DBA3AFD1}" type="datetimeFigureOut">
              <a:rPr lang="en-US" smtClean="0"/>
              <a:t>12/4/2021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94D475-4301-43DC-AA72-055591348AB1}" type="slidenum">
              <a:rPr lang="en-US" smtClean="0"/>
              <a:t>‹#›</a:t>
            </a:fld>
            <a:endParaRPr lang="en-US"/>
          </a:p>
        </p:txBody>
      </p:sp>
    </p:spTree>
    <p:extLst>
      <p:ext uri="{BB962C8B-B14F-4D97-AF65-F5344CB8AC3E}">
        <p14:creationId xmlns:p14="http://schemas.microsoft.com/office/powerpoint/2010/main" val="147228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33</a:t>
            </a:fld>
            <a:endParaRPr lang="zh-CN" altLang="en-US"/>
          </a:p>
        </p:txBody>
      </p:sp>
    </p:spTree>
    <p:extLst>
      <p:ext uri="{BB962C8B-B14F-4D97-AF65-F5344CB8AC3E}">
        <p14:creationId xmlns:p14="http://schemas.microsoft.com/office/powerpoint/2010/main" val="311265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34</a:t>
            </a:fld>
            <a:endParaRPr lang="zh-CN" altLang="en-US"/>
          </a:p>
        </p:txBody>
      </p:sp>
    </p:spTree>
    <p:extLst>
      <p:ext uri="{BB962C8B-B14F-4D97-AF65-F5344CB8AC3E}">
        <p14:creationId xmlns:p14="http://schemas.microsoft.com/office/powerpoint/2010/main" val="2672208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35</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36</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661A-21BE-415F-8D8B-8B60FD877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B9CA8B-BDBB-4BFC-8047-4DA1E3A18A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2F7A5B-6C1A-466B-91D9-EABB44F6007E}"/>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5F6EDDEB-E22F-4A14-8C39-96DB64F21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58B9A-719E-4768-8A9A-95099B32E754}"/>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057559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9AD1D-5A6F-44BE-9517-BF0064C09D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F65D4-A4CB-4AEE-908D-82CBC0D390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E48CD0-F11C-42AE-B771-83120507CA61}"/>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1425C9EB-1B00-463E-B2D2-B4E3284063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32944-AE9A-4518-B2DD-39B98F2B50E8}"/>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31089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C05D0-7D17-4117-94FC-C631AE75CB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CA1F25-6F61-434A-A023-E7ABD788C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75850-5546-4BA2-A6C8-611CFAD3B192}"/>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74EA5EE4-3343-40AA-B281-1791BC04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8056E-C427-4135-92E0-8DED4947E8B4}"/>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281649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420E-BE23-4DDE-A54F-BD710AED8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2E7C1-EFF8-4691-8FC0-F9C6ED38D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F2A07-182B-41F0-B9F8-2A8C1CD8B39C}"/>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780FAB6B-2B92-4E42-A04D-1991B112A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85B9A2-1C59-4AA9-8879-9E767B030E37}"/>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24221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6504B-CCA7-4AF4-8EFF-A1488601CA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BB4BC9-DA42-4F7C-BBC0-28FA204D5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AA5384-66E9-492A-8791-03D7ED0256A7}"/>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27F81AE3-5E83-4ADA-AE71-730960B5A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944D9-D11D-4CD1-A93A-CB6D355BF4D6}"/>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8773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15B45-BF5C-4B1A-B947-2954D49D1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B5E9F-5DA3-4A7F-BBEF-4530DFF47D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34FCCC-9F58-41CE-A13B-A8BEE5172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A8DFE6-FAF4-423B-84D1-F144EDB94F8C}"/>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6" name="Footer Placeholder 5">
            <a:extLst>
              <a:ext uri="{FF2B5EF4-FFF2-40B4-BE49-F238E27FC236}">
                <a16:creationId xmlns:a16="http://schemas.microsoft.com/office/drawing/2014/main" id="{99AB8F27-1C40-4ADF-A038-E1C7896B8B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C0D8A-6748-413D-8B96-E7ED56A99256}"/>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60846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B99F-9F2D-4BB0-94C0-A7045AFB2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BB7AB8-D790-4EC4-9564-2FA623D680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1987D-22DF-4865-AFDF-9E66EE5D6C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6E6B34-A2BB-40AB-9B3D-BBF281865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338452-B33D-4C96-8F2A-1386BA3F5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A21BC2-D62C-4ABC-8BBC-B847BEBBFB24}"/>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8" name="Footer Placeholder 7">
            <a:extLst>
              <a:ext uri="{FF2B5EF4-FFF2-40B4-BE49-F238E27FC236}">
                <a16:creationId xmlns:a16="http://schemas.microsoft.com/office/drawing/2014/main" id="{13A0E091-7C1D-4EA9-A6AC-A8EEE63617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F62BE7-B38E-47EE-BC60-AC93022F6389}"/>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317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B730-0978-4702-A019-20DCA11E65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EDE365-D60D-4A07-A2C4-F7C2A4BB2B55}"/>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4" name="Footer Placeholder 3">
            <a:extLst>
              <a:ext uri="{FF2B5EF4-FFF2-40B4-BE49-F238E27FC236}">
                <a16:creationId xmlns:a16="http://schemas.microsoft.com/office/drawing/2014/main" id="{F5709D65-5383-4C96-A0AA-E6C3547C7C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1E70F3-355C-40A2-B392-D0E68C789612}"/>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27399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DAF009-3085-47DE-BCAF-729651D7F8BB}"/>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3" name="Footer Placeholder 2">
            <a:extLst>
              <a:ext uri="{FF2B5EF4-FFF2-40B4-BE49-F238E27FC236}">
                <a16:creationId xmlns:a16="http://schemas.microsoft.com/office/drawing/2014/main" id="{1E5E307B-38A9-435D-B436-0FD5A970F0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F0D78-A576-49ED-819D-DE7EA5EA9088}"/>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617634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3CAA-3CD1-43A3-8B8C-B7804C599C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0675E-8308-45C1-8F76-33E2F73C7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2CF2A-9FAF-42E5-9DB9-14334411D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98FF0-81E6-4B97-85B4-65F64CA0FC3B}"/>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6" name="Footer Placeholder 5">
            <a:extLst>
              <a:ext uri="{FF2B5EF4-FFF2-40B4-BE49-F238E27FC236}">
                <a16:creationId xmlns:a16="http://schemas.microsoft.com/office/drawing/2014/main" id="{EBD6DFA8-AFAB-4C23-8704-2E0E27DF1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C3CB89-BF95-4C2D-9718-926B0718A42B}"/>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1944355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B001-1513-43D9-A3C7-597B363F7D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DC92FB-7563-4A99-8EFD-61DFEDC1C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405254-5467-46DB-B0A9-D5A6B53F2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E9C6AF-2997-4510-98E4-F1984D6CBDB5}"/>
              </a:ext>
            </a:extLst>
          </p:cNvPr>
          <p:cNvSpPr>
            <a:spLocks noGrp="1"/>
          </p:cNvSpPr>
          <p:nvPr>
            <p:ph type="dt" sz="half" idx="10"/>
          </p:nvPr>
        </p:nvSpPr>
        <p:spPr/>
        <p:txBody>
          <a:bodyPr/>
          <a:lstStyle/>
          <a:p>
            <a:fld id="{73042AC0-D318-46D8-BD9E-7F340C26034E}" type="datetimeFigureOut">
              <a:rPr lang="en-US" smtClean="0"/>
              <a:t>12/4/2021</a:t>
            </a:fld>
            <a:endParaRPr lang="en-US"/>
          </a:p>
        </p:txBody>
      </p:sp>
      <p:sp>
        <p:nvSpPr>
          <p:cNvPr id="6" name="Footer Placeholder 5">
            <a:extLst>
              <a:ext uri="{FF2B5EF4-FFF2-40B4-BE49-F238E27FC236}">
                <a16:creationId xmlns:a16="http://schemas.microsoft.com/office/drawing/2014/main" id="{5A5F4B02-D6E5-4FFC-A099-D145C0CE3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644B6-03D7-4814-8529-240C7739B74A}"/>
              </a:ext>
            </a:extLst>
          </p:cNvPr>
          <p:cNvSpPr>
            <a:spLocks noGrp="1"/>
          </p:cNvSpPr>
          <p:nvPr>
            <p:ph type="sldNum" sz="quarter" idx="12"/>
          </p:nvPr>
        </p:nvSpPr>
        <p:spPr/>
        <p:txBody>
          <a:bodyPr/>
          <a:lstStyle/>
          <a:p>
            <a:fld id="{0DBECFB0-9080-4ECA-A092-361B0386A69E}" type="slidenum">
              <a:rPr lang="en-US" smtClean="0"/>
              <a:t>‹#›</a:t>
            </a:fld>
            <a:endParaRPr lang="en-US"/>
          </a:p>
        </p:txBody>
      </p:sp>
    </p:spTree>
    <p:extLst>
      <p:ext uri="{BB962C8B-B14F-4D97-AF65-F5344CB8AC3E}">
        <p14:creationId xmlns:p14="http://schemas.microsoft.com/office/powerpoint/2010/main" val="372828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878077-1E6C-402B-AA4A-14BF314BC6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AC6D51-A313-416B-BFE0-52538F977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9530-15DC-4AE9-920E-6A5723D29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42AC0-D318-46D8-BD9E-7F340C26034E}" type="datetimeFigureOut">
              <a:rPr lang="en-US" smtClean="0"/>
              <a:t>12/4/2021</a:t>
            </a:fld>
            <a:endParaRPr lang="en-US"/>
          </a:p>
        </p:txBody>
      </p:sp>
      <p:sp>
        <p:nvSpPr>
          <p:cNvPr id="5" name="Footer Placeholder 4">
            <a:extLst>
              <a:ext uri="{FF2B5EF4-FFF2-40B4-BE49-F238E27FC236}">
                <a16:creationId xmlns:a16="http://schemas.microsoft.com/office/drawing/2014/main" id="{4AF66886-3293-45E3-9BA8-450CE60F84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77C82D-4BEF-42B2-80C1-05E28BE52C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ECFB0-9080-4ECA-A092-361B0386A69E}" type="slidenum">
              <a:rPr lang="en-US" smtClean="0"/>
              <a:t>‹#›</a:t>
            </a:fld>
            <a:endParaRPr lang="en-US"/>
          </a:p>
        </p:txBody>
      </p:sp>
    </p:spTree>
    <p:extLst>
      <p:ext uri="{BB962C8B-B14F-4D97-AF65-F5344CB8AC3E}">
        <p14:creationId xmlns:p14="http://schemas.microsoft.com/office/powerpoint/2010/main" val="350050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slide" Target="slide18.xml"/><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8.xml"/><Relationship Id="rId3" Type="http://schemas.openxmlformats.org/officeDocument/2006/relationships/image" Target="../media/image41.jpeg"/><Relationship Id="rId7" Type="http://schemas.openxmlformats.org/officeDocument/2006/relationships/slide" Target="slide2.xml"/><Relationship Id="rId12" Type="http://schemas.openxmlformats.org/officeDocument/2006/relationships/slide" Target="slide8.xml"/><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11" Type="http://schemas.openxmlformats.org/officeDocument/2006/relationships/slide" Target="slide17.xml"/><Relationship Id="rId5" Type="http://schemas.openxmlformats.org/officeDocument/2006/relationships/image" Target="../media/image43.jpeg"/><Relationship Id="rId10" Type="http://schemas.openxmlformats.org/officeDocument/2006/relationships/slide" Target="slide10.xml"/><Relationship Id="rId4" Type="http://schemas.openxmlformats.org/officeDocument/2006/relationships/image" Target="../media/image42.jpeg"/><Relationship Id="rId9" Type="http://schemas.openxmlformats.org/officeDocument/2006/relationships/slide" Target="slide16.xml"/><Relationship Id="rId14" Type="http://schemas.openxmlformats.org/officeDocument/2006/relationships/slide" Target="slide20.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slide" Target="slide1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slide" Target="slide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0814C-61BA-43E6-9DD2-012964F4375E}"/>
              </a:ext>
            </a:extLst>
          </p:cNvPr>
          <p:cNvSpPr txBox="1"/>
          <p:nvPr/>
        </p:nvSpPr>
        <p:spPr>
          <a:xfrm>
            <a:off x="4100945" y="206237"/>
            <a:ext cx="7592291" cy="646331"/>
          </a:xfrm>
          <a:prstGeom prst="rect">
            <a:avLst/>
          </a:prstGeom>
          <a:noFill/>
        </p:spPr>
        <p:txBody>
          <a:bodyPr wrap="square" rtlCol="0">
            <a:spAutoFit/>
          </a:bodyPr>
          <a:lstStyle/>
          <a:p>
            <a:r>
              <a:rPr lang="en-US" sz="3600" b="1" dirty="0" err="1">
                <a:solidFill>
                  <a:srgbClr val="00B0F0"/>
                </a:solidFill>
                <a:latin typeface="Times New Roman" panose="02020603050405020304" pitchFamily="18" charset="0"/>
                <a:cs typeface="Times New Roman" panose="02020603050405020304" pitchFamily="18" charset="0"/>
              </a:rPr>
              <a:t>Khởi</a:t>
            </a:r>
            <a:r>
              <a:rPr lang="en-US" sz="3600" b="1" dirty="0">
                <a:solidFill>
                  <a:srgbClr val="00B0F0"/>
                </a:solidFill>
                <a:latin typeface="Times New Roman" panose="02020603050405020304" pitchFamily="18" charset="0"/>
                <a:cs typeface="Times New Roman" panose="02020603050405020304" pitchFamily="18" charset="0"/>
              </a:rPr>
              <a:t> </a:t>
            </a:r>
            <a:r>
              <a:rPr lang="en-US" sz="3600" b="1" dirty="0" err="1">
                <a:solidFill>
                  <a:srgbClr val="00B0F0"/>
                </a:solidFill>
                <a:latin typeface="Times New Roman" panose="02020603050405020304" pitchFamily="18" charset="0"/>
                <a:cs typeface="Times New Roman" panose="02020603050405020304" pitchFamily="18" charset="0"/>
              </a:rPr>
              <a:t>động</a:t>
            </a:r>
            <a:endParaRPr lang="en-US" sz="3600" b="1" dirty="0">
              <a:solidFill>
                <a:srgbClr val="00B0F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F77B2C-FCD1-4144-9656-5147568019BA}"/>
              </a:ext>
            </a:extLst>
          </p:cNvPr>
          <p:cNvSpPr txBox="1"/>
          <p:nvPr/>
        </p:nvSpPr>
        <p:spPr>
          <a:xfrm>
            <a:off x="845127" y="1034258"/>
            <a:ext cx="108481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1.Hãy xác định phần số và phần dấu của các số nguyên: </a:t>
            </a:r>
          </a:p>
          <a:p>
            <a:pPr algn="ctr"/>
            <a:r>
              <a:rPr lang="en-US" sz="3600">
                <a:latin typeface="Times New Roman" panose="02020603050405020304" pitchFamily="18" charset="0"/>
                <a:cs typeface="Times New Roman" panose="02020603050405020304" pitchFamily="18" charset="0"/>
              </a:rPr>
              <a:t>- 3 ; 3 ; 5; - 5 </a:t>
            </a:r>
          </a:p>
        </p:txBody>
      </p:sp>
      <p:sp>
        <p:nvSpPr>
          <p:cNvPr id="6" name="TextBox 5">
            <a:extLst>
              <a:ext uri="{FF2B5EF4-FFF2-40B4-BE49-F238E27FC236}">
                <a16:creationId xmlns:a16="http://schemas.microsoft.com/office/drawing/2014/main" id="{0EEB76B6-7CBB-4072-A415-8547551FF7DA}"/>
              </a:ext>
            </a:extLst>
          </p:cNvPr>
          <p:cNvSpPr txBox="1"/>
          <p:nvPr/>
        </p:nvSpPr>
        <p:spPr>
          <a:xfrm>
            <a:off x="1475509" y="2234587"/>
            <a:ext cx="10848109" cy="255454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KQ: Số - 3 có phần dấu -;  phần số tự nhiên 3</a:t>
            </a:r>
          </a:p>
          <a:p>
            <a:r>
              <a:rPr lang="en-US" sz="3200">
                <a:latin typeface="Times New Roman" panose="02020603050405020304" pitchFamily="18" charset="0"/>
                <a:cs typeface="Times New Roman" panose="02020603050405020304" pitchFamily="18" charset="0"/>
              </a:rPr>
              <a:t>Số 3 có phần dấu +;  phần số tự nhiên 3  </a:t>
            </a:r>
          </a:p>
          <a:p>
            <a:r>
              <a:rPr lang="en-US" sz="3200">
                <a:latin typeface="Times New Roman" panose="02020603050405020304" pitchFamily="18" charset="0"/>
                <a:cs typeface="Times New Roman" panose="02020603050405020304" pitchFamily="18" charset="0"/>
              </a:rPr>
              <a:t>Số 5 có phần dấu +;  phần số tự nhiên 5 </a:t>
            </a:r>
          </a:p>
          <a:p>
            <a:r>
              <a:rPr lang="en-US" sz="3200">
                <a:latin typeface="Times New Roman" panose="02020603050405020304" pitchFamily="18" charset="0"/>
                <a:cs typeface="Times New Roman" panose="02020603050405020304" pitchFamily="18" charset="0"/>
              </a:rPr>
              <a:t>Số - 5 có phần dấu - ;  phần số tự nhiên 5  </a:t>
            </a:r>
          </a:p>
          <a:p>
            <a:r>
              <a:rPr lang="en-US" sz="3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2176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0BF370-E014-41DC-AF49-601DE1EEF298}"/>
              </a:ext>
            </a:extLst>
          </p:cNvPr>
          <p:cNvSpPr txBox="1"/>
          <p:nvPr/>
        </p:nvSpPr>
        <p:spPr>
          <a:xfrm>
            <a:off x="1690255" y="235527"/>
            <a:ext cx="394854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HĐ NHÓM</a:t>
            </a:r>
          </a:p>
        </p:txBody>
      </p:sp>
      <p:sp>
        <p:nvSpPr>
          <p:cNvPr id="5" name="TextBox 4">
            <a:extLst>
              <a:ext uri="{FF2B5EF4-FFF2-40B4-BE49-F238E27FC236}">
                <a16:creationId xmlns:a16="http://schemas.microsoft.com/office/drawing/2014/main" id="{79B26559-CA32-400B-84F3-19385E2F82BC}"/>
              </a:ext>
            </a:extLst>
          </p:cNvPr>
          <p:cNvSpPr txBox="1"/>
          <p:nvPr/>
        </p:nvSpPr>
        <p:spPr>
          <a:xfrm>
            <a:off x="3338945" y="4683481"/>
            <a:ext cx="8603673" cy="1938992"/>
          </a:xfrm>
          <a:prstGeom prst="rect">
            <a:avLst/>
          </a:prstGeom>
          <a:noFill/>
        </p:spPr>
        <p:txBody>
          <a:bodyPr wrap="square" rtlCol="0">
            <a:spAutoFit/>
          </a:bodyPr>
          <a:lstStyle/>
          <a:p>
            <a:r>
              <a:rPr lang="en-US" sz="2400">
                <a:solidFill>
                  <a:srgbClr val="FF0000"/>
                </a:solidFill>
                <a:latin typeface="Times New Roman" panose="02020603050405020304" pitchFamily="18" charset="0"/>
                <a:cs typeface="Times New Roman" panose="02020603050405020304" pitchFamily="18" charset="0"/>
              </a:rPr>
              <a:t>Giải</a:t>
            </a:r>
          </a:p>
          <a:p>
            <a:r>
              <a:rPr lang="en-US" sz="2400">
                <a:solidFill>
                  <a:srgbClr val="FF0000"/>
                </a:solidFill>
                <a:latin typeface="Times New Roman" panose="02020603050405020304" pitchFamily="18" charset="0"/>
                <a:cs typeface="Times New Roman" panose="02020603050405020304" pitchFamily="18" charset="0"/>
              </a:rPr>
              <a:t>Tàu ở điểm B là – 135 km và còn phải lặn xuống 45m (tức là – 45m) thì tới điểm A. Vậy độ cao của điểm A là</a:t>
            </a:r>
          </a:p>
          <a:p>
            <a:pPr algn="ctr"/>
            <a:r>
              <a:rPr lang="en-US" sz="2400">
                <a:solidFill>
                  <a:srgbClr val="FF0000"/>
                </a:solidFill>
                <a:latin typeface="Times New Roman" panose="02020603050405020304" pitchFamily="18" charset="0"/>
                <a:cs typeface="Times New Roman" panose="02020603050405020304" pitchFamily="18" charset="0"/>
              </a:rPr>
              <a:t>(- 135) + (- 45) = - 180 m</a:t>
            </a:r>
          </a:p>
          <a:p>
            <a:r>
              <a:rPr lang="en-US" sz="2400">
                <a:solidFill>
                  <a:srgbClr val="FF0000"/>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66BFE754-6CAF-4F32-AD26-987660C2D017}"/>
              </a:ext>
            </a:extLst>
          </p:cNvPr>
          <p:cNvSpPr txBox="1"/>
          <p:nvPr/>
        </p:nvSpPr>
        <p:spPr>
          <a:xfrm>
            <a:off x="443346" y="4401280"/>
            <a:ext cx="3948545"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Đại diện nhóm trình bày</a:t>
            </a:r>
          </a:p>
        </p:txBody>
      </p:sp>
      <p:pic>
        <p:nvPicPr>
          <p:cNvPr id="7" name="Picture 6">
            <a:extLst>
              <a:ext uri="{FF2B5EF4-FFF2-40B4-BE49-F238E27FC236}">
                <a16:creationId xmlns:a16="http://schemas.microsoft.com/office/drawing/2014/main" id="{2C924E0D-1BE8-4638-8786-3774CEF37DBA}"/>
              </a:ext>
            </a:extLst>
          </p:cNvPr>
          <p:cNvPicPr>
            <a:picLocks noChangeAspect="1"/>
          </p:cNvPicPr>
          <p:nvPr/>
        </p:nvPicPr>
        <p:blipFill>
          <a:blip r:embed="rId2"/>
          <a:stretch>
            <a:fillRect/>
          </a:stretch>
        </p:blipFill>
        <p:spPr>
          <a:xfrm>
            <a:off x="7943417" y="0"/>
            <a:ext cx="4123892" cy="5001491"/>
          </a:xfrm>
          <a:prstGeom prst="rect">
            <a:avLst/>
          </a:prstGeom>
        </p:spPr>
      </p:pic>
      <p:sp>
        <p:nvSpPr>
          <p:cNvPr id="8" name="TextBox 7">
            <a:extLst>
              <a:ext uri="{FF2B5EF4-FFF2-40B4-BE49-F238E27FC236}">
                <a16:creationId xmlns:a16="http://schemas.microsoft.com/office/drawing/2014/main" id="{8A352DA4-3527-4652-A8D6-94DC20823AF1}"/>
              </a:ext>
            </a:extLst>
          </p:cNvPr>
          <p:cNvSpPr txBox="1"/>
          <p:nvPr/>
        </p:nvSpPr>
        <p:spPr>
          <a:xfrm>
            <a:off x="150235" y="687005"/>
            <a:ext cx="7883236" cy="3539430"/>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Sử dụng phép cộng hai số nguyên âm để giải bài toán sau </a:t>
            </a:r>
            <a:r>
              <a:rPr lang="en-US" sz="3200">
                <a:latin typeface="Times New Roman" panose="02020603050405020304" pitchFamily="18" charset="0"/>
                <a:cs typeface="Times New Roman" panose="02020603050405020304" pitchFamily="18" charset="0"/>
              </a:rPr>
              <a:t>(H.3.12)</a:t>
            </a:r>
          </a:p>
          <a:p>
            <a:r>
              <a:rPr lang="en-US" sz="3200">
                <a:latin typeface="Times New Roman" panose="02020603050405020304" pitchFamily="18" charset="0"/>
                <a:cs typeface="Times New Roman" panose="02020603050405020304" pitchFamily="18" charset="0"/>
              </a:rPr>
              <a:t>Một chiếc tàu ngầm cần lặn (co là theo phương thẳng đứng) xuống điểm A dưới đáy biển. Khi tàu đến đểm B ở độ cao  - 135m, máy đo báo rằng tàu còn cách A một khoảng 45 m. Hỏi điểm A nằm ở độ cao bao nhiêu mét?</a:t>
            </a:r>
          </a:p>
        </p:txBody>
      </p:sp>
      <p:sp>
        <p:nvSpPr>
          <p:cNvPr id="9" name="TextBox 8">
            <a:extLst>
              <a:ext uri="{FF2B5EF4-FFF2-40B4-BE49-F238E27FC236}">
                <a16:creationId xmlns:a16="http://schemas.microsoft.com/office/drawing/2014/main" id="{8AFD1E1E-A5C0-4C92-89A3-C75351C8DCCE}"/>
              </a:ext>
            </a:extLst>
          </p:cNvPr>
          <p:cNvSpPr txBox="1"/>
          <p:nvPr/>
        </p:nvSpPr>
        <p:spPr>
          <a:xfrm>
            <a:off x="7938869" y="3507218"/>
            <a:ext cx="992765"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- 135 m</a:t>
            </a:r>
          </a:p>
        </p:txBody>
      </p:sp>
      <p:cxnSp>
        <p:nvCxnSpPr>
          <p:cNvPr id="13" name="Straight Arrow Connector 12">
            <a:extLst>
              <a:ext uri="{FF2B5EF4-FFF2-40B4-BE49-F238E27FC236}">
                <a16:creationId xmlns:a16="http://schemas.microsoft.com/office/drawing/2014/main" id="{8C982DC2-1D58-4022-B6E0-F667A143516D}"/>
              </a:ext>
            </a:extLst>
          </p:cNvPr>
          <p:cNvCxnSpPr>
            <a:cxnSpLocks/>
          </p:cNvCxnSpPr>
          <p:nvPr/>
        </p:nvCxnSpPr>
        <p:spPr>
          <a:xfrm>
            <a:off x="8839200" y="3691884"/>
            <a:ext cx="0" cy="519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1D62A80-6690-4B4C-873E-1D7820DB6AFB}"/>
              </a:ext>
            </a:extLst>
          </p:cNvPr>
          <p:cNvSpPr txBox="1"/>
          <p:nvPr/>
        </p:nvSpPr>
        <p:spPr>
          <a:xfrm>
            <a:off x="8227434" y="3827717"/>
            <a:ext cx="992765" cy="369332"/>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45 m</a:t>
            </a:r>
          </a:p>
        </p:txBody>
      </p:sp>
    </p:spTree>
    <p:extLst>
      <p:ext uri="{BB962C8B-B14F-4D97-AF65-F5344CB8AC3E}">
        <p14:creationId xmlns:p14="http://schemas.microsoft.com/office/powerpoint/2010/main" val="28663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7EE94-DECB-48E8-8010-004F5C2318A8}"/>
              </a:ext>
            </a:extLst>
          </p:cNvPr>
          <p:cNvPicPr>
            <a:picLocks noChangeAspect="1"/>
          </p:cNvPicPr>
          <p:nvPr/>
        </p:nvPicPr>
        <p:blipFill>
          <a:blip r:embed="rId2"/>
          <a:stretch>
            <a:fillRect/>
          </a:stretch>
        </p:blipFill>
        <p:spPr>
          <a:xfrm>
            <a:off x="665018" y="152401"/>
            <a:ext cx="10622973" cy="3505200"/>
          </a:xfrm>
          <a:prstGeom prst="rect">
            <a:avLst/>
          </a:prstGeom>
        </p:spPr>
      </p:pic>
      <p:sp>
        <p:nvSpPr>
          <p:cNvPr id="6" name="TextBox 5">
            <a:extLst>
              <a:ext uri="{FF2B5EF4-FFF2-40B4-BE49-F238E27FC236}">
                <a16:creationId xmlns:a16="http://schemas.microsoft.com/office/drawing/2014/main" id="{577020A0-95FC-4CC5-AE69-D9746FAFF153}"/>
              </a:ext>
            </a:extLst>
          </p:cNvPr>
          <p:cNvSpPr txBox="1"/>
          <p:nvPr/>
        </p:nvSpPr>
        <p:spPr>
          <a:xfrm>
            <a:off x="1454726" y="1"/>
            <a:ext cx="951807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HS đọc</a:t>
            </a:r>
          </a:p>
        </p:txBody>
      </p:sp>
      <p:sp>
        <p:nvSpPr>
          <p:cNvPr id="7" name="TextBox 6">
            <a:extLst>
              <a:ext uri="{FF2B5EF4-FFF2-40B4-BE49-F238E27FC236}">
                <a16:creationId xmlns:a16="http://schemas.microsoft.com/office/drawing/2014/main" id="{949D4142-124A-47C6-AF11-C3645942123C}"/>
              </a:ext>
            </a:extLst>
          </p:cNvPr>
          <p:cNvSpPr txBox="1"/>
          <p:nvPr/>
        </p:nvSpPr>
        <p:spPr>
          <a:xfrm>
            <a:off x="904009" y="3316722"/>
            <a:ext cx="951807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Hai số đối nhau là gì?</a:t>
            </a:r>
          </a:p>
        </p:txBody>
      </p:sp>
      <p:sp>
        <p:nvSpPr>
          <p:cNvPr id="8" name="TextBox 7">
            <a:extLst>
              <a:ext uri="{FF2B5EF4-FFF2-40B4-BE49-F238E27FC236}">
                <a16:creationId xmlns:a16="http://schemas.microsoft.com/office/drawing/2014/main" id="{BC19FBA5-F04B-4C50-844D-40B2E2864E50}"/>
              </a:ext>
            </a:extLst>
          </p:cNvPr>
          <p:cNvSpPr txBox="1"/>
          <p:nvPr/>
        </p:nvSpPr>
        <p:spPr>
          <a:xfrm>
            <a:off x="405245" y="3712183"/>
            <a:ext cx="9518073" cy="769441"/>
          </a:xfrm>
          <a:prstGeom prst="rect">
            <a:avLst/>
          </a:prstGeom>
          <a:noFill/>
        </p:spPr>
        <p:txBody>
          <a:bodyPr wrap="square" rtlCol="0">
            <a:spAutoFit/>
          </a:bodyPr>
          <a:lstStyle/>
          <a:p>
            <a:r>
              <a:rPr lang="en-US" sz="44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Tìm số đối của 0; 4; - 5 ; 9; - 11 </a:t>
            </a:r>
          </a:p>
        </p:txBody>
      </p:sp>
      <p:sp>
        <p:nvSpPr>
          <p:cNvPr id="9" name="TextBox 8">
            <a:extLst>
              <a:ext uri="{FF2B5EF4-FFF2-40B4-BE49-F238E27FC236}">
                <a16:creationId xmlns:a16="http://schemas.microsoft.com/office/drawing/2014/main" id="{A9194812-7279-46CF-84CF-9707754549D7}"/>
              </a:ext>
            </a:extLst>
          </p:cNvPr>
          <p:cNvSpPr txBox="1"/>
          <p:nvPr/>
        </p:nvSpPr>
        <p:spPr>
          <a:xfrm>
            <a:off x="904009" y="4481624"/>
            <a:ext cx="9518073"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Lưu ý: Số đối của số 0 là chính nó</a:t>
            </a:r>
          </a:p>
          <a:p>
            <a:r>
              <a:rPr lang="en-US" sz="3200">
                <a:solidFill>
                  <a:srgbClr val="FF0000"/>
                </a:solidFill>
                <a:latin typeface="Times New Roman" panose="02020603050405020304" pitchFamily="18" charset="0"/>
                <a:cs typeface="Times New Roman" panose="02020603050405020304" pitchFamily="18" charset="0"/>
              </a:rPr>
              <a:t>            Kí hiệu số đối của a là – a, ta có số đối của – a là  - (-a) = a. Ví dụ số đối của – 5 là  - (- 5) = 5</a:t>
            </a:r>
          </a:p>
        </p:txBody>
      </p:sp>
    </p:spTree>
    <p:extLst>
      <p:ext uri="{BB962C8B-B14F-4D97-AF65-F5344CB8AC3E}">
        <p14:creationId xmlns:p14="http://schemas.microsoft.com/office/powerpoint/2010/main" val="18308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3F526D-3F8E-40F2-BC69-EE080706B74C}"/>
              </a:ext>
            </a:extLst>
          </p:cNvPr>
          <p:cNvSpPr txBox="1"/>
          <p:nvPr/>
        </p:nvSpPr>
        <p:spPr>
          <a:xfrm>
            <a:off x="568036" y="124691"/>
            <a:ext cx="317269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nhóm theo bàn</a:t>
            </a:r>
          </a:p>
        </p:txBody>
      </p:sp>
      <p:sp>
        <p:nvSpPr>
          <p:cNvPr id="7" name="TextBox 6">
            <a:extLst>
              <a:ext uri="{FF2B5EF4-FFF2-40B4-BE49-F238E27FC236}">
                <a16:creationId xmlns:a16="http://schemas.microsoft.com/office/drawing/2014/main" id="{3400C0B8-0416-4F6C-8A70-AFB392BD674B}"/>
              </a:ext>
            </a:extLst>
          </p:cNvPr>
          <p:cNvSpPr txBox="1"/>
          <p:nvPr/>
        </p:nvSpPr>
        <p:spPr>
          <a:xfrm>
            <a:off x="734291" y="2711817"/>
            <a:ext cx="6885709"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KQ</a:t>
            </a:r>
          </a:p>
          <a:p>
            <a:r>
              <a:rPr lang="en-US" sz="2800">
                <a:latin typeface="Times New Roman" panose="02020603050405020304" pitchFamily="18" charset="0"/>
                <a:cs typeface="Times New Roman" panose="02020603050405020304" pitchFamily="18" charset="0"/>
              </a:rPr>
              <a:t>Số đối của 5 là  - 5; số đối của – 2 là 2</a:t>
            </a:r>
          </a:p>
          <a:p>
            <a:r>
              <a:rPr lang="en-US" sz="2800">
                <a:latin typeface="Times New Roman" panose="02020603050405020304" pitchFamily="18" charset="0"/>
                <a:cs typeface="Times New Roman" panose="02020603050405020304" pitchFamily="18" charset="0"/>
              </a:rPr>
              <a:t>Biểu diễn trên trục số</a:t>
            </a:r>
          </a:p>
        </p:txBody>
      </p:sp>
      <p:pic>
        <p:nvPicPr>
          <p:cNvPr id="9" name="Picture 8">
            <a:extLst>
              <a:ext uri="{FF2B5EF4-FFF2-40B4-BE49-F238E27FC236}">
                <a16:creationId xmlns:a16="http://schemas.microsoft.com/office/drawing/2014/main" id="{238F9F96-43E9-4C39-B537-AAB696AF96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5293" y="4377156"/>
            <a:ext cx="7109252" cy="939846"/>
          </a:xfrm>
          <a:prstGeom prst="rect">
            <a:avLst/>
          </a:prstGeom>
        </p:spPr>
      </p:pic>
      <p:sp>
        <p:nvSpPr>
          <p:cNvPr id="2" name="TextBox 1">
            <a:extLst>
              <a:ext uri="{FF2B5EF4-FFF2-40B4-BE49-F238E27FC236}">
                <a16:creationId xmlns:a16="http://schemas.microsoft.com/office/drawing/2014/main" id="{AC713E59-65FE-44E4-A562-E05E3C793645}"/>
              </a:ext>
            </a:extLst>
          </p:cNvPr>
          <p:cNvSpPr txBox="1"/>
          <p:nvPr/>
        </p:nvSpPr>
        <p:spPr>
          <a:xfrm>
            <a:off x="734291" y="869044"/>
            <a:ext cx="11166764"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Luyện tập 2</a:t>
            </a:r>
          </a:p>
          <a:p>
            <a:r>
              <a:rPr lang="en-US" sz="3600">
                <a:latin typeface="Times New Roman" panose="02020603050405020304" pitchFamily="18" charset="0"/>
                <a:cs typeface="Times New Roman" panose="02020603050405020304" pitchFamily="18" charset="0"/>
              </a:rPr>
              <a:t>Tìm số đối của mỗi số 5 và – 2 rồi biểu diễn chúng trên cùng một trục số.</a:t>
            </a:r>
          </a:p>
        </p:txBody>
      </p:sp>
    </p:spTree>
    <p:extLst>
      <p:ext uri="{BB962C8B-B14F-4D97-AF65-F5344CB8AC3E}">
        <p14:creationId xmlns:p14="http://schemas.microsoft.com/office/powerpoint/2010/main" val="280746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a:extLst>
              <a:ext uri="{FF2B5EF4-FFF2-40B4-BE49-F238E27FC236}">
                <a16:creationId xmlns:a16="http://schemas.microsoft.com/office/drawing/2014/main" id="{69875FAB-9425-4D85-9675-63768D3162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21075" y="4679950"/>
            <a:ext cx="3829050" cy="1720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a:extLst>
              <a:ext uri="{FF2B5EF4-FFF2-40B4-BE49-F238E27FC236}">
                <a16:creationId xmlns:a16="http://schemas.microsoft.com/office/drawing/2014/main" id="{3EE4150B-6712-417E-8081-6C33E3DAD1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1075" y="4445000"/>
            <a:ext cx="5114925" cy="10223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1">
            <a:extLst>
              <a:ext uri="{FF2B5EF4-FFF2-40B4-BE49-F238E27FC236}">
                <a16:creationId xmlns:a16="http://schemas.microsoft.com/office/drawing/2014/main" id="{D5CA36DF-1991-44D5-AC1F-FD65184183B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5363" y="2860675"/>
            <a:ext cx="288766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74668CC3-F0A6-4FC0-B3C4-CFC168C65C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1938" y="3322638"/>
            <a:ext cx="35496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a:extLst>
              <a:ext uri="{FF2B5EF4-FFF2-40B4-BE49-F238E27FC236}">
                <a16:creationId xmlns:a16="http://schemas.microsoft.com/office/drawing/2014/main" id="{5C388820-ACB7-4F47-9738-66D35772524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87950" y="2579688"/>
            <a:ext cx="3946525" cy="11858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D015523-A06A-4588-94F4-B27B441E126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95363" y="2689225"/>
            <a:ext cx="4716462" cy="1014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B191352-F310-419B-BDB2-838889037512}"/>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78425" y="442913"/>
            <a:ext cx="3567113" cy="9509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D06D3D67-174A-4402-800A-61FF5A5AD2B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341938" y="1141413"/>
            <a:ext cx="1755775" cy="9953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a:extLst>
              <a:ext uri="{FF2B5EF4-FFF2-40B4-BE49-F238E27FC236}">
                <a16:creationId xmlns:a16="http://schemas.microsoft.com/office/drawing/2014/main" id="{EC9809B4-1720-4226-B417-64DC5E8118C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95363" y="841375"/>
            <a:ext cx="4716462"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1D1D1930-51BD-4A44-8F66-5910FC4993A1}"/>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0" y="2335213"/>
            <a:ext cx="2481263" cy="16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left)">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FE845F-91B2-46E6-8A45-773A1FBF8B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7964" y="854149"/>
            <a:ext cx="10210800" cy="5861475"/>
          </a:xfrm>
          <a:prstGeom prst="rect">
            <a:avLst/>
          </a:prstGeom>
        </p:spPr>
      </p:pic>
      <p:pic>
        <p:nvPicPr>
          <p:cNvPr id="8" name="Picture 7">
            <a:extLst>
              <a:ext uri="{FF2B5EF4-FFF2-40B4-BE49-F238E27FC236}">
                <a16:creationId xmlns:a16="http://schemas.microsoft.com/office/drawing/2014/main" id="{1E647A35-CBF6-4FAE-90BB-80FC44752A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70" y="6288605"/>
            <a:ext cx="2023497" cy="181468"/>
          </a:xfrm>
          <a:prstGeom prst="rect">
            <a:avLst/>
          </a:prstGeom>
        </p:spPr>
      </p:pic>
      <p:sp>
        <p:nvSpPr>
          <p:cNvPr id="9" name="TextBox 8">
            <a:extLst>
              <a:ext uri="{FF2B5EF4-FFF2-40B4-BE49-F238E27FC236}">
                <a16:creationId xmlns:a16="http://schemas.microsoft.com/office/drawing/2014/main" id="{C4556464-D3FE-4F7E-AE85-8A104F1C221A}"/>
              </a:ext>
            </a:extLst>
          </p:cNvPr>
          <p:cNvSpPr txBox="1"/>
          <p:nvPr/>
        </p:nvSpPr>
        <p:spPr>
          <a:xfrm>
            <a:off x="2064327" y="207818"/>
            <a:ext cx="7924800"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TRÒ CHƠI MỞ TRANH</a:t>
            </a:r>
          </a:p>
        </p:txBody>
      </p:sp>
      <p:sp>
        <p:nvSpPr>
          <p:cNvPr id="10" name="Rectangle 9">
            <a:hlinkClick r:id="rId4" action="ppaction://hlinksldjump"/>
            <a:extLst>
              <a:ext uri="{FF2B5EF4-FFF2-40B4-BE49-F238E27FC236}">
                <a16:creationId xmlns:a16="http://schemas.microsoft.com/office/drawing/2014/main" id="{25048387-CFC4-44B6-A647-93EDB0E16221}"/>
              </a:ext>
            </a:extLst>
          </p:cNvPr>
          <p:cNvSpPr/>
          <p:nvPr/>
        </p:nvSpPr>
        <p:spPr>
          <a:xfrm>
            <a:off x="263236" y="854149"/>
            <a:ext cx="1177637" cy="68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1</a:t>
            </a:r>
          </a:p>
        </p:txBody>
      </p:sp>
      <p:sp>
        <p:nvSpPr>
          <p:cNvPr id="14" name="Rectangle 13">
            <a:hlinkClick r:id="rId5" action="ppaction://hlinksldjump"/>
            <a:extLst>
              <a:ext uri="{FF2B5EF4-FFF2-40B4-BE49-F238E27FC236}">
                <a16:creationId xmlns:a16="http://schemas.microsoft.com/office/drawing/2014/main" id="{79FBB324-6277-48F3-B153-36505A936A6B}"/>
              </a:ext>
            </a:extLst>
          </p:cNvPr>
          <p:cNvSpPr/>
          <p:nvPr/>
        </p:nvSpPr>
        <p:spPr>
          <a:xfrm>
            <a:off x="263236" y="1823967"/>
            <a:ext cx="1177637" cy="68370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hlinkClick r:id="rId5" action="ppaction://hlinksldjump"/>
              </a:rPr>
              <a:t>2</a:t>
            </a:r>
            <a:endParaRPr lang="en-US" sz="3600">
              <a:latin typeface="Times New Roman" panose="02020603050405020304" pitchFamily="18" charset="0"/>
              <a:cs typeface="Times New Roman" panose="02020603050405020304" pitchFamily="18" charset="0"/>
            </a:endParaRPr>
          </a:p>
        </p:txBody>
      </p:sp>
      <p:sp>
        <p:nvSpPr>
          <p:cNvPr id="15" name="Rectangle 14">
            <a:hlinkClick r:id="rId6" action="ppaction://hlinksldjump"/>
            <a:extLst>
              <a:ext uri="{FF2B5EF4-FFF2-40B4-BE49-F238E27FC236}">
                <a16:creationId xmlns:a16="http://schemas.microsoft.com/office/drawing/2014/main" id="{C56F9E60-DD5D-46DC-9A7B-DF3731067081}"/>
              </a:ext>
            </a:extLst>
          </p:cNvPr>
          <p:cNvSpPr/>
          <p:nvPr/>
        </p:nvSpPr>
        <p:spPr>
          <a:xfrm>
            <a:off x="263235" y="2793785"/>
            <a:ext cx="1177637" cy="6837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3</a:t>
            </a:r>
          </a:p>
        </p:txBody>
      </p:sp>
      <p:sp>
        <p:nvSpPr>
          <p:cNvPr id="16" name="Rectangle 15">
            <a:hlinkClick r:id="rId7" action="ppaction://hlinksldjump"/>
            <a:extLst>
              <a:ext uri="{FF2B5EF4-FFF2-40B4-BE49-F238E27FC236}">
                <a16:creationId xmlns:a16="http://schemas.microsoft.com/office/drawing/2014/main" id="{2F42647F-D137-4C37-80C3-FB090C0C1C23}"/>
              </a:ext>
            </a:extLst>
          </p:cNvPr>
          <p:cNvSpPr/>
          <p:nvPr/>
        </p:nvSpPr>
        <p:spPr>
          <a:xfrm>
            <a:off x="263234" y="3763603"/>
            <a:ext cx="1177637" cy="68370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Times New Roman" panose="02020603050405020304" pitchFamily="18" charset="0"/>
                <a:cs typeface="Times New Roman" panose="02020603050405020304" pitchFamily="18" charset="0"/>
              </a:rPr>
              <a:t>4</a:t>
            </a:r>
          </a:p>
        </p:txBody>
      </p:sp>
      <p:sp>
        <p:nvSpPr>
          <p:cNvPr id="17" name="Rectangle 16">
            <a:extLst>
              <a:ext uri="{FF2B5EF4-FFF2-40B4-BE49-F238E27FC236}">
                <a16:creationId xmlns:a16="http://schemas.microsoft.com/office/drawing/2014/main" id="{5FB137FA-4C28-4F72-9239-560BB0D89BE2}"/>
              </a:ext>
            </a:extLst>
          </p:cNvPr>
          <p:cNvSpPr/>
          <p:nvPr/>
        </p:nvSpPr>
        <p:spPr>
          <a:xfrm>
            <a:off x="1717960" y="854149"/>
            <a:ext cx="5126183" cy="2909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anose="02020603050405020304" pitchFamily="18" charset="0"/>
                <a:cs typeface="Times New Roman" panose="02020603050405020304" pitchFamily="18" charset="0"/>
              </a:rPr>
              <a:t>1</a:t>
            </a:r>
          </a:p>
        </p:txBody>
      </p:sp>
      <p:sp>
        <p:nvSpPr>
          <p:cNvPr id="18" name="Rectangle 17">
            <a:extLst>
              <a:ext uri="{FF2B5EF4-FFF2-40B4-BE49-F238E27FC236}">
                <a16:creationId xmlns:a16="http://schemas.microsoft.com/office/drawing/2014/main" id="{CB10E7BE-CAE6-4657-8A45-F947199BD7BF}"/>
              </a:ext>
            </a:extLst>
          </p:cNvPr>
          <p:cNvSpPr/>
          <p:nvPr/>
        </p:nvSpPr>
        <p:spPr>
          <a:xfrm>
            <a:off x="6802581" y="854149"/>
            <a:ext cx="5126183" cy="2946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anose="02020603050405020304" pitchFamily="18" charset="0"/>
                <a:cs typeface="Times New Roman" panose="02020603050405020304" pitchFamily="18" charset="0"/>
              </a:rPr>
              <a:t>2</a:t>
            </a:r>
          </a:p>
        </p:txBody>
      </p:sp>
      <p:sp>
        <p:nvSpPr>
          <p:cNvPr id="20" name="Rectangle 19">
            <a:extLst>
              <a:ext uri="{FF2B5EF4-FFF2-40B4-BE49-F238E27FC236}">
                <a16:creationId xmlns:a16="http://schemas.microsoft.com/office/drawing/2014/main" id="{29FD846E-B65B-46E4-A066-4371A12EFC92}"/>
              </a:ext>
            </a:extLst>
          </p:cNvPr>
          <p:cNvSpPr/>
          <p:nvPr/>
        </p:nvSpPr>
        <p:spPr>
          <a:xfrm>
            <a:off x="1717960" y="3703352"/>
            <a:ext cx="5126183" cy="30122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anose="02020603050405020304" pitchFamily="18" charset="0"/>
                <a:cs typeface="Times New Roman" panose="02020603050405020304" pitchFamily="18" charset="0"/>
              </a:rPr>
              <a:t>4</a:t>
            </a:r>
          </a:p>
        </p:txBody>
      </p:sp>
      <p:sp>
        <p:nvSpPr>
          <p:cNvPr id="21" name="Rectangle 20">
            <a:extLst>
              <a:ext uri="{FF2B5EF4-FFF2-40B4-BE49-F238E27FC236}">
                <a16:creationId xmlns:a16="http://schemas.microsoft.com/office/drawing/2014/main" id="{3BB2A9BE-AE43-4E70-83EF-87D417DDAFA8}"/>
              </a:ext>
            </a:extLst>
          </p:cNvPr>
          <p:cNvSpPr/>
          <p:nvPr/>
        </p:nvSpPr>
        <p:spPr>
          <a:xfrm>
            <a:off x="6802581" y="3703353"/>
            <a:ext cx="5126183" cy="3012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748979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animBg="1"/>
      <p:bldP spid="18"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36D33-618D-4310-83CC-B386A54B51EB}"/>
              </a:ext>
            </a:extLst>
          </p:cNvPr>
          <p:cNvSpPr txBox="1"/>
          <p:nvPr/>
        </p:nvSpPr>
        <p:spPr>
          <a:xfrm>
            <a:off x="706582" y="332509"/>
            <a:ext cx="10903527"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a:t>
            </a:r>
          </a:p>
          <a:p>
            <a:r>
              <a:rPr lang="en-US" sz="3200">
                <a:latin typeface="Times New Roman" panose="02020603050405020304" pitchFamily="18" charset="0"/>
                <a:cs typeface="Times New Roman" panose="02020603050405020304" pitchFamily="18" charset="0"/>
              </a:rPr>
              <a:t>Bạn Tuấn nợ 100.000. Sau đó bạn Tuấn vay thêm 200.000</a:t>
            </a:r>
          </a:p>
          <a:p>
            <a:r>
              <a:rPr lang="en-US" sz="3200">
                <a:latin typeface="Times New Roman" panose="02020603050405020304" pitchFamily="18" charset="0"/>
                <a:cs typeface="Times New Roman" panose="02020603050405020304" pitchFamily="18" charset="0"/>
              </a:rPr>
              <a:t>Hỏi bạn Tuấn có bao nhiêu tiền?</a:t>
            </a:r>
          </a:p>
        </p:txBody>
      </p:sp>
      <p:sp>
        <p:nvSpPr>
          <p:cNvPr id="3" name="a1">
            <a:hlinkClick r:id="" action="ppaction://macro?name=SlideLayout16.CorrectAnswer">
              <a:snd r:embed="rId2" name="correct.wav"/>
            </a:hlinkClick>
            <a:extLst>
              <a:ext uri="{FF2B5EF4-FFF2-40B4-BE49-F238E27FC236}">
                <a16:creationId xmlns:a16="http://schemas.microsoft.com/office/drawing/2014/main" id="{527A96FD-67B1-4B0E-A40A-C539E7AB21D5}"/>
              </a:ext>
            </a:extLst>
          </p:cNvPr>
          <p:cNvSpPr>
            <a:spLocks/>
          </p:cNvSpPr>
          <p:nvPr/>
        </p:nvSpPr>
        <p:spPr bwMode="gray">
          <a:xfrm>
            <a:off x="5470222" y="2154807"/>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- 300.000</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id="{BEDF1505-5C98-4A8C-9DF7-CA517EB7991B}"/>
              </a:ext>
            </a:extLst>
          </p:cNvPr>
          <p:cNvSpPr>
            <a:spLocks/>
          </p:cNvSpPr>
          <p:nvPr/>
        </p:nvSpPr>
        <p:spPr bwMode="gray">
          <a:xfrm>
            <a:off x="1812622" y="2165378"/>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300.000</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id="{BC2C01A7-15BC-434C-8B8B-09CB160AF807}"/>
              </a:ext>
            </a:extLst>
          </p:cNvPr>
          <p:cNvSpPr>
            <a:spLocks/>
          </p:cNvSpPr>
          <p:nvPr/>
        </p:nvSpPr>
        <p:spPr bwMode="gray">
          <a:xfrm>
            <a:off x="1812622" y="3684512"/>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- 100.000</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id="{A49949BD-FF2C-41F6-8D21-844B8F7284D3}"/>
              </a:ext>
            </a:extLst>
          </p:cNvPr>
          <p:cNvSpPr>
            <a:spLocks/>
          </p:cNvSpPr>
          <p:nvPr/>
        </p:nvSpPr>
        <p:spPr bwMode="gray">
          <a:xfrm>
            <a:off x="5470222" y="3684511"/>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0</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06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36D33-618D-4310-83CC-B386A54B51EB}"/>
              </a:ext>
            </a:extLst>
          </p:cNvPr>
          <p:cNvSpPr txBox="1"/>
          <p:nvPr/>
        </p:nvSpPr>
        <p:spPr>
          <a:xfrm>
            <a:off x="706582" y="332509"/>
            <a:ext cx="1090352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2:  Tính (-10) + (- 25) có kết quả là </a:t>
            </a:r>
          </a:p>
        </p:txBody>
      </p:sp>
      <p:sp>
        <p:nvSpPr>
          <p:cNvPr id="3" name="a1">
            <a:hlinkClick r:id="" action="ppaction://macro?name=SlideLayout16.CorrectAnswer">
              <a:snd r:embed="rId2" name="correct.wav"/>
            </a:hlinkClick>
            <a:extLst>
              <a:ext uri="{FF2B5EF4-FFF2-40B4-BE49-F238E27FC236}">
                <a16:creationId xmlns:a16="http://schemas.microsoft.com/office/drawing/2014/main" id="{527A96FD-67B1-4B0E-A40A-C539E7AB21D5}"/>
              </a:ext>
            </a:extLst>
          </p:cNvPr>
          <p:cNvSpPr>
            <a:spLocks/>
          </p:cNvSpPr>
          <p:nvPr/>
        </p:nvSpPr>
        <p:spPr bwMode="gray">
          <a:xfrm>
            <a:off x="1854186" y="361040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- 35 </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id="{BEDF1505-5C98-4A8C-9DF7-CA517EB7991B}"/>
              </a:ext>
            </a:extLst>
          </p:cNvPr>
          <p:cNvSpPr>
            <a:spLocks/>
          </p:cNvSpPr>
          <p:nvPr/>
        </p:nvSpPr>
        <p:spPr bwMode="gray">
          <a:xfrm>
            <a:off x="1854186"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- 5</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15</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id="{A49949BD-FF2C-41F6-8D21-844B8F7284D3}"/>
              </a:ext>
            </a:extLst>
          </p:cNvPr>
          <p:cNvSpPr>
            <a:spLocks/>
          </p:cNvSpPr>
          <p:nvPr/>
        </p:nvSpPr>
        <p:spPr bwMode="gray">
          <a:xfrm>
            <a:off x="5719604" y="360310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35</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7745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36D33-618D-4310-83CC-B386A54B51EB}"/>
              </a:ext>
            </a:extLst>
          </p:cNvPr>
          <p:cNvSpPr txBox="1"/>
          <p:nvPr/>
        </p:nvSpPr>
        <p:spPr>
          <a:xfrm>
            <a:off x="706582" y="332509"/>
            <a:ext cx="10903527"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3:  Các số đối của 2019 và – 9 lần lượt là </a:t>
            </a:r>
          </a:p>
        </p:txBody>
      </p:sp>
      <p:sp>
        <p:nvSpPr>
          <p:cNvPr id="3" name="a1">
            <a:hlinkClick r:id="" action="ppaction://macro?name=SlideLayout16.CorrectAnswer">
              <a:snd r:embed="rId2" name="correct.wav"/>
            </a:hlinkClick>
            <a:extLst>
              <a:ext uri="{FF2B5EF4-FFF2-40B4-BE49-F238E27FC236}">
                <a16:creationId xmlns:a16="http://schemas.microsoft.com/office/drawing/2014/main" id="{527A96FD-67B1-4B0E-A40A-C539E7AB21D5}"/>
              </a:ext>
            </a:extLst>
          </p:cNvPr>
          <p:cNvSpPr>
            <a:spLocks/>
          </p:cNvSpPr>
          <p:nvPr/>
        </p:nvSpPr>
        <p:spPr bwMode="gray">
          <a:xfrm>
            <a:off x="5719604" y="3818219"/>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- 2019 và 9 </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id="{BEDF1505-5C98-4A8C-9DF7-CA517EB7991B}"/>
              </a:ext>
            </a:extLst>
          </p:cNvPr>
          <p:cNvSpPr>
            <a:spLocks/>
          </p:cNvSpPr>
          <p:nvPr/>
        </p:nvSpPr>
        <p:spPr bwMode="gray">
          <a:xfrm>
            <a:off x="1854186"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2019 và 9</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- 2019 và  - 9</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id="{A49949BD-FF2C-41F6-8D21-844B8F7284D3}"/>
              </a:ext>
            </a:extLst>
          </p:cNvPr>
          <p:cNvSpPr>
            <a:spLocks/>
          </p:cNvSpPr>
          <p:nvPr/>
        </p:nvSpPr>
        <p:spPr bwMode="gray">
          <a:xfrm>
            <a:off x="1729495" y="371065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0 và 9</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3388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C36D33-618D-4310-83CC-B386A54B51EB}"/>
              </a:ext>
            </a:extLst>
          </p:cNvPr>
          <p:cNvSpPr txBox="1"/>
          <p:nvPr/>
        </p:nvSpPr>
        <p:spPr>
          <a:xfrm>
            <a:off x="706582" y="332509"/>
            <a:ext cx="10903527"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4: Dự báo thời tiết ở Sa Pa buổi chiều hôm nay là – 1</a:t>
            </a:r>
            <a:r>
              <a:rPr lang="en-US" sz="3200" baseline="30000">
                <a:latin typeface="Times New Roman" panose="02020603050405020304" pitchFamily="18" charset="0"/>
                <a:cs typeface="Times New Roman" panose="02020603050405020304" pitchFamily="18" charset="0"/>
              </a:rPr>
              <a:t>0 </a:t>
            </a:r>
            <a:r>
              <a:rPr lang="en-US" sz="3200">
                <a:latin typeface="Times New Roman" panose="02020603050405020304" pitchFamily="18" charset="0"/>
                <a:cs typeface="Times New Roman" panose="02020603050405020304" pitchFamily="18" charset="0"/>
              </a:rPr>
              <a:t>C. Buổi tối giảm xuống 2 </a:t>
            </a:r>
            <a:r>
              <a:rPr lang="en-US" sz="3200" baseline="30000">
                <a:latin typeface="Times New Roman" panose="02020603050405020304" pitchFamily="18" charset="0"/>
                <a:cs typeface="Times New Roman" panose="02020603050405020304" pitchFamily="18" charset="0"/>
              </a:rPr>
              <a:t>0</a:t>
            </a:r>
            <a:r>
              <a:rPr lang="en-US" sz="3200">
                <a:latin typeface="Times New Roman" panose="02020603050405020304" pitchFamily="18" charset="0"/>
                <a:cs typeface="Times New Roman" panose="02020603050405020304" pitchFamily="18" charset="0"/>
              </a:rPr>
              <a:t>C.  Hỏi nhiệt độ buổi tối là bao nhiêu ?</a:t>
            </a:r>
          </a:p>
        </p:txBody>
      </p:sp>
      <p:sp>
        <p:nvSpPr>
          <p:cNvPr id="3" name="a1">
            <a:hlinkClick r:id="" action="ppaction://macro?name=SlideLayout16.CorrectAnswer">
              <a:snd r:embed="rId2" name="correct.wav"/>
            </a:hlinkClick>
            <a:extLst>
              <a:ext uri="{FF2B5EF4-FFF2-40B4-BE49-F238E27FC236}">
                <a16:creationId xmlns:a16="http://schemas.microsoft.com/office/drawing/2014/main" id="{527A96FD-67B1-4B0E-A40A-C539E7AB21D5}"/>
              </a:ext>
            </a:extLst>
          </p:cNvPr>
          <p:cNvSpPr>
            <a:spLocks/>
          </p:cNvSpPr>
          <p:nvPr/>
        </p:nvSpPr>
        <p:spPr bwMode="gray">
          <a:xfrm>
            <a:off x="1729495" y="2228025"/>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 </a:t>
            </a:r>
            <a:r>
              <a:rPr lang="en-US" sz="4400" baseline="30000">
                <a:latin typeface="Times New Roman" panose="02020603050405020304" pitchFamily="18" charset="0"/>
                <a:cs typeface="Times New Roman" panose="02020603050405020304" pitchFamily="18" charset="0"/>
              </a:rPr>
              <a:t>0</a:t>
            </a:r>
            <a:r>
              <a:rPr lang="en-US" sz="4400">
                <a:latin typeface="Times New Roman" panose="02020603050405020304" pitchFamily="18" charset="0"/>
                <a:cs typeface="Times New Roman" panose="02020603050405020304" pitchFamily="18" charset="0"/>
              </a:rPr>
              <a:t>C.</a:t>
            </a:r>
            <a:endParaRPr lang="en-US" sz="4400" dirty="0">
              <a:latin typeface="Times New Roman" panose="02020603050405020304" pitchFamily="18" charset="0"/>
              <a:cs typeface="Times New Roman" panose="02020603050405020304" pitchFamily="18" charset="0"/>
            </a:endParaRPr>
          </a:p>
        </p:txBody>
      </p:sp>
      <p:sp>
        <p:nvSpPr>
          <p:cNvPr id="4" name="a2">
            <a:hlinkClick r:id="" action="ppaction://macro?name=SlideLayout16.WrongAnswer">
              <a:snd r:embed="rId3" name="wrong.wav"/>
            </a:hlinkClick>
            <a:extLst>
              <a:ext uri="{FF2B5EF4-FFF2-40B4-BE49-F238E27FC236}">
                <a16:creationId xmlns:a16="http://schemas.microsoft.com/office/drawing/2014/main" id="{BEDF1505-5C98-4A8C-9DF7-CA517EB7991B}"/>
              </a:ext>
            </a:extLst>
          </p:cNvPr>
          <p:cNvSpPr>
            <a:spLocks/>
          </p:cNvSpPr>
          <p:nvPr/>
        </p:nvSpPr>
        <p:spPr bwMode="gray">
          <a:xfrm>
            <a:off x="5733703" y="39173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0 </a:t>
            </a:r>
            <a:r>
              <a:rPr lang="en-US" sz="4400" baseline="30000">
                <a:latin typeface="Times New Roman" panose="02020603050405020304" pitchFamily="18" charset="0"/>
                <a:cs typeface="Times New Roman" panose="02020603050405020304" pitchFamily="18" charset="0"/>
              </a:rPr>
              <a:t>0</a:t>
            </a:r>
            <a:r>
              <a:rPr lang="en-US" sz="4400">
                <a:latin typeface="Times New Roman" panose="02020603050405020304" pitchFamily="18" charset="0"/>
                <a:cs typeface="Times New Roman" panose="02020603050405020304" pitchFamily="18" charset="0"/>
              </a:rPr>
              <a:t>C.</a:t>
            </a:r>
            <a:endParaRPr lang="en-US" sz="4400" dirty="0">
              <a:latin typeface="Times New Roman" panose="02020603050405020304" pitchFamily="18" charset="0"/>
              <a:cs typeface="Times New Roman" panose="02020603050405020304" pitchFamily="18" charset="0"/>
            </a:endParaRPr>
          </a:p>
        </p:txBody>
      </p:sp>
      <p:sp>
        <p:nvSpPr>
          <p:cNvPr id="5" name="a3">
            <a:hlinkClick r:id="" action="ppaction://macro?name=SlideLayout16.WrongAnswer">
              <a:snd r:embed="rId3" name="wrong.wav"/>
            </a:hlinkClick>
            <a:extLst>
              <a:ext uri="{FF2B5EF4-FFF2-40B4-BE49-F238E27FC236}">
                <a16:creationId xmlns:a16="http://schemas.microsoft.com/office/drawing/2014/main" id="{BC2C01A7-15BC-434C-8B8B-09CB160AF807}"/>
              </a:ext>
            </a:extLst>
          </p:cNvPr>
          <p:cNvSpPr>
            <a:spLocks/>
          </p:cNvSpPr>
          <p:nvPr/>
        </p:nvSpPr>
        <p:spPr bwMode="gray">
          <a:xfrm>
            <a:off x="5719604" y="2240970"/>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 3 </a:t>
            </a:r>
            <a:r>
              <a:rPr lang="en-US" sz="4400" baseline="30000">
                <a:latin typeface="Times New Roman" panose="02020603050405020304" pitchFamily="18" charset="0"/>
                <a:cs typeface="Times New Roman" panose="02020603050405020304" pitchFamily="18" charset="0"/>
              </a:rPr>
              <a:t>0</a:t>
            </a:r>
            <a:r>
              <a:rPr lang="en-US" sz="4400">
                <a:latin typeface="Times New Roman" panose="02020603050405020304" pitchFamily="18" charset="0"/>
                <a:cs typeface="Times New Roman" panose="02020603050405020304" pitchFamily="18" charset="0"/>
              </a:rPr>
              <a:t>C.</a:t>
            </a:r>
            <a:endParaRPr lang="en-US" sz="4400" dirty="0">
              <a:latin typeface="Times New Roman" panose="02020603050405020304" pitchFamily="18" charset="0"/>
              <a:cs typeface="Times New Roman" panose="02020603050405020304" pitchFamily="18" charset="0"/>
            </a:endParaRPr>
          </a:p>
        </p:txBody>
      </p:sp>
      <p:sp>
        <p:nvSpPr>
          <p:cNvPr id="6" name="a4">
            <a:hlinkClick r:id="" action="ppaction://macro?name=SlideLayout16.WrongAnswer">
              <a:snd r:embed="rId3" name="wrong.wav"/>
            </a:hlinkClick>
            <a:extLst>
              <a:ext uri="{FF2B5EF4-FFF2-40B4-BE49-F238E27FC236}">
                <a16:creationId xmlns:a16="http://schemas.microsoft.com/office/drawing/2014/main" id="{A49949BD-FF2C-41F6-8D21-844B8F7284D3}"/>
              </a:ext>
            </a:extLst>
          </p:cNvPr>
          <p:cNvSpPr>
            <a:spLocks/>
          </p:cNvSpPr>
          <p:nvPr/>
        </p:nvSpPr>
        <p:spPr bwMode="gray">
          <a:xfrm>
            <a:off x="1729495" y="3710653"/>
            <a:ext cx="3355368" cy="1008111"/>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ctr" anchorCtr="0" compatLnSpc="1">
            <a:prstTxWarp prst="textNoShape">
              <a:avLst/>
            </a:prstTxWarp>
          </a:bodyPr>
          <a:lstStyle/>
          <a:p>
            <a:pPr algn="ctr"/>
            <a:r>
              <a:rPr lang="en-US" sz="4400">
                <a:latin typeface="Times New Roman" panose="02020603050405020304" pitchFamily="18" charset="0"/>
                <a:cs typeface="Times New Roman" panose="02020603050405020304" pitchFamily="18" charset="0"/>
              </a:rPr>
              <a:t>1 </a:t>
            </a:r>
            <a:r>
              <a:rPr lang="en-US" sz="4400" baseline="30000">
                <a:latin typeface="Times New Roman" panose="02020603050405020304" pitchFamily="18" charset="0"/>
                <a:cs typeface="Times New Roman" panose="02020603050405020304" pitchFamily="18" charset="0"/>
              </a:rPr>
              <a:t>0</a:t>
            </a:r>
            <a:r>
              <a:rPr lang="en-US" sz="4400">
                <a:latin typeface="Times New Roman" panose="02020603050405020304" pitchFamily="18" charset="0"/>
                <a:cs typeface="Times New Roman" panose="02020603050405020304" pitchFamily="18" charset="0"/>
              </a:rPr>
              <a:t>C.</a:t>
            </a:r>
            <a:endParaRPr lang="en-US" sz="4400" dirty="0">
              <a:latin typeface="Times New Roman" panose="02020603050405020304" pitchFamily="18" charset="0"/>
              <a:cs typeface="Times New Roman" panose="02020603050405020304" pitchFamily="18" charset="0"/>
            </a:endParaRPr>
          </a:p>
        </p:txBody>
      </p:sp>
      <p:sp>
        <p:nvSpPr>
          <p:cNvPr id="8" name="Arrow: Left 7">
            <a:hlinkClick r:id="rId4" action="ppaction://hlinksldjump"/>
            <a:extLst>
              <a:ext uri="{FF2B5EF4-FFF2-40B4-BE49-F238E27FC236}">
                <a16:creationId xmlns:a16="http://schemas.microsoft.com/office/drawing/2014/main" id="{75F12C38-51AF-4488-B5E5-D8D96C58BEBB}"/>
              </a:ext>
            </a:extLst>
          </p:cNvPr>
          <p:cNvSpPr/>
          <p:nvPr/>
        </p:nvSpPr>
        <p:spPr>
          <a:xfrm>
            <a:off x="10337814" y="5985164"/>
            <a:ext cx="1272295" cy="54032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42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00B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3" presetClass="emph" presetSubtype="2" fill="hold" grpId="0" nodeType="withEffect">
                                  <p:stCondLst>
                                    <p:cond delay="0"/>
                                  </p:stCondLst>
                                  <p:childTnLst>
                                    <p:animClr clrSpc="rgb" dir="cw">
                                      <p:cBhvr override="childStyle">
                                        <p:cTn id="10" dur="1000" fill="hold"/>
                                        <p:tgtEl>
                                          <p:spTgt spid="3"/>
                                        </p:tgtEl>
                                        <p:attrNameLst>
                                          <p:attrName>style.color</p:attrName>
                                        </p:attrNameLst>
                                      </p:cBhvr>
                                      <p:to>
                                        <a:srgbClr val="FFFFFF"/>
                                      </p:to>
                                    </p:animClr>
                                  </p:childTnLst>
                                </p:cTn>
                              </p:par>
                            </p:childTnLst>
                          </p:cTn>
                        </p:par>
                      </p:childTnLst>
                    </p:cTn>
                  </p:par>
                </p:childTnLst>
              </p:cTn>
              <p:nextCondLst>
                <p:cond evt="onClick" delay="0">
                  <p:tgtEl>
                    <p:spTgt spid="3"/>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4"/>
                                        </p:tgtEl>
                                        <p:attrNameLst>
                                          <p:attrName>fillcolor</p:attrName>
                                        </p:attrNameLst>
                                      </p:cBhvr>
                                      <p:to>
                                        <a:srgbClr val="FF0000"/>
                                      </p:to>
                                    </p:animClr>
                                    <p:set>
                                      <p:cBhvr>
                                        <p:cTn id="16" dur="2000" fill="hold"/>
                                        <p:tgtEl>
                                          <p:spTgt spid="4"/>
                                        </p:tgtEl>
                                        <p:attrNameLst>
                                          <p:attrName>fill.type</p:attrName>
                                        </p:attrNameLst>
                                      </p:cBhvr>
                                      <p:to>
                                        <p:strVal val="solid"/>
                                      </p:to>
                                    </p:set>
                                    <p:set>
                                      <p:cBhvr>
                                        <p:cTn id="17" dur="2000" fill="hold"/>
                                        <p:tgtEl>
                                          <p:spTgt spid="4"/>
                                        </p:tgtEl>
                                        <p:attrNameLst>
                                          <p:attrName>fill.on</p:attrName>
                                        </p:attrNameLst>
                                      </p:cBhvr>
                                      <p:to>
                                        <p:strVal val="true"/>
                                      </p:to>
                                    </p:set>
                                  </p:childTnLst>
                                </p:cTn>
                              </p:par>
                              <p:par>
                                <p:cTn id="18" presetID="3" presetClass="emph" presetSubtype="2" fill="hold" grpId="0" nodeType="withEffect">
                                  <p:stCondLst>
                                    <p:cond delay="0"/>
                                  </p:stCondLst>
                                  <p:childTnLst>
                                    <p:animClr clrSpc="rgb" dir="cw">
                                      <p:cBhvr override="childStyle">
                                        <p:cTn id="19" dur="1000" fill="hold"/>
                                        <p:tgtEl>
                                          <p:spTgt spid="4"/>
                                        </p:tgtEl>
                                        <p:attrNameLst>
                                          <p:attrName>style.color</p:attrName>
                                        </p:attrNameLst>
                                      </p:cBhvr>
                                      <p:to>
                                        <a:srgbClr val="FFFFFF"/>
                                      </p:to>
                                    </p:animClr>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6"/>
                                        </p:tgtEl>
                                        <p:attrNameLst>
                                          <p:attrName>fillcolor</p:attrName>
                                        </p:attrNameLst>
                                      </p:cBhvr>
                                      <p:to>
                                        <a:srgbClr val="FF0000"/>
                                      </p:to>
                                    </p:animClr>
                                    <p:set>
                                      <p:cBhvr>
                                        <p:cTn id="25" dur="2000" fill="hold"/>
                                        <p:tgtEl>
                                          <p:spTgt spid="6"/>
                                        </p:tgtEl>
                                        <p:attrNameLst>
                                          <p:attrName>fill.type</p:attrName>
                                        </p:attrNameLst>
                                      </p:cBhvr>
                                      <p:to>
                                        <p:strVal val="solid"/>
                                      </p:to>
                                    </p:set>
                                    <p:set>
                                      <p:cBhvr>
                                        <p:cTn id="26" dur="2000" fill="hold"/>
                                        <p:tgtEl>
                                          <p:spTgt spid="6"/>
                                        </p:tgtEl>
                                        <p:attrNameLst>
                                          <p:attrName>fill.on</p:attrName>
                                        </p:attrNameLst>
                                      </p:cBhvr>
                                      <p:to>
                                        <p:strVal val="true"/>
                                      </p:to>
                                    </p:set>
                                  </p:childTnLst>
                                </p:cTn>
                              </p:par>
                              <p:par>
                                <p:cTn id="27" presetID="3" presetClass="emph" presetSubtype="2" fill="hold" grpId="0" nodeType="withEffect">
                                  <p:stCondLst>
                                    <p:cond delay="0"/>
                                  </p:stCondLst>
                                  <p:childTnLst>
                                    <p:animClr clrSpc="rgb" dir="cw">
                                      <p:cBhvr override="childStyle">
                                        <p:cTn id="28" dur="1000" fill="hold"/>
                                        <p:tgtEl>
                                          <p:spTgt spid="6"/>
                                        </p:tgtEl>
                                        <p:attrNameLst>
                                          <p:attrName>style.color</p:attrName>
                                        </p:attrNameLst>
                                      </p:cBhvr>
                                      <p:to>
                                        <a:srgbClr val="FFFFFF"/>
                                      </p:to>
                                    </p:animClr>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
                                        </p:tgtEl>
                                        <p:attrNameLst>
                                          <p:attrName>fillcolor</p:attrName>
                                        </p:attrNameLst>
                                      </p:cBhvr>
                                      <p:to>
                                        <a:srgbClr val="FF0000"/>
                                      </p:to>
                                    </p:animClr>
                                    <p:set>
                                      <p:cBhvr>
                                        <p:cTn id="34" dur="2000" fill="hold"/>
                                        <p:tgtEl>
                                          <p:spTgt spid="5"/>
                                        </p:tgtEl>
                                        <p:attrNameLst>
                                          <p:attrName>fill.type</p:attrName>
                                        </p:attrNameLst>
                                      </p:cBhvr>
                                      <p:to>
                                        <p:strVal val="solid"/>
                                      </p:to>
                                    </p:set>
                                    <p:set>
                                      <p:cBhvr>
                                        <p:cTn id="35" dur="2000" fill="hold"/>
                                        <p:tgtEl>
                                          <p:spTgt spid="5"/>
                                        </p:tgtEl>
                                        <p:attrNameLst>
                                          <p:attrName>fill.on</p:attrName>
                                        </p:attrNameLst>
                                      </p:cBhvr>
                                      <p:to>
                                        <p:strVal val="true"/>
                                      </p:to>
                                    </p:set>
                                  </p:childTnLst>
                                </p:cTn>
                              </p:par>
                              <p:par>
                                <p:cTn id="36" presetID="3" presetClass="emph" presetSubtype="2" fill="hold" grpId="0" nodeType="withEffect">
                                  <p:stCondLst>
                                    <p:cond delay="0"/>
                                  </p:stCondLst>
                                  <p:childTnLst>
                                    <p:animClr clrSpc="rgb" dir="cw">
                                      <p:cBhvr override="childStyle">
                                        <p:cTn id="37" dur="1000" fill="hold"/>
                                        <p:tgtEl>
                                          <p:spTgt spid="5"/>
                                        </p:tgtEl>
                                        <p:attrNameLst>
                                          <p:attrName>style.color</p:attrName>
                                        </p:attrNameLst>
                                      </p:cBhvr>
                                      <p:to>
                                        <a:srgbClr val="FFFFFF"/>
                                      </p:to>
                                    </p:animClr>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244579-B694-4F61-8657-0C4EE9DC19A5}"/>
              </a:ext>
            </a:extLst>
          </p:cNvPr>
          <p:cNvSpPr txBox="1"/>
          <p:nvPr/>
        </p:nvSpPr>
        <p:spPr>
          <a:xfrm>
            <a:off x="1052945" y="498764"/>
            <a:ext cx="10584873" cy="3970318"/>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HƯỚNG DẪN VỀ NHÀ</a:t>
            </a:r>
          </a:p>
          <a:p>
            <a:pPr marL="571500" indent="-571500">
              <a:buFontTx/>
              <a:buChar char="-"/>
            </a:pPr>
            <a:r>
              <a:rPr lang="en-US" sz="3600">
                <a:latin typeface="Times New Roman" panose="02020603050405020304" pitchFamily="18" charset="0"/>
                <a:cs typeface="Times New Roman" panose="02020603050405020304" pitchFamily="18" charset="0"/>
              </a:rPr>
              <a:t>Học thuộc quy tắc cộng hai số  nguyên </a:t>
            </a:r>
          </a:p>
          <a:p>
            <a:pPr marL="571500" indent="-571500">
              <a:buFontTx/>
              <a:buChar char="-"/>
            </a:pPr>
            <a:r>
              <a:rPr lang="en-US" sz="3600">
                <a:latin typeface="Times New Roman" panose="02020603050405020304" pitchFamily="18" charset="0"/>
                <a:cs typeface="Times New Roman" panose="02020603050405020304" pitchFamily="18" charset="0"/>
              </a:rPr>
              <a:t>Biết tính tổng hai số nguyên âm bằng bài toán thực tế</a:t>
            </a:r>
          </a:p>
          <a:p>
            <a:pPr marL="571500" indent="-571500">
              <a:buFontTx/>
              <a:buChar char="-"/>
            </a:pPr>
            <a:r>
              <a:rPr lang="en-US" sz="3600">
                <a:latin typeface="Times New Roman" panose="02020603050405020304" pitchFamily="18" charset="0"/>
                <a:cs typeface="Times New Roman" panose="02020603050405020304" pitchFamily="18" charset="0"/>
              </a:rPr>
              <a:t>BTVN 3.9 SGK.TR.66</a:t>
            </a:r>
          </a:p>
          <a:p>
            <a:pPr marL="571500" indent="-571500">
              <a:buFontTx/>
              <a:buChar char="-"/>
            </a:pPr>
            <a:r>
              <a:rPr lang="en-US" sz="3600">
                <a:latin typeface="Times New Roman" panose="02020603050405020304" pitchFamily="18" charset="0"/>
                <a:cs typeface="Times New Roman" panose="02020603050405020304" pitchFamily="18" charset="0"/>
              </a:rPr>
              <a:t>Đọc mục 2 (tiếp theo) Cộng hai số nguyên khác dấu </a:t>
            </a:r>
          </a:p>
          <a:p>
            <a:pPr marL="571500" indent="-571500">
              <a:buFontTx/>
              <a:buChar char="-"/>
            </a:pPr>
            <a:r>
              <a:rPr lang="en-US" sz="3600">
                <a:latin typeface="Times New Roman" panose="02020603050405020304" pitchFamily="18" charset="0"/>
                <a:cs typeface="Times New Roman" panose="02020603050405020304" pitchFamily="18" charset="0"/>
              </a:rPr>
              <a:t>Đọc mục 3 tính chất của phép cộng.</a:t>
            </a:r>
          </a:p>
          <a:p>
            <a:pPr marL="571500" indent="-571500">
              <a:buFontTx/>
              <a:buChar char="-"/>
            </a:pP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3280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0814C-61BA-43E6-9DD2-012964F4375E}"/>
              </a:ext>
            </a:extLst>
          </p:cNvPr>
          <p:cNvSpPr txBox="1"/>
          <p:nvPr/>
        </p:nvSpPr>
        <p:spPr>
          <a:xfrm>
            <a:off x="4100945" y="206237"/>
            <a:ext cx="7592291"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Khởi động</a:t>
            </a:r>
          </a:p>
        </p:txBody>
      </p:sp>
      <p:pic>
        <p:nvPicPr>
          <p:cNvPr id="3" name="Picture 2">
            <a:extLst>
              <a:ext uri="{FF2B5EF4-FFF2-40B4-BE49-F238E27FC236}">
                <a16:creationId xmlns:a16="http://schemas.microsoft.com/office/drawing/2014/main" id="{650BF683-2DF7-41BE-BF78-A46433A9FBCC}"/>
              </a:ext>
            </a:extLst>
          </p:cNvPr>
          <p:cNvPicPr>
            <a:picLocks noChangeAspect="1"/>
          </p:cNvPicPr>
          <p:nvPr/>
        </p:nvPicPr>
        <p:blipFill>
          <a:blip r:embed="rId2"/>
          <a:stretch>
            <a:fillRect/>
          </a:stretch>
        </p:blipFill>
        <p:spPr>
          <a:xfrm>
            <a:off x="865909" y="852568"/>
            <a:ext cx="10460182" cy="3007593"/>
          </a:xfrm>
          <a:prstGeom prst="rect">
            <a:avLst/>
          </a:prstGeom>
        </p:spPr>
      </p:pic>
      <p:pic>
        <p:nvPicPr>
          <p:cNvPr id="8" name="Picture 7">
            <a:extLst>
              <a:ext uri="{FF2B5EF4-FFF2-40B4-BE49-F238E27FC236}">
                <a16:creationId xmlns:a16="http://schemas.microsoft.com/office/drawing/2014/main" id="{B29B2215-9997-43DE-A04F-643B2AB60411}"/>
              </a:ext>
            </a:extLst>
          </p:cNvPr>
          <p:cNvPicPr>
            <a:picLocks noChangeAspect="1"/>
          </p:cNvPicPr>
          <p:nvPr/>
        </p:nvPicPr>
        <p:blipFill>
          <a:blip r:embed="rId3"/>
          <a:stretch>
            <a:fillRect/>
          </a:stretch>
        </p:blipFill>
        <p:spPr>
          <a:xfrm>
            <a:off x="755073" y="4632100"/>
            <a:ext cx="10681854" cy="1525732"/>
          </a:xfrm>
          <a:prstGeom prst="rect">
            <a:avLst/>
          </a:prstGeom>
        </p:spPr>
      </p:pic>
      <p:sp>
        <p:nvSpPr>
          <p:cNvPr id="9" name="TextBox 8">
            <a:extLst>
              <a:ext uri="{FF2B5EF4-FFF2-40B4-BE49-F238E27FC236}">
                <a16:creationId xmlns:a16="http://schemas.microsoft.com/office/drawing/2014/main" id="{0A79ABDD-A20C-4BEA-BBC8-8CCBA9BCBE50}"/>
              </a:ext>
            </a:extLst>
          </p:cNvPr>
          <p:cNvSpPr txBox="1"/>
          <p:nvPr/>
        </p:nvSpPr>
        <p:spPr>
          <a:xfrm>
            <a:off x="865909" y="3985769"/>
            <a:ext cx="1988127"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KQ</a:t>
            </a:r>
          </a:p>
        </p:txBody>
      </p:sp>
    </p:spTree>
    <p:extLst>
      <p:ext uri="{BB962C8B-B14F-4D97-AF65-F5344CB8AC3E}">
        <p14:creationId xmlns:p14="http://schemas.microsoft.com/office/powerpoint/2010/main" val="341967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4" name="TextBox 3">
            <a:extLst>
              <a:ext uri="{FF2B5EF4-FFF2-40B4-BE49-F238E27FC236}">
                <a16:creationId xmlns:a16="http://schemas.microsoft.com/office/drawing/2014/main" id="{384376A0-CD42-4F0F-9B61-0203FF861632}"/>
              </a:ext>
            </a:extLst>
          </p:cNvPr>
          <p:cNvSpPr txBox="1"/>
          <p:nvPr/>
        </p:nvSpPr>
        <p:spPr>
          <a:xfrm>
            <a:off x="401782" y="835578"/>
            <a:ext cx="10751127"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Dự đoán kết quả (-5) + 5 = ?</a:t>
            </a:r>
          </a:p>
          <a:p>
            <a:r>
              <a:rPr lang="en-US" sz="4400">
                <a:latin typeface="Times New Roman" panose="02020603050405020304" pitchFamily="18" charset="0"/>
                <a:cs typeface="Times New Roman" panose="02020603050405020304" pitchFamily="18" charset="0"/>
              </a:rPr>
              <a:t>Bằng cách quan sát hình vẽ 3.14 SGK.TR 63</a:t>
            </a:r>
          </a:p>
        </p:txBody>
      </p:sp>
      <p:pic>
        <p:nvPicPr>
          <p:cNvPr id="6" name="Picture 5">
            <a:extLst>
              <a:ext uri="{FF2B5EF4-FFF2-40B4-BE49-F238E27FC236}">
                <a16:creationId xmlns:a16="http://schemas.microsoft.com/office/drawing/2014/main" id="{48F0E26A-DA0B-47AA-B120-50658354E6D5}"/>
              </a:ext>
            </a:extLst>
          </p:cNvPr>
          <p:cNvPicPr>
            <a:picLocks noChangeAspect="1"/>
          </p:cNvPicPr>
          <p:nvPr/>
        </p:nvPicPr>
        <p:blipFill>
          <a:blip r:embed="rId2"/>
          <a:stretch>
            <a:fillRect/>
          </a:stretch>
        </p:blipFill>
        <p:spPr>
          <a:xfrm>
            <a:off x="2500745" y="2185146"/>
            <a:ext cx="7190509" cy="2608527"/>
          </a:xfrm>
          <a:prstGeom prst="rect">
            <a:avLst/>
          </a:prstGeom>
        </p:spPr>
      </p:pic>
      <p:sp>
        <p:nvSpPr>
          <p:cNvPr id="7" name="TextBox 6">
            <a:extLst>
              <a:ext uri="{FF2B5EF4-FFF2-40B4-BE49-F238E27FC236}">
                <a16:creationId xmlns:a16="http://schemas.microsoft.com/office/drawing/2014/main" id="{085F1F75-18E7-4A67-BA97-26D2AC8EAFB9}"/>
              </a:ext>
            </a:extLst>
          </p:cNvPr>
          <p:cNvSpPr txBox="1"/>
          <p:nvPr/>
        </p:nvSpPr>
        <p:spPr>
          <a:xfrm>
            <a:off x="914396" y="4263745"/>
            <a:ext cx="10751127" cy="769441"/>
          </a:xfrm>
          <a:prstGeom prst="rect">
            <a:avLst/>
          </a:prstGeom>
          <a:noFill/>
        </p:spPr>
        <p:txBody>
          <a:bodyPr wrap="square" rtlCol="0">
            <a:spAutoFit/>
          </a:bodyPr>
          <a:lstStyle/>
          <a:p>
            <a:r>
              <a:rPr lang="en-US" sz="4400">
                <a:solidFill>
                  <a:srgbClr val="FF0000"/>
                </a:solidFill>
                <a:latin typeface="Times New Roman" panose="02020603050405020304" pitchFamily="18" charset="0"/>
                <a:cs typeface="Times New Roman" panose="02020603050405020304" pitchFamily="18" charset="0"/>
              </a:rPr>
              <a:t>KQ   (-5) + 5 = 0</a:t>
            </a:r>
          </a:p>
        </p:txBody>
      </p:sp>
      <p:sp>
        <p:nvSpPr>
          <p:cNvPr id="8" name="TextBox 7">
            <a:extLst>
              <a:ext uri="{FF2B5EF4-FFF2-40B4-BE49-F238E27FC236}">
                <a16:creationId xmlns:a16="http://schemas.microsoft.com/office/drawing/2014/main" id="{E555B48E-0356-4C14-9B65-2D9B50C49754}"/>
              </a:ext>
            </a:extLst>
          </p:cNvPr>
          <p:cNvSpPr txBox="1"/>
          <p:nvPr/>
        </p:nvSpPr>
        <p:spPr>
          <a:xfrm>
            <a:off x="720435" y="4826812"/>
            <a:ext cx="1075112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Nhận xét tổng hai số nguyên đối nhau?</a:t>
            </a:r>
          </a:p>
        </p:txBody>
      </p:sp>
      <p:sp>
        <p:nvSpPr>
          <p:cNvPr id="9" name="TextBox 8">
            <a:extLst>
              <a:ext uri="{FF2B5EF4-FFF2-40B4-BE49-F238E27FC236}">
                <a16:creationId xmlns:a16="http://schemas.microsoft.com/office/drawing/2014/main" id="{2713DC62-1CB0-4FA8-B284-EEAF0A33B618}"/>
              </a:ext>
            </a:extLst>
          </p:cNvPr>
          <p:cNvSpPr txBox="1"/>
          <p:nvPr/>
        </p:nvSpPr>
        <p:spPr>
          <a:xfrm>
            <a:off x="720435" y="5411450"/>
            <a:ext cx="10751127"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Vậy tổng hai số nguyên không đối nhau ta thực hiện như thế nào?</a:t>
            </a:r>
          </a:p>
        </p:txBody>
      </p:sp>
    </p:spTree>
    <p:extLst>
      <p:ext uri="{BB962C8B-B14F-4D97-AF65-F5344CB8AC3E}">
        <p14:creationId xmlns:p14="http://schemas.microsoft.com/office/powerpoint/2010/main" val="9581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2)</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2.CỘNG HAI SỐ NGUYÊN KHÁC DẤU</a:t>
            </a:r>
          </a:p>
        </p:txBody>
      </p:sp>
      <p:sp>
        <p:nvSpPr>
          <p:cNvPr id="12" name="TextBox 11">
            <a:extLst>
              <a:ext uri="{FF2B5EF4-FFF2-40B4-BE49-F238E27FC236}">
                <a16:creationId xmlns:a16="http://schemas.microsoft.com/office/drawing/2014/main" id="{D6653CBE-F921-40CC-A8B5-D5BCAF64D589}"/>
              </a:ext>
            </a:extLst>
          </p:cNvPr>
          <p:cNvSpPr txBox="1"/>
          <p:nvPr/>
        </p:nvSpPr>
        <p:spPr>
          <a:xfrm>
            <a:off x="568036" y="5387462"/>
            <a:ext cx="11623964"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Đọc đề bài và cho biết bài toán cho biết gì? Yêu cầu làm gì?</a:t>
            </a:r>
          </a:p>
        </p:txBody>
      </p:sp>
      <p:sp>
        <p:nvSpPr>
          <p:cNvPr id="4" name="TextBox 3">
            <a:extLst>
              <a:ext uri="{FF2B5EF4-FFF2-40B4-BE49-F238E27FC236}">
                <a16:creationId xmlns:a16="http://schemas.microsoft.com/office/drawing/2014/main" id="{EE621939-27F8-4F67-8E87-AF0B172B35B8}"/>
              </a:ext>
            </a:extLst>
          </p:cNvPr>
          <p:cNvSpPr txBox="1"/>
          <p:nvPr/>
        </p:nvSpPr>
        <p:spPr>
          <a:xfrm>
            <a:off x="630381" y="2074720"/>
            <a:ext cx="10931237"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Một ngày tại Paris có nhiệt độ là – 5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Theo dự báo thời tiết ngày hôm sau tăng thêm 3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a:t>
            </a:r>
          </a:p>
          <a:p>
            <a:pPr marL="742950" indent="-742950">
              <a:buAutoNum type="alphaLcParenR"/>
            </a:pPr>
            <a:r>
              <a:rPr lang="en-US" sz="3600">
                <a:latin typeface="Times New Roman" panose="02020603050405020304" pitchFamily="18" charset="0"/>
                <a:cs typeface="Times New Roman" panose="02020603050405020304" pitchFamily="18" charset="0"/>
              </a:rPr>
              <a:t>Hỏi nhiệt độ dự báo ngày hôm sau sẽ là bao nhiêu?</a:t>
            </a:r>
          </a:p>
          <a:p>
            <a:pPr marL="742950" indent="-742950">
              <a:buAutoNum type="alphaLcParenR"/>
            </a:pPr>
            <a:r>
              <a:rPr lang="en-US" sz="3600">
                <a:latin typeface="Times New Roman" panose="02020603050405020304" pitchFamily="18" charset="0"/>
                <a:cs typeface="Times New Roman" panose="02020603050405020304" pitchFamily="18" charset="0"/>
              </a:rPr>
              <a:t>Thực tế, nhiệt độ ngày hôm sau tăng thêm 8 </a:t>
            </a:r>
            <a:r>
              <a:rPr lang="en-US" sz="3600" baseline="30000">
                <a:latin typeface="Times New Roman" panose="02020603050405020304" pitchFamily="18" charset="0"/>
                <a:cs typeface="Times New Roman" panose="02020603050405020304" pitchFamily="18" charset="0"/>
              </a:rPr>
              <a:t>0</a:t>
            </a:r>
            <a:r>
              <a:rPr lang="en-US" sz="3600">
                <a:latin typeface="Times New Roman" panose="02020603050405020304" pitchFamily="18" charset="0"/>
                <a:cs typeface="Times New Roman" panose="02020603050405020304" pitchFamily="18" charset="0"/>
              </a:rPr>
              <a:t>C. Hỏi nhiệt độ thực tế ngày hôm sau là bao nhiêu?</a:t>
            </a:r>
          </a:p>
        </p:txBody>
      </p:sp>
    </p:spTree>
    <p:extLst>
      <p:ext uri="{BB962C8B-B14F-4D97-AF65-F5344CB8AC3E}">
        <p14:creationId xmlns:p14="http://schemas.microsoft.com/office/powerpoint/2010/main" val="298051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9EB606-DBDB-4C88-A1E0-0C9461148CD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56908" y="0"/>
            <a:ext cx="7135091" cy="4045527"/>
          </a:xfrm>
          <a:prstGeom prst="rect">
            <a:avLst/>
          </a:prstGeom>
        </p:spPr>
      </p:pic>
      <p:sp>
        <p:nvSpPr>
          <p:cNvPr id="6" name="TextBox 5">
            <a:extLst>
              <a:ext uri="{FF2B5EF4-FFF2-40B4-BE49-F238E27FC236}">
                <a16:creationId xmlns:a16="http://schemas.microsoft.com/office/drawing/2014/main" id="{17B57D5E-55B1-456E-8F94-D954D95A04B1}"/>
              </a:ext>
            </a:extLst>
          </p:cNvPr>
          <p:cNvSpPr txBox="1"/>
          <p:nvPr/>
        </p:nvSpPr>
        <p:spPr>
          <a:xfrm>
            <a:off x="7329055" y="2230582"/>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+8</a:t>
            </a:r>
          </a:p>
        </p:txBody>
      </p:sp>
      <p:sp>
        <p:nvSpPr>
          <p:cNvPr id="7" name="TextBox 6">
            <a:extLst>
              <a:ext uri="{FF2B5EF4-FFF2-40B4-BE49-F238E27FC236}">
                <a16:creationId xmlns:a16="http://schemas.microsoft.com/office/drawing/2014/main" id="{9763170B-E61D-4158-B3F4-5FD9D0315551}"/>
              </a:ext>
            </a:extLst>
          </p:cNvPr>
          <p:cNvSpPr txBox="1"/>
          <p:nvPr/>
        </p:nvSpPr>
        <p:spPr>
          <a:xfrm>
            <a:off x="8243455" y="0"/>
            <a:ext cx="13716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D4DBDEA7-22EE-4EFA-B84E-446165BDC6DA}"/>
              </a:ext>
            </a:extLst>
          </p:cNvPr>
          <p:cNvSpPr txBox="1"/>
          <p:nvPr/>
        </p:nvSpPr>
        <p:spPr>
          <a:xfrm>
            <a:off x="219348" y="0"/>
            <a:ext cx="659708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HĐ cặp đôi</a:t>
            </a:r>
          </a:p>
        </p:txBody>
      </p:sp>
      <p:sp>
        <p:nvSpPr>
          <p:cNvPr id="13" name="TextBox 12">
            <a:extLst>
              <a:ext uri="{FF2B5EF4-FFF2-40B4-BE49-F238E27FC236}">
                <a16:creationId xmlns:a16="http://schemas.microsoft.com/office/drawing/2014/main" id="{48AFBF65-2E01-4F95-AE47-BE67016AFB4F}"/>
              </a:ext>
            </a:extLst>
          </p:cNvPr>
          <p:cNvSpPr txBox="1"/>
          <p:nvPr/>
        </p:nvSpPr>
        <p:spPr>
          <a:xfrm>
            <a:off x="8841481" y="955963"/>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- 2 </a:t>
            </a:r>
          </a:p>
        </p:txBody>
      </p:sp>
      <p:sp>
        <p:nvSpPr>
          <p:cNvPr id="14" name="TextBox 13">
            <a:extLst>
              <a:ext uri="{FF2B5EF4-FFF2-40B4-BE49-F238E27FC236}">
                <a16:creationId xmlns:a16="http://schemas.microsoft.com/office/drawing/2014/main" id="{9D628CF3-A55C-4E54-8E0F-6210CE07FEDD}"/>
              </a:ext>
            </a:extLst>
          </p:cNvPr>
          <p:cNvSpPr txBox="1"/>
          <p:nvPr/>
        </p:nvSpPr>
        <p:spPr>
          <a:xfrm>
            <a:off x="9804371" y="3167390"/>
            <a:ext cx="1371600" cy="523220"/>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3 </a:t>
            </a:r>
          </a:p>
        </p:txBody>
      </p:sp>
      <p:sp>
        <p:nvSpPr>
          <p:cNvPr id="15" name="TextBox 14">
            <a:extLst>
              <a:ext uri="{FF2B5EF4-FFF2-40B4-BE49-F238E27FC236}">
                <a16:creationId xmlns:a16="http://schemas.microsoft.com/office/drawing/2014/main" id="{583A2109-376C-41A0-9686-AC58904120F1}"/>
              </a:ext>
            </a:extLst>
          </p:cNvPr>
          <p:cNvSpPr txBox="1"/>
          <p:nvPr/>
        </p:nvSpPr>
        <p:spPr>
          <a:xfrm>
            <a:off x="771207" y="4294909"/>
            <a:ext cx="3011084"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KQ  (-5) + 3 = - 2</a:t>
            </a:r>
          </a:p>
          <a:p>
            <a:r>
              <a:rPr lang="en-US" sz="2800" b="1">
                <a:solidFill>
                  <a:srgbClr val="C00000"/>
                </a:solidFill>
                <a:latin typeface="Times New Roman" panose="02020603050405020304" pitchFamily="18" charset="0"/>
                <a:cs typeface="Times New Roman" panose="02020603050405020304" pitchFamily="18" charset="0"/>
              </a:rPr>
              <a:t>        (-5) + 8  =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0C336652-2722-4182-B0B2-E651399F04E2}"/>
              </a:ext>
            </a:extLst>
          </p:cNvPr>
          <p:cNvSpPr txBox="1"/>
          <p:nvPr/>
        </p:nvSpPr>
        <p:spPr>
          <a:xfrm>
            <a:off x="3842313" y="4253345"/>
            <a:ext cx="8345084"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Nhìn trên hình vẽ em thực hiện như thế nào để ra kết quả - 2 và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622CE18-6CD6-4AD1-88AF-EE6877999C48}"/>
              </a:ext>
            </a:extLst>
          </p:cNvPr>
          <p:cNvSpPr txBox="1"/>
          <p:nvPr/>
        </p:nvSpPr>
        <p:spPr>
          <a:xfrm>
            <a:off x="771206" y="5237018"/>
            <a:ext cx="4895303" cy="1384995"/>
          </a:xfrm>
          <a:prstGeom prst="rect">
            <a:avLst/>
          </a:prstGeom>
          <a:noFill/>
        </p:spPr>
        <p:txBody>
          <a:bodyPr wrap="square" rtlCol="0">
            <a:spAutoFit/>
          </a:bodyPr>
          <a:lstStyle/>
          <a:p>
            <a:r>
              <a:rPr lang="en-US" sz="2800" b="1">
                <a:solidFill>
                  <a:srgbClr val="C00000"/>
                </a:solidFill>
                <a:latin typeface="Times New Roman" panose="02020603050405020304" pitchFamily="18" charset="0"/>
                <a:cs typeface="Times New Roman" panose="02020603050405020304" pitchFamily="18" charset="0"/>
              </a:rPr>
              <a:t>HD  (-5) + 3 = - (5-3) = - 2 </a:t>
            </a:r>
          </a:p>
          <a:p>
            <a:r>
              <a:rPr lang="en-US" sz="2800" b="1">
                <a:solidFill>
                  <a:srgbClr val="C00000"/>
                </a:solidFill>
                <a:latin typeface="Times New Roman" panose="02020603050405020304" pitchFamily="18" charset="0"/>
                <a:cs typeface="Times New Roman" panose="02020603050405020304" pitchFamily="18" charset="0"/>
              </a:rPr>
              <a:t>        (-5) + 8  = +(8-5) = + 3= 3</a:t>
            </a:r>
          </a:p>
          <a:p>
            <a:endParaRPr lang="en-US" sz="2800" b="1">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92EA92B-C986-4F9E-93D1-11AC0BA0B5D2}"/>
              </a:ext>
            </a:extLst>
          </p:cNvPr>
          <p:cNvSpPr txBox="1"/>
          <p:nvPr/>
        </p:nvSpPr>
        <p:spPr>
          <a:xfrm>
            <a:off x="0" y="552786"/>
            <a:ext cx="5666509" cy="353943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HĐ 3 T</a:t>
            </a:r>
            <a:r>
              <a:rPr lang="en-US" sz="2800">
                <a:latin typeface="Times New Roman" panose="02020603050405020304" pitchFamily="18" charset="0"/>
                <a:cs typeface="Times New Roman" panose="02020603050405020304" pitchFamily="18" charset="0"/>
              </a:rPr>
              <a:t>ừ điểm A biểu diễn số - 5 trên trục số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3 đơn vị (H.3.15) đến điểm B. Điểm B biểu diễn kết quả phép cộng nào?</a:t>
            </a:r>
          </a:p>
          <a:p>
            <a:r>
              <a:rPr lang="en-US" sz="2800" b="1">
                <a:latin typeface="Times New Roman" panose="02020603050405020304" pitchFamily="18" charset="0"/>
                <a:cs typeface="Times New Roman" panose="02020603050405020304" pitchFamily="18" charset="0"/>
              </a:rPr>
              <a:t>HĐ 4 T</a:t>
            </a:r>
            <a:r>
              <a:rPr lang="en-US" sz="2800">
                <a:latin typeface="Times New Roman" panose="02020603050405020304" pitchFamily="18" charset="0"/>
                <a:cs typeface="Times New Roman" panose="02020603050405020304" pitchFamily="18" charset="0"/>
              </a:rPr>
              <a:t>ừ điểm A di chuyển </a:t>
            </a:r>
            <a:r>
              <a:rPr lang="en-US" sz="2800" i="1">
                <a:solidFill>
                  <a:srgbClr val="FF0000"/>
                </a:solidFill>
                <a:latin typeface="Times New Roman" panose="02020603050405020304" pitchFamily="18" charset="0"/>
                <a:cs typeface="Times New Roman" panose="02020603050405020304" pitchFamily="18" charset="0"/>
              </a:rPr>
              <a:t>sang phải </a:t>
            </a:r>
            <a:r>
              <a:rPr lang="en-US" sz="2800">
                <a:latin typeface="Times New Roman" panose="02020603050405020304" pitchFamily="18" charset="0"/>
                <a:cs typeface="Times New Roman" panose="02020603050405020304" pitchFamily="18" charset="0"/>
              </a:rPr>
              <a:t>8 đơn vị (H.3.16) đến điểm C. Điểm C biểu diễn kết quả phép cộng nào?</a:t>
            </a:r>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a:p>
            <a:r>
              <a:rPr lang="en-US" sz="2800">
                <a:solidFill>
                  <a:srgbClr val="FF0000"/>
                </a:solidFill>
                <a:latin typeface="Times New Roman" panose="02020603050405020304" pitchFamily="18" charset="0"/>
                <a:cs typeface="Times New Roman" panose="02020603050405020304" pitchFamily="18" charset="0"/>
              </a:rPr>
              <a:t> </a:t>
            </a:r>
            <a:r>
              <a:rPr lang="en-US" sz="2800" i="1">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0893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36D755-5204-4CEC-99FC-B96CA1B8AFF5}"/>
              </a:ext>
            </a:extLst>
          </p:cNvPr>
          <p:cNvSpPr txBox="1"/>
          <p:nvPr/>
        </p:nvSpPr>
        <p:spPr>
          <a:xfrm>
            <a:off x="831273" y="332509"/>
            <a:ext cx="106957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Nêu quy tắc cộng hai số nguyên khác dấu?</a:t>
            </a:r>
          </a:p>
        </p:txBody>
      </p:sp>
      <p:pic>
        <p:nvPicPr>
          <p:cNvPr id="6" name="Picture 5">
            <a:extLst>
              <a:ext uri="{FF2B5EF4-FFF2-40B4-BE49-F238E27FC236}">
                <a16:creationId xmlns:a16="http://schemas.microsoft.com/office/drawing/2014/main" id="{0E3AF127-AAB7-4AC7-AC36-6CF25BCD0055}"/>
              </a:ext>
            </a:extLst>
          </p:cNvPr>
          <p:cNvPicPr>
            <a:picLocks noChangeAspect="1"/>
          </p:cNvPicPr>
          <p:nvPr/>
        </p:nvPicPr>
        <p:blipFill>
          <a:blip r:embed="rId2"/>
          <a:stretch>
            <a:fillRect/>
          </a:stretch>
        </p:blipFill>
        <p:spPr>
          <a:xfrm>
            <a:off x="5560435" y="4336380"/>
            <a:ext cx="6631565" cy="2475453"/>
          </a:xfrm>
          <a:prstGeom prst="rect">
            <a:avLst/>
          </a:prstGeom>
        </p:spPr>
      </p:pic>
      <p:sp>
        <p:nvSpPr>
          <p:cNvPr id="7" name="TextBox 6">
            <a:extLst>
              <a:ext uri="{FF2B5EF4-FFF2-40B4-BE49-F238E27FC236}">
                <a16:creationId xmlns:a16="http://schemas.microsoft.com/office/drawing/2014/main" id="{1D08F9A4-882D-4ED3-9AF6-66FB44A8602C}"/>
              </a:ext>
            </a:extLst>
          </p:cNvPr>
          <p:cNvSpPr txBox="1"/>
          <p:nvPr/>
        </p:nvSpPr>
        <p:spPr>
          <a:xfrm>
            <a:off x="831272" y="3736216"/>
            <a:ext cx="10695709"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Hình vẽ dưới đây mô tả phép tính nào? </a:t>
            </a:r>
          </a:p>
          <a:p>
            <a:r>
              <a:rPr lang="en-US" sz="3600">
                <a:latin typeface="Times New Roman" panose="02020603050405020304" pitchFamily="18" charset="0"/>
                <a:cs typeface="Times New Roman" panose="02020603050405020304" pitchFamily="18" charset="0"/>
              </a:rPr>
              <a:t>Kết quả phép tính đó</a:t>
            </a:r>
          </a:p>
        </p:txBody>
      </p:sp>
      <p:sp>
        <p:nvSpPr>
          <p:cNvPr id="8" name="TextBox 7">
            <a:extLst>
              <a:ext uri="{FF2B5EF4-FFF2-40B4-BE49-F238E27FC236}">
                <a16:creationId xmlns:a16="http://schemas.microsoft.com/office/drawing/2014/main" id="{796B5FBA-AAF2-416F-82B6-D4C812E61A38}"/>
              </a:ext>
            </a:extLst>
          </p:cNvPr>
          <p:cNvSpPr txBox="1"/>
          <p:nvPr/>
        </p:nvSpPr>
        <p:spPr>
          <a:xfrm>
            <a:off x="1260764" y="5421275"/>
            <a:ext cx="10695709" cy="646331"/>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2 + (-5) = - (5-2)= - 3</a:t>
            </a:r>
          </a:p>
        </p:txBody>
      </p:sp>
      <p:sp>
        <p:nvSpPr>
          <p:cNvPr id="3" name="TextBox 2">
            <a:extLst>
              <a:ext uri="{FF2B5EF4-FFF2-40B4-BE49-F238E27FC236}">
                <a16:creationId xmlns:a16="http://schemas.microsoft.com/office/drawing/2014/main" id="{3FE309D1-2A17-4700-8DF7-6B744829E567}"/>
              </a:ext>
            </a:extLst>
          </p:cNvPr>
          <p:cNvSpPr txBox="1"/>
          <p:nvPr/>
        </p:nvSpPr>
        <p:spPr>
          <a:xfrm flipH="1">
            <a:off x="8271165" y="4530436"/>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-5</a:t>
            </a:r>
          </a:p>
        </p:txBody>
      </p:sp>
      <p:sp>
        <p:nvSpPr>
          <p:cNvPr id="9" name="TextBox 8">
            <a:extLst>
              <a:ext uri="{FF2B5EF4-FFF2-40B4-BE49-F238E27FC236}">
                <a16:creationId xmlns:a16="http://schemas.microsoft.com/office/drawing/2014/main" id="{C50C8B39-EFFF-4636-B816-C0BCF18EC385}"/>
              </a:ext>
            </a:extLst>
          </p:cNvPr>
          <p:cNvSpPr txBox="1"/>
          <p:nvPr/>
        </p:nvSpPr>
        <p:spPr>
          <a:xfrm flipH="1">
            <a:off x="9268692" y="4951933"/>
            <a:ext cx="2576944" cy="523220"/>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2</a:t>
            </a:r>
          </a:p>
        </p:txBody>
      </p:sp>
      <p:sp>
        <p:nvSpPr>
          <p:cNvPr id="10" name="TextBox 9">
            <a:extLst>
              <a:ext uri="{FF2B5EF4-FFF2-40B4-BE49-F238E27FC236}">
                <a16:creationId xmlns:a16="http://schemas.microsoft.com/office/drawing/2014/main" id="{AE6DFBFE-6A2E-470D-ACD9-953FD5EA2320}"/>
              </a:ext>
            </a:extLst>
          </p:cNvPr>
          <p:cNvSpPr txBox="1"/>
          <p:nvPr/>
        </p:nvSpPr>
        <p:spPr>
          <a:xfrm>
            <a:off x="429491" y="923887"/>
            <a:ext cx="11097490" cy="2862322"/>
          </a:xfrm>
          <a:prstGeom prst="rect">
            <a:avLst/>
          </a:prstGeom>
          <a:noFill/>
        </p:spPr>
        <p:txBody>
          <a:bodyPr wrap="square" rtlCol="0">
            <a:spAutoFit/>
          </a:bodyPr>
          <a:lstStyle/>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Hai số nguyên đối nhau có tổng bằng 0</a:t>
            </a:r>
          </a:p>
          <a:p>
            <a:pPr marL="742950" indent="-742950">
              <a:buAutoNum type="arabicPeriod"/>
            </a:pPr>
            <a:r>
              <a:rPr lang="en-US" sz="3600">
                <a:solidFill>
                  <a:srgbClr val="FF0000"/>
                </a:solidFill>
                <a:latin typeface="Times New Roman" panose="02020603050405020304" pitchFamily="18" charset="0"/>
                <a:cs typeface="Times New Roman" panose="02020603050405020304" pitchFamily="18" charset="0"/>
              </a:rPr>
              <a:t>Muốn cộng hai số nguyên khác dấu (không đối nhau), ta tìm hiệu hai phần số tự nhiên của chúng (số lớn trừ số nhỏ) rồi đặt trước hiệu tìm được dấu của só có phần số tự nhiên lớn hơn.</a:t>
            </a:r>
          </a:p>
        </p:txBody>
      </p:sp>
    </p:spTree>
    <p:extLst>
      <p:ext uri="{BB962C8B-B14F-4D97-AF65-F5344CB8AC3E}">
        <p14:creationId xmlns:p14="http://schemas.microsoft.com/office/powerpoint/2010/main" val="392923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5AFF1B-9DBC-46AC-A497-871D97C4891D}"/>
              </a:ext>
            </a:extLst>
          </p:cNvPr>
          <p:cNvSpPr txBox="1"/>
          <p:nvPr/>
        </p:nvSpPr>
        <p:spPr>
          <a:xfrm>
            <a:off x="1170708" y="757167"/>
            <a:ext cx="10487891" cy="255454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Luyện tập</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a:t>
            </a:r>
          </a:p>
          <a:p>
            <a:pPr marL="514350" indent="-514350">
              <a:buAutoNum type="alphaLcParenR"/>
            </a:pPr>
            <a:r>
              <a:rPr lang="en-US" sz="3200">
                <a:latin typeface="Times New Roman" panose="02020603050405020304" pitchFamily="18" charset="0"/>
                <a:cs typeface="Times New Roman" panose="02020603050405020304" pitchFamily="18" charset="0"/>
              </a:rPr>
              <a:t>2021 + (- 21)</a:t>
            </a:r>
          </a:p>
          <a:p>
            <a:pPr marL="514350" indent="-514350">
              <a:buAutoNum type="alphaLcParenR"/>
            </a:pPr>
            <a:r>
              <a:rPr lang="en-US" sz="3200">
                <a:latin typeface="Times New Roman" panose="02020603050405020304" pitchFamily="18" charset="0"/>
                <a:cs typeface="Times New Roman" panose="02020603050405020304" pitchFamily="18" charset="0"/>
              </a:rPr>
              <a:t>(-25) + 5</a:t>
            </a:r>
          </a:p>
        </p:txBody>
      </p:sp>
      <p:sp>
        <p:nvSpPr>
          <p:cNvPr id="5" name="TextBox 4">
            <a:extLst>
              <a:ext uri="{FF2B5EF4-FFF2-40B4-BE49-F238E27FC236}">
                <a16:creationId xmlns:a16="http://schemas.microsoft.com/office/drawing/2014/main" id="{0B366931-CD82-4E20-BCA8-02223F105C1B}"/>
              </a:ext>
            </a:extLst>
          </p:cNvPr>
          <p:cNvSpPr txBox="1"/>
          <p:nvPr/>
        </p:nvSpPr>
        <p:spPr>
          <a:xfrm>
            <a:off x="7190509" y="110836"/>
            <a:ext cx="4142509"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Hoạt động cá nhân</a:t>
            </a:r>
          </a:p>
        </p:txBody>
      </p:sp>
      <p:sp>
        <p:nvSpPr>
          <p:cNvPr id="6" name="TextBox 5">
            <a:extLst>
              <a:ext uri="{FF2B5EF4-FFF2-40B4-BE49-F238E27FC236}">
                <a16:creationId xmlns:a16="http://schemas.microsoft.com/office/drawing/2014/main" id="{3BBEEF72-24C9-4668-BA36-4543E312EF0C}"/>
              </a:ext>
            </a:extLst>
          </p:cNvPr>
          <p:cNvSpPr txBox="1"/>
          <p:nvPr/>
        </p:nvSpPr>
        <p:spPr>
          <a:xfrm>
            <a:off x="1170708" y="3250510"/>
            <a:ext cx="10487891" cy="2554545"/>
          </a:xfrm>
          <a:prstGeom prst="rect">
            <a:avLst/>
          </a:prstGeom>
          <a:noFill/>
        </p:spPr>
        <p:txBody>
          <a:bodyPr wrap="square" rtlCol="0">
            <a:spAutoFit/>
          </a:bodyPr>
          <a:lstStyle/>
          <a:p>
            <a:pPr algn="ctr"/>
            <a:r>
              <a:rPr lang="en-US" sz="3200">
                <a:solidFill>
                  <a:srgbClr val="FF0000"/>
                </a:solidFill>
                <a:latin typeface="Times New Roman" panose="02020603050405020304" pitchFamily="18" charset="0"/>
                <a:cs typeface="Times New Roman" panose="02020603050405020304" pitchFamily="18" charset="0"/>
              </a:rPr>
              <a:t>Kết quả</a:t>
            </a:r>
          </a:p>
          <a:p>
            <a:r>
              <a:rPr lang="en-US" sz="3200">
                <a:solidFill>
                  <a:srgbClr val="FF0000"/>
                </a:solidFill>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10 + (-10) = 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(-25) + 5 = - (25 – 5) = - 20 </a:t>
            </a:r>
          </a:p>
        </p:txBody>
      </p:sp>
    </p:spTree>
    <p:extLst>
      <p:ext uri="{BB962C8B-B14F-4D97-AF65-F5344CB8AC3E}">
        <p14:creationId xmlns:p14="http://schemas.microsoft.com/office/powerpoint/2010/main" val="302657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9550F4-167A-4CC7-94EE-7C51722CDFFE}"/>
              </a:ext>
            </a:extLst>
          </p:cNvPr>
          <p:cNvPicPr>
            <a:picLocks noChangeAspect="1"/>
          </p:cNvPicPr>
          <p:nvPr/>
        </p:nvPicPr>
        <p:blipFill>
          <a:blip r:embed="rId2"/>
          <a:stretch>
            <a:fillRect/>
          </a:stretch>
        </p:blipFill>
        <p:spPr>
          <a:xfrm>
            <a:off x="360219" y="2780389"/>
            <a:ext cx="11471562" cy="3606555"/>
          </a:xfrm>
          <a:prstGeom prst="rect">
            <a:avLst/>
          </a:prstGeom>
        </p:spPr>
      </p:pic>
      <p:sp>
        <p:nvSpPr>
          <p:cNvPr id="9" name="TextBox 8">
            <a:extLst>
              <a:ext uri="{FF2B5EF4-FFF2-40B4-BE49-F238E27FC236}">
                <a16:creationId xmlns:a16="http://schemas.microsoft.com/office/drawing/2014/main" id="{33CF980D-3415-42E5-958F-C5071BB1F8DF}"/>
              </a:ext>
            </a:extLst>
          </p:cNvPr>
          <p:cNvSpPr txBox="1"/>
          <p:nvPr/>
        </p:nvSpPr>
        <p:spPr>
          <a:xfrm>
            <a:off x="360219" y="225845"/>
            <a:ext cx="6483926" cy="2554545"/>
          </a:xfrm>
          <a:prstGeom prst="rect">
            <a:avLst/>
          </a:prstGeom>
          <a:noFill/>
        </p:spPr>
        <p:txBody>
          <a:bodyPr wrap="square">
            <a:spAutoFit/>
          </a:bodyPr>
          <a:lstStyle/>
          <a:p>
            <a:pPr algn="ctr"/>
            <a:r>
              <a:rPr lang="en-US" sz="3200">
                <a:latin typeface="Times New Roman" panose="02020603050405020304" pitchFamily="18" charset="0"/>
                <a:cs typeface="Times New Roman" panose="02020603050405020304" pitchFamily="18" charset="0"/>
              </a:rPr>
              <a:t>Kết quả</a:t>
            </a:r>
          </a:p>
          <a:p>
            <a:r>
              <a:rPr lang="en-US" sz="3200">
                <a:latin typeface="Times New Roman" panose="02020603050405020304" pitchFamily="18" charset="0"/>
                <a:cs typeface="Times New Roman" panose="02020603050405020304" pitchFamily="18" charset="0"/>
              </a:rPr>
              <a:t>Thực hiện phép tính</a:t>
            </a:r>
          </a:p>
          <a:p>
            <a:pPr marL="514350" indent="-514350">
              <a:buAutoNum type="alphaLcParenR"/>
            </a:pPr>
            <a:r>
              <a:rPr lang="en-US" sz="3200">
                <a:latin typeface="Times New Roman" panose="02020603050405020304" pitchFamily="18" charset="0"/>
                <a:cs typeface="Times New Roman" panose="02020603050405020304" pitchFamily="18" charset="0"/>
              </a:rPr>
              <a:t>10 + (-10) = 0</a:t>
            </a:r>
          </a:p>
          <a:p>
            <a:pPr marL="514350" indent="-514350">
              <a:buAutoNum type="alphaLcParenR"/>
            </a:pPr>
            <a:r>
              <a:rPr lang="en-US" sz="3200">
                <a:latin typeface="Times New Roman" panose="02020603050405020304" pitchFamily="18" charset="0"/>
                <a:cs typeface="Times New Roman" panose="02020603050405020304" pitchFamily="18" charset="0"/>
              </a:rPr>
              <a:t>2021 + (- 21) = 2021 – 21 = 2000</a:t>
            </a:r>
          </a:p>
          <a:p>
            <a:pPr marL="514350" indent="-514350">
              <a:buAutoNum type="alphaLcParenR"/>
            </a:pPr>
            <a:r>
              <a:rPr lang="en-US" sz="3200">
                <a:latin typeface="Times New Roman" panose="02020603050405020304" pitchFamily="18" charset="0"/>
                <a:cs typeface="Times New Roman" panose="02020603050405020304" pitchFamily="18" charset="0"/>
              </a:rPr>
              <a:t>(-25) + 5 = - (25 – 5) = - 20 </a:t>
            </a:r>
            <a:endParaRPr lang="en-US"/>
          </a:p>
        </p:txBody>
      </p:sp>
      <p:sp>
        <p:nvSpPr>
          <p:cNvPr id="10" name="TextBox 9">
            <a:extLst>
              <a:ext uri="{FF2B5EF4-FFF2-40B4-BE49-F238E27FC236}">
                <a16:creationId xmlns:a16="http://schemas.microsoft.com/office/drawing/2014/main" id="{96FF4A1B-FF9A-490A-AE27-05B101364F06}"/>
              </a:ext>
            </a:extLst>
          </p:cNvPr>
          <p:cNvSpPr txBox="1"/>
          <p:nvPr/>
        </p:nvSpPr>
        <p:spPr>
          <a:xfrm>
            <a:off x="7495309" y="277091"/>
            <a:ext cx="4336472" cy="1815882"/>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Không kết luận được. Vì có thể bằng 0, có thể là số nguyên dương, có thể là số nguyên âm</a:t>
            </a:r>
          </a:p>
        </p:txBody>
      </p:sp>
    </p:spTree>
    <p:extLst>
      <p:ext uri="{BB962C8B-B14F-4D97-AF65-F5344CB8AC3E}">
        <p14:creationId xmlns:p14="http://schemas.microsoft.com/office/powerpoint/2010/main" val="6539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0D6610-2085-422D-B1AD-431248EAE60D}"/>
              </a:ext>
            </a:extLst>
          </p:cNvPr>
          <p:cNvSpPr txBox="1"/>
          <p:nvPr/>
        </p:nvSpPr>
        <p:spPr>
          <a:xfrm>
            <a:off x="734291" y="166255"/>
            <a:ext cx="5126182"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pic>
        <p:nvPicPr>
          <p:cNvPr id="6" name="Picture 5">
            <a:extLst>
              <a:ext uri="{FF2B5EF4-FFF2-40B4-BE49-F238E27FC236}">
                <a16:creationId xmlns:a16="http://schemas.microsoft.com/office/drawing/2014/main" id="{0AFEE5AD-6FD5-4416-80C6-7E87148937D0}"/>
              </a:ext>
            </a:extLst>
          </p:cNvPr>
          <p:cNvPicPr>
            <a:picLocks noChangeAspect="1"/>
          </p:cNvPicPr>
          <p:nvPr/>
        </p:nvPicPr>
        <p:blipFill>
          <a:blip r:embed="rId2"/>
          <a:stretch>
            <a:fillRect/>
          </a:stretch>
        </p:blipFill>
        <p:spPr>
          <a:xfrm>
            <a:off x="7054561" y="117763"/>
            <a:ext cx="5137439" cy="6622473"/>
          </a:xfrm>
          <a:prstGeom prst="rect">
            <a:avLst/>
          </a:prstGeom>
        </p:spPr>
      </p:pic>
      <p:sp>
        <p:nvSpPr>
          <p:cNvPr id="7" name="TextBox 6">
            <a:extLst>
              <a:ext uri="{FF2B5EF4-FFF2-40B4-BE49-F238E27FC236}">
                <a16:creationId xmlns:a16="http://schemas.microsoft.com/office/drawing/2014/main" id="{F4FA75F2-7EC5-4D69-AC01-E69C318F2B6F}"/>
              </a:ext>
            </a:extLst>
          </p:cNvPr>
          <p:cNvSpPr txBox="1"/>
          <p:nvPr/>
        </p:nvSpPr>
        <p:spPr>
          <a:xfrm>
            <a:off x="7054561" y="5791200"/>
            <a:ext cx="146858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- 946 m</a:t>
            </a:r>
          </a:p>
        </p:txBody>
      </p:sp>
      <p:sp>
        <p:nvSpPr>
          <p:cNvPr id="8" name="TextBox 7">
            <a:extLst>
              <a:ext uri="{FF2B5EF4-FFF2-40B4-BE49-F238E27FC236}">
                <a16:creationId xmlns:a16="http://schemas.microsoft.com/office/drawing/2014/main" id="{39B9268A-D9BD-4E72-A758-843671F53F14}"/>
              </a:ext>
            </a:extLst>
          </p:cNvPr>
          <p:cNvSpPr txBox="1"/>
          <p:nvPr/>
        </p:nvSpPr>
        <p:spPr>
          <a:xfrm>
            <a:off x="7308276" y="5103774"/>
            <a:ext cx="91180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55 m</a:t>
            </a:r>
          </a:p>
        </p:txBody>
      </p:sp>
      <p:sp>
        <p:nvSpPr>
          <p:cNvPr id="11" name="Oval 10">
            <a:extLst>
              <a:ext uri="{FF2B5EF4-FFF2-40B4-BE49-F238E27FC236}">
                <a16:creationId xmlns:a16="http://schemas.microsoft.com/office/drawing/2014/main" id="{AE4FC9BF-751B-485B-B86D-059A55F78AC7}"/>
              </a:ext>
            </a:extLst>
          </p:cNvPr>
          <p:cNvSpPr/>
          <p:nvPr/>
        </p:nvSpPr>
        <p:spPr>
          <a:xfrm flipV="1">
            <a:off x="8534402" y="5351528"/>
            <a:ext cx="168851" cy="16258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5E9AC13D-32FA-4970-B286-D0958D0909FD}"/>
              </a:ext>
            </a:extLst>
          </p:cNvPr>
          <p:cNvCxnSpPr>
            <a:cxnSpLocks/>
          </p:cNvCxnSpPr>
          <p:nvPr/>
        </p:nvCxnSpPr>
        <p:spPr>
          <a:xfrm flipV="1">
            <a:off x="8264237" y="5320146"/>
            <a:ext cx="0" cy="845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262DAE2-2309-4B9E-8D82-C365D1A3E86C}"/>
              </a:ext>
            </a:extLst>
          </p:cNvPr>
          <p:cNvSpPr txBox="1"/>
          <p:nvPr/>
        </p:nvSpPr>
        <p:spPr>
          <a:xfrm>
            <a:off x="498764" y="751030"/>
            <a:ext cx="7751619" cy="353943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Sử dụng phép cộng hai số nguyên khác dấu</a:t>
            </a:r>
          </a:p>
          <a:p>
            <a:r>
              <a:rPr lang="en-US" sz="3200">
                <a:latin typeface="Times New Roman" panose="02020603050405020304" pitchFamily="18" charset="0"/>
                <a:cs typeface="Times New Roman" panose="02020603050405020304" pitchFamily="18" charset="0"/>
              </a:rPr>
              <a:t>để giải bài toán sau:</a:t>
            </a:r>
          </a:p>
          <a:p>
            <a:r>
              <a:rPr lang="en-US" sz="3200">
                <a:latin typeface="Times New Roman" panose="02020603050405020304" pitchFamily="18" charset="0"/>
                <a:cs typeface="Times New Roman" panose="02020603050405020304" pitchFamily="18" charset="0"/>
              </a:rPr>
              <a:t>Một máy thăm dò đáy biển ngày hôm trước</a:t>
            </a:r>
          </a:p>
          <a:p>
            <a:r>
              <a:rPr lang="en-US" sz="3200">
                <a:latin typeface="Times New Roman" panose="02020603050405020304" pitchFamily="18" charset="0"/>
                <a:cs typeface="Times New Roman" panose="02020603050405020304" pitchFamily="18" charset="0"/>
              </a:rPr>
              <a:t>Hoạt động ở độ cao – 946 m. Ngày hôm sau người ta cho máy nổi lên 55 m so với hôm trước. Hỏi ngày hôm sau máy thăm dò đáy biển hoạt động ở độ cao bao nhiêu?</a:t>
            </a:r>
          </a:p>
        </p:txBody>
      </p:sp>
      <p:sp>
        <p:nvSpPr>
          <p:cNvPr id="18" name="TextBox 17">
            <a:extLst>
              <a:ext uri="{FF2B5EF4-FFF2-40B4-BE49-F238E27FC236}">
                <a16:creationId xmlns:a16="http://schemas.microsoft.com/office/drawing/2014/main" id="{BB76A026-8C43-4D9B-9505-36BC1376D1B3}"/>
              </a:ext>
            </a:extLst>
          </p:cNvPr>
          <p:cNvSpPr txBox="1"/>
          <p:nvPr/>
        </p:nvSpPr>
        <p:spPr>
          <a:xfrm>
            <a:off x="734290" y="4641070"/>
            <a:ext cx="6091459" cy="1569660"/>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r>
              <a:rPr lang="en-US" sz="3200">
                <a:solidFill>
                  <a:srgbClr val="FF0000"/>
                </a:solidFill>
                <a:latin typeface="Times New Roman" panose="02020603050405020304" pitchFamily="18" charset="0"/>
                <a:cs typeface="Times New Roman" panose="02020603050405020304" pitchFamily="18" charset="0"/>
              </a:rPr>
              <a:t>Máy thăm dò hoạt động ở độ cao là</a:t>
            </a:r>
          </a:p>
          <a:p>
            <a:r>
              <a:rPr lang="en-US" sz="3200">
                <a:solidFill>
                  <a:srgbClr val="FF0000"/>
                </a:solidFill>
                <a:latin typeface="Times New Roman" panose="02020603050405020304" pitchFamily="18" charset="0"/>
                <a:cs typeface="Times New Roman" panose="02020603050405020304" pitchFamily="18" charset="0"/>
              </a:rPr>
              <a:t>- 946 + 55 = - 891 (m)</a:t>
            </a:r>
          </a:p>
        </p:txBody>
      </p:sp>
      <p:sp>
        <p:nvSpPr>
          <p:cNvPr id="19" name="TextBox 18">
            <a:extLst>
              <a:ext uri="{FF2B5EF4-FFF2-40B4-BE49-F238E27FC236}">
                <a16:creationId xmlns:a16="http://schemas.microsoft.com/office/drawing/2014/main" id="{9B519726-5753-4E2A-BF87-BAF8719292D9}"/>
              </a:ext>
            </a:extLst>
          </p:cNvPr>
          <p:cNvSpPr txBox="1"/>
          <p:nvPr/>
        </p:nvSpPr>
        <p:spPr>
          <a:xfrm>
            <a:off x="8702605" y="5042219"/>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- 891 m</a:t>
            </a:r>
          </a:p>
        </p:txBody>
      </p:sp>
      <p:sp>
        <p:nvSpPr>
          <p:cNvPr id="12" name="TextBox 11">
            <a:extLst>
              <a:ext uri="{FF2B5EF4-FFF2-40B4-BE49-F238E27FC236}">
                <a16:creationId xmlns:a16="http://schemas.microsoft.com/office/drawing/2014/main" id="{8E2421EC-285A-4314-A32A-B9905AB4F74A}"/>
              </a:ext>
            </a:extLst>
          </p:cNvPr>
          <p:cNvSpPr txBox="1"/>
          <p:nvPr/>
        </p:nvSpPr>
        <p:spPr>
          <a:xfrm>
            <a:off x="8086726" y="4887291"/>
            <a:ext cx="5126182" cy="58477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129044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6E277F-0E4D-4821-A9EF-E76C5D58E9ED}"/>
              </a:ext>
            </a:extLst>
          </p:cNvPr>
          <p:cNvSpPr txBox="1"/>
          <p:nvPr/>
        </p:nvSpPr>
        <p:spPr>
          <a:xfrm>
            <a:off x="429491" y="44164"/>
            <a:ext cx="10792691"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nhóm theo bàn</a:t>
            </a:r>
          </a:p>
          <a:p>
            <a:r>
              <a:rPr lang="en-US" sz="3600">
                <a:latin typeface="Times New Roman" panose="02020603050405020304" pitchFamily="18" charset="0"/>
                <a:cs typeface="Times New Roman" panose="02020603050405020304" pitchFamily="18" charset="0"/>
              </a:rPr>
              <a:t>Tính và so sánh </a:t>
            </a:r>
          </a:p>
          <a:p>
            <a:pPr marL="742950" indent="-742950">
              <a:buAutoNum type="alphaLcParenR"/>
            </a:pPr>
            <a:r>
              <a:rPr lang="en-US" sz="3600">
                <a:latin typeface="Times New Roman" panose="02020603050405020304" pitchFamily="18" charset="0"/>
                <a:cs typeface="Times New Roman" panose="02020603050405020304" pitchFamily="18" charset="0"/>
              </a:rPr>
              <a:t>(– 4) + 7 và 7 + (- 4)</a:t>
            </a:r>
          </a:p>
          <a:p>
            <a:pPr marL="742950" indent="-742950">
              <a:buAutoNum type="alphaLcParenR"/>
            </a:pPr>
            <a:r>
              <a:rPr lang="en-US" sz="3600">
                <a:latin typeface="Times New Roman" panose="02020603050405020304" pitchFamily="18" charset="0"/>
                <a:cs typeface="Times New Roman" panose="02020603050405020304" pitchFamily="18" charset="0"/>
              </a:rPr>
              <a:t>[2 + (- 4)]  + (-6)  và  2 + [(- 4) +  (-6)]</a:t>
            </a:r>
          </a:p>
        </p:txBody>
      </p:sp>
      <p:sp>
        <p:nvSpPr>
          <p:cNvPr id="3" name="TextBox 2">
            <a:extLst>
              <a:ext uri="{FF2B5EF4-FFF2-40B4-BE49-F238E27FC236}">
                <a16:creationId xmlns:a16="http://schemas.microsoft.com/office/drawing/2014/main" id="{187D2015-D3E1-42E9-BDC5-3A745E3C5A73}"/>
              </a:ext>
            </a:extLst>
          </p:cNvPr>
          <p:cNvSpPr txBox="1"/>
          <p:nvPr/>
        </p:nvSpPr>
        <p:spPr>
          <a:xfrm>
            <a:off x="429490" y="2197119"/>
            <a:ext cx="107926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4) + 7 = 7 + (- 4)</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[2 + (- 4)]  + (-6)  =  2 + [(- 4) +  (-6)]</a:t>
            </a:r>
          </a:p>
        </p:txBody>
      </p:sp>
      <p:sp>
        <p:nvSpPr>
          <p:cNvPr id="4" name="TextBox 3">
            <a:extLst>
              <a:ext uri="{FF2B5EF4-FFF2-40B4-BE49-F238E27FC236}">
                <a16:creationId xmlns:a16="http://schemas.microsoft.com/office/drawing/2014/main" id="{43DCC960-D933-405C-90F9-4A93E646178B}"/>
              </a:ext>
            </a:extLst>
          </p:cNvPr>
          <p:cNvSpPr txBox="1"/>
          <p:nvPr/>
        </p:nvSpPr>
        <p:spPr>
          <a:xfrm>
            <a:off x="429490" y="3951445"/>
            <a:ext cx="52300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Tổng quát</a:t>
            </a:r>
          </a:p>
          <a:p>
            <a:pPr marL="742950" indent="-742950">
              <a:buAutoNum type="alphaLcParenR"/>
            </a:pPr>
            <a:r>
              <a:rPr lang="en-US" sz="3600">
                <a:latin typeface="Times New Roman" panose="02020603050405020304" pitchFamily="18" charset="0"/>
                <a:cs typeface="Times New Roman" panose="02020603050405020304" pitchFamily="18" charset="0"/>
              </a:rPr>
              <a:t>So sánh a + b với b + a</a:t>
            </a:r>
          </a:p>
          <a:p>
            <a:pPr marL="742950" indent="-742950">
              <a:buAutoNum type="alphaLcParenR"/>
            </a:pPr>
            <a:r>
              <a:rPr lang="en-US" sz="3600">
                <a:latin typeface="Times New Roman" panose="02020603050405020304" pitchFamily="18" charset="0"/>
                <a:cs typeface="Times New Roman" panose="02020603050405020304" pitchFamily="18" charset="0"/>
              </a:rPr>
              <a:t>(a+b)+c với a +  (b+c)</a:t>
            </a:r>
          </a:p>
        </p:txBody>
      </p:sp>
      <p:sp>
        <p:nvSpPr>
          <p:cNvPr id="5" name="TextBox 4">
            <a:extLst>
              <a:ext uri="{FF2B5EF4-FFF2-40B4-BE49-F238E27FC236}">
                <a16:creationId xmlns:a16="http://schemas.microsoft.com/office/drawing/2014/main" id="{31BE7DC6-ED51-4380-A500-B811CD2A245F}"/>
              </a:ext>
            </a:extLst>
          </p:cNvPr>
          <p:cNvSpPr txBox="1"/>
          <p:nvPr/>
        </p:nvSpPr>
        <p:spPr>
          <a:xfrm>
            <a:off x="6158344" y="3918535"/>
            <a:ext cx="52300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a + b = b + a</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(a+b)+c = a +  (b+c)</a:t>
            </a:r>
          </a:p>
        </p:txBody>
      </p:sp>
      <p:sp>
        <p:nvSpPr>
          <p:cNvPr id="6" name="TextBox 5">
            <a:extLst>
              <a:ext uri="{FF2B5EF4-FFF2-40B4-BE49-F238E27FC236}">
                <a16:creationId xmlns:a16="http://schemas.microsoft.com/office/drawing/2014/main" id="{E2CFB223-070C-4D4B-9B92-F3E9B344E5E3}"/>
              </a:ext>
            </a:extLst>
          </p:cNvPr>
          <p:cNvSpPr txBox="1"/>
          <p:nvPr/>
        </p:nvSpPr>
        <p:spPr>
          <a:xfrm>
            <a:off x="2085109" y="5888665"/>
            <a:ext cx="840278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Phép cộng số nguyên có những tính chất gì?</a:t>
            </a:r>
          </a:p>
        </p:txBody>
      </p:sp>
    </p:spTree>
    <p:extLst>
      <p:ext uri="{BB962C8B-B14F-4D97-AF65-F5344CB8AC3E}">
        <p14:creationId xmlns:p14="http://schemas.microsoft.com/office/powerpoint/2010/main" val="118949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45AAD7-6397-4061-A3D7-48061B8F0B13}"/>
              </a:ext>
            </a:extLst>
          </p:cNvPr>
          <p:cNvPicPr>
            <a:picLocks noChangeAspect="1"/>
          </p:cNvPicPr>
          <p:nvPr/>
        </p:nvPicPr>
        <p:blipFill>
          <a:blip r:embed="rId2"/>
          <a:stretch>
            <a:fillRect/>
          </a:stretch>
        </p:blipFill>
        <p:spPr>
          <a:xfrm>
            <a:off x="542924" y="335107"/>
            <a:ext cx="5802457" cy="703984"/>
          </a:xfrm>
          <a:prstGeom prst="rect">
            <a:avLst/>
          </a:prstGeom>
        </p:spPr>
      </p:pic>
      <p:sp>
        <p:nvSpPr>
          <p:cNvPr id="9" name="TextBox 8">
            <a:extLst>
              <a:ext uri="{FF2B5EF4-FFF2-40B4-BE49-F238E27FC236}">
                <a16:creationId xmlns:a16="http://schemas.microsoft.com/office/drawing/2014/main" id="{F986291D-F02C-4064-BD6B-97BC6221D0B8}"/>
              </a:ext>
            </a:extLst>
          </p:cNvPr>
          <p:cNvSpPr txBox="1"/>
          <p:nvPr/>
        </p:nvSpPr>
        <p:spPr>
          <a:xfrm>
            <a:off x="983672" y="1138489"/>
            <a:ext cx="9171710" cy="1938992"/>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Tính chất giao hoán a + b = b + a</a:t>
            </a:r>
          </a:p>
          <a:p>
            <a:r>
              <a:rPr lang="en-US" sz="4000">
                <a:solidFill>
                  <a:srgbClr val="FF0000"/>
                </a:solidFill>
                <a:latin typeface="Times New Roman" panose="02020603050405020304" pitchFamily="18" charset="0"/>
                <a:cs typeface="Times New Roman" panose="02020603050405020304" pitchFamily="18" charset="0"/>
              </a:rPr>
              <a:t>Tính chất kết hợp (a+b)+c = a +  (b+c)</a:t>
            </a:r>
          </a:p>
          <a:p>
            <a:r>
              <a:rPr lang="en-US" sz="4000">
                <a:solidFill>
                  <a:srgbClr val="FF0000"/>
                </a:solidFill>
                <a:latin typeface="Times New Roman" panose="02020603050405020304" pitchFamily="18" charset="0"/>
                <a:cs typeface="Times New Roman" panose="02020603050405020304" pitchFamily="18" charset="0"/>
              </a:rPr>
              <a:t>Cộng với số 0        a + 0 = 0 +a = a</a:t>
            </a:r>
          </a:p>
        </p:txBody>
      </p:sp>
      <p:pic>
        <p:nvPicPr>
          <p:cNvPr id="11" name="Picture 10">
            <a:extLst>
              <a:ext uri="{FF2B5EF4-FFF2-40B4-BE49-F238E27FC236}">
                <a16:creationId xmlns:a16="http://schemas.microsoft.com/office/drawing/2014/main" id="{D63D863F-53E9-4206-8C22-A277AA9BD759}"/>
              </a:ext>
            </a:extLst>
          </p:cNvPr>
          <p:cNvPicPr>
            <a:picLocks noChangeAspect="1"/>
          </p:cNvPicPr>
          <p:nvPr/>
        </p:nvPicPr>
        <p:blipFill>
          <a:blip r:embed="rId3"/>
          <a:stretch>
            <a:fillRect/>
          </a:stretch>
        </p:blipFill>
        <p:spPr>
          <a:xfrm>
            <a:off x="542924" y="2933699"/>
            <a:ext cx="11150311" cy="1361210"/>
          </a:xfrm>
          <a:prstGeom prst="rect">
            <a:avLst/>
          </a:prstGeom>
        </p:spPr>
      </p:pic>
      <p:sp>
        <p:nvSpPr>
          <p:cNvPr id="13" name="TextBox 12">
            <a:extLst>
              <a:ext uri="{FF2B5EF4-FFF2-40B4-BE49-F238E27FC236}">
                <a16:creationId xmlns:a16="http://schemas.microsoft.com/office/drawing/2014/main" id="{97D8E6AF-47B9-40FD-92B1-6672EE994EC0}"/>
              </a:ext>
            </a:extLst>
          </p:cNvPr>
          <p:cNvSpPr txBox="1"/>
          <p:nvPr/>
        </p:nvSpPr>
        <p:spPr>
          <a:xfrm>
            <a:off x="763297" y="4210971"/>
            <a:ext cx="10709563" cy="1323439"/>
          </a:xfrm>
          <a:prstGeom prst="rect">
            <a:avLst/>
          </a:prstGeom>
          <a:noFill/>
        </p:spPr>
        <p:txBody>
          <a:bodyPr wrap="square">
            <a:spAutoFit/>
          </a:bodyPr>
          <a:lstStyle/>
          <a:p>
            <a:r>
              <a:rPr lang="en-US" sz="4000">
                <a:latin typeface="Times New Roman" panose="02020603050405020304" pitchFamily="18" charset="0"/>
                <a:cs typeface="Times New Roman" panose="02020603050405020304" pitchFamily="18" charset="0"/>
              </a:rPr>
              <a:t>Thực hiện phép tính ta sử dụng tính chất của phép cộng để làm mục đích gì?</a:t>
            </a:r>
          </a:p>
        </p:txBody>
      </p:sp>
      <p:sp>
        <p:nvSpPr>
          <p:cNvPr id="15" name="TextBox 14">
            <a:extLst>
              <a:ext uri="{FF2B5EF4-FFF2-40B4-BE49-F238E27FC236}">
                <a16:creationId xmlns:a16="http://schemas.microsoft.com/office/drawing/2014/main" id="{6431B2B5-BF4F-40BE-B1DA-822DDF466B0F}"/>
              </a:ext>
            </a:extLst>
          </p:cNvPr>
          <p:cNvSpPr txBox="1"/>
          <p:nvPr/>
        </p:nvSpPr>
        <p:spPr>
          <a:xfrm>
            <a:off x="763297" y="5481631"/>
            <a:ext cx="10709563" cy="707886"/>
          </a:xfrm>
          <a:prstGeom prst="rect">
            <a:avLst/>
          </a:prstGeom>
          <a:noFill/>
        </p:spPr>
        <p:txBody>
          <a:bodyPr wrap="square">
            <a:spAutoFit/>
          </a:bodyPr>
          <a:lstStyle/>
          <a:p>
            <a:r>
              <a:rPr lang="en-US" sz="4000">
                <a:solidFill>
                  <a:srgbClr val="FF0000"/>
                </a:solidFill>
                <a:latin typeface="Times New Roman" panose="02020603050405020304" pitchFamily="18" charset="0"/>
                <a:cs typeface="Times New Roman" panose="02020603050405020304" pitchFamily="18" charset="0"/>
              </a:rPr>
              <a:t>Thực hiện phép tính nhanh hơn</a:t>
            </a:r>
          </a:p>
        </p:txBody>
      </p:sp>
    </p:spTree>
    <p:extLst>
      <p:ext uri="{BB962C8B-B14F-4D97-AF65-F5344CB8AC3E}">
        <p14:creationId xmlns:p14="http://schemas.microsoft.com/office/powerpoint/2010/main" val="29198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682352-F656-4A49-8F75-A2495CDFA1CC}"/>
              </a:ext>
            </a:extLst>
          </p:cNvPr>
          <p:cNvPicPr>
            <a:picLocks noChangeAspect="1"/>
          </p:cNvPicPr>
          <p:nvPr/>
        </p:nvPicPr>
        <p:blipFill>
          <a:blip r:embed="rId2"/>
          <a:stretch>
            <a:fillRect/>
          </a:stretch>
        </p:blipFill>
        <p:spPr>
          <a:xfrm>
            <a:off x="360218" y="1288473"/>
            <a:ext cx="11471563" cy="4774623"/>
          </a:xfrm>
          <a:prstGeom prst="rect">
            <a:avLst/>
          </a:prstGeom>
        </p:spPr>
      </p:pic>
      <p:sp>
        <p:nvSpPr>
          <p:cNvPr id="4" name="TextBox 3">
            <a:extLst>
              <a:ext uri="{FF2B5EF4-FFF2-40B4-BE49-F238E27FC236}">
                <a16:creationId xmlns:a16="http://schemas.microsoft.com/office/drawing/2014/main" id="{2064E41B-0F53-437B-8AD1-F42B0F359264}"/>
              </a:ext>
            </a:extLst>
          </p:cNvPr>
          <p:cNvSpPr txBox="1"/>
          <p:nvPr/>
        </p:nvSpPr>
        <p:spPr>
          <a:xfrm>
            <a:off x="471054" y="304800"/>
            <a:ext cx="11471563"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VD 3. (hs tự đọc)</a:t>
            </a:r>
          </a:p>
        </p:txBody>
      </p:sp>
    </p:spTree>
    <p:extLst>
      <p:ext uri="{BB962C8B-B14F-4D97-AF65-F5344CB8AC3E}">
        <p14:creationId xmlns:p14="http://schemas.microsoft.com/office/powerpoint/2010/main" val="264406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00814C-61BA-43E6-9DD2-012964F4375E}"/>
              </a:ext>
            </a:extLst>
          </p:cNvPr>
          <p:cNvSpPr txBox="1"/>
          <p:nvPr/>
        </p:nvSpPr>
        <p:spPr>
          <a:xfrm>
            <a:off x="4100945" y="206237"/>
            <a:ext cx="7592291"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Khởi động</a:t>
            </a:r>
          </a:p>
        </p:txBody>
      </p:sp>
      <p:sp>
        <p:nvSpPr>
          <p:cNvPr id="5" name="TextBox 4">
            <a:extLst>
              <a:ext uri="{FF2B5EF4-FFF2-40B4-BE49-F238E27FC236}">
                <a16:creationId xmlns:a16="http://schemas.microsoft.com/office/drawing/2014/main" id="{1AF77B2C-FCD1-4144-9656-5147568019BA}"/>
              </a:ext>
            </a:extLst>
          </p:cNvPr>
          <p:cNvSpPr txBox="1"/>
          <p:nvPr/>
        </p:nvSpPr>
        <p:spPr>
          <a:xfrm>
            <a:off x="484909" y="1034258"/>
            <a:ext cx="11208327"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3. Bạn An có 3 viên bi. Sau đó bạn An mua thêm 5 viên bi. Tính số bi của bạn An</a:t>
            </a:r>
          </a:p>
        </p:txBody>
      </p:sp>
      <p:sp>
        <p:nvSpPr>
          <p:cNvPr id="6" name="TextBox 5">
            <a:extLst>
              <a:ext uri="{FF2B5EF4-FFF2-40B4-BE49-F238E27FC236}">
                <a16:creationId xmlns:a16="http://schemas.microsoft.com/office/drawing/2014/main" id="{0EEB76B6-7CBB-4072-A415-8547551FF7DA}"/>
              </a:ext>
            </a:extLst>
          </p:cNvPr>
          <p:cNvSpPr txBox="1"/>
          <p:nvPr/>
        </p:nvSpPr>
        <p:spPr>
          <a:xfrm>
            <a:off x="671945" y="2234587"/>
            <a:ext cx="10848109" cy="206210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KQ: </a:t>
            </a:r>
          </a:p>
          <a:p>
            <a:r>
              <a:rPr lang="en-US" sz="3200">
                <a:latin typeface="Times New Roman" panose="02020603050405020304" pitchFamily="18" charset="0"/>
                <a:cs typeface="Times New Roman" panose="02020603050405020304" pitchFamily="18" charset="0"/>
              </a:rPr>
              <a:t>Số viên bi của bạn An là:</a:t>
            </a:r>
          </a:p>
          <a:p>
            <a:pPr algn="ctr"/>
            <a:r>
              <a:rPr lang="en-US" sz="3200">
                <a:latin typeface="Times New Roman" panose="02020603050405020304" pitchFamily="18" charset="0"/>
                <a:cs typeface="Times New Roman" panose="02020603050405020304" pitchFamily="18" charset="0"/>
              </a:rPr>
              <a:t>3 + 5 = 8 (viên)</a:t>
            </a:r>
          </a:p>
          <a:p>
            <a:pPr algn="r"/>
            <a:r>
              <a:rPr lang="en-US" sz="3200">
                <a:latin typeface="Times New Roman" panose="02020603050405020304" pitchFamily="18" charset="0"/>
                <a:cs typeface="Times New Roman" panose="02020603050405020304" pitchFamily="18" charset="0"/>
              </a:rPr>
              <a:t>ĐS 8 viên</a:t>
            </a:r>
          </a:p>
        </p:txBody>
      </p:sp>
      <p:sp>
        <p:nvSpPr>
          <p:cNvPr id="7" name="TextBox 6">
            <a:extLst>
              <a:ext uri="{FF2B5EF4-FFF2-40B4-BE49-F238E27FC236}">
                <a16:creationId xmlns:a16="http://schemas.microsoft.com/office/drawing/2014/main" id="{06EC5F1F-241A-4A4E-8F8E-E31C4AF95117}"/>
              </a:ext>
            </a:extLst>
          </p:cNvPr>
          <p:cNvSpPr txBox="1"/>
          <p:nvPr/>
        </p:nvSpPr>
        <p:spPr>
          <a:xfrm>
            <a:off x="1212272" y="4489701"/>
            <a:ext cx="10848109" cy="923330"/>
          </a:xfrm>
          <a:prstGeom prst="rect">
            <a:avLst/>
          </a:prstGeom>
          <a:noFill/>
        </p:spPr>
        <p:txBody>
          <a:bodyPr wrap="square" rtlCol="0">
            <a:spAutoFit/>
          </a:bodyPr>
          <a:lstStyle/>
          <a:p>
            <a:r>
              <a:rPr lang="en-US" sz="5400" b="1">
                <a:solidFill>
                  <a:srgbClr val="FF0000"/>
                </a:solidFill>
                <a:latin typeface="Times New Roman" panose="02020603050405020304" pitchFamily="18" charset="0"/>
                <a:cs typeface="Times New Roman" panose="02020603050405020304" pitchFamily="18" charset="0"/>
              </a:rPr>
              <a:t>Nếu  (-3) + (-5) = ?</a:t>
            </a:r>
          </a:p>
        </p:txBody>
      </p:sp>
    </p:spTree>
    <p:extLst>
      <p:ext uri="{BB962C8B-B14F-4D97-AF65-F5344CB8AC3E}">
        <p14:creationId xmlns:p14="http://schemas.microsoft.com/office/powerpoint/2010/main" val="16288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EB3B01-1FDA-4685-88D8-FC4EE4F1FC9C}"/>
              </a:ext>
            </a:extLst>
          </p:cNvPr>
          <p:cNvSpPr txBox="1"/>
          <p:nvPr/>
        </p:nvSpPr>
        <p:spPr>
          <a:xfrm>
            <a:off x="914400" y="512618"/>
            <a:ext cx="10778836" cy="2308324"/>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Luyện tập</a:t>
            </a:r>
          </a:p>
          <a:p>
            <a:r>
              <a:rPr lang="en-US" sz="3600">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latin typeface="Times New Roman" panose="02020603050405020304" pitchFamily="18" charset="0"/>
                <a:cs typeface="Times New Roman" panose="02020603050405020304" pitchFamily="18" charset="0"/>
              </a:rPr>
              <a:t>(- 2019) + (- 156) + 19</a:t>
            </a:r>
          </a:p>
          <a:p>
            <a:pPr marL="742950" indent="-742950">
              <a:buAutoNum type="alphaLcParenR"/>
            </a:pPr>
            <a:r>
              <a:rPr lang="en-US" sz="3600">
                <a:latin typeface="Times New Roman" panose="02020603050405020304" pitchFamily="18" charset="0"/>
                <a:cs typeface="Times New Roman" panose="02020603050405020304" pitchFamily="18" charset="0"/>
              </a:rPr>
              <a:t>1 + (-2) + 3 + (- 4) </a:t>
            </a:r>
          </a:p>
        </p:txBody>
      </p:sp>
      <p:sp>
        <p:nvSpPr>
          <p:cNvPr id="4" name="TextBox 3">
            <a:extLst>
              <a:ext uri="{FF2B5EF4-FFF2-40B4-BE49-F238E27FC236}">
                <a16:creationId xmlns:a16="http://schemas.microsoft.com/office/drawing/2014/main" id="{6550B12C-0159-4269-9BBB-E823F702FA82}"/>
              </a:ext>
            </a:extLst>
          </p:cNvPr>
          <p:cNvSpPr txBox="1"/>
          <p:nvPr/>
        </p:nvSpPr>
        <p:spPr>
          <a:xfrm>
            <a:off x="8938780" y="120290"/>
            <a:ext cx="10778836"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HĐ cá nhân</a:t>
            </a:r>
          </a:p>
        </p:txBody>
      </p:sp>
      <p:sp>
        <p:nvSpPr>
          <p:cNvPr id="5" name="TextBox 4">
            <a:extLst>
              <a:ext uri="{FF2B5EF4-FFF2-40B4-BE49-F238E27FC236}">
                <a16:creationId xmlns:a16="http://schemas.microsoft.com/office/drawing/2014/main" id="{24892A03-C903-4244-AE11-401E782CF2A4}"/>
              </a:ext>
            </a:extLst>
          </p:cNvPr>
          <p:cNvSpPr txBox="1"/>
          <p:nvPr/>
        </p:nvSpPr>
        <p:spPr>
          <a:xfrm>
            <a:off x="1143000" y="2882897"/>
            <a:ext cx="5243513" cy="3416320"/>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r>
              <a:rPr lang="en-US" sz="3600">
                <a:solidFill>
                  <a:srgbClr val="FF0000"/>
                </a:solidFill>
                <a:latin typeface="Times New Roman" panose="02020603050405020304" pitchFamily="18" charset="0"/>
                <a:cs typeface="Times New Roman" panose="02020603050405020304" pitchFamily="18" charset="0"/>
              </a:rPr>
              <a:t>Tính hợp lí</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(- 2019) + (- 156) + 19</a:t>
            </a:r>
          </a:p>
          <a:p>
            <a:r>
              <a:rPr lang="en-US" sz="3600">
                <a:solidFill>
                  <a:srgbClr val="FF0000"/>
                </a:solidFill>
                <a:latin typeface="Times New Roman" panose="02020603050405020304" pitchFamily="18" charset="0"/>
                <a:cs typeface="Times New Roman" panose="02020603050405020304" pitchFamily="18" charset="0"/>
              </a:rPr>
              <a:t>= [(- 2019) + 19] + (-156) </a:t>
            </a:r>
          </a:p>
          <a:p>
            <a:r>
              <a:rPr lang="en-US" sz="3600">
                <a:solidFill>
                  <a:srgbClr val="FF0000"/>
                </a:solidFill>
                <a:latin typeface="Times New Roman" panose="02020603050405020304" pitchFamily="18" charset="0"/>
                <a:cs typeface="Times New Roman" panose="02020603050405020304" pitchFamily="18" charset="0"/>
              </a:rPr>
              <a:t>= (- 2000) + (-156)</a:t>
            </a:r>
          </a:p>
          <a:p>
            <a:r>
              <a:rPr lang="en-US" sz="3600">
                <a:solidFill>
                  <a:srgbClr val="FF0000"/>
                </a:solidFill>
                <a:latin typeface="Times New Roman" panose="02020603050405020304" pitchFamily="18" charset="0"/>
                <a:cs typeface="Times New Roman" panose="02020603050405020304" pitchFamily="18" charset="0"/>
              </a:rPr>
              <a:t>= - 2156  </a:t>
            </a:r>
          </a:p>
        </p:txBody>
      </p:sp>
      <p:sp>
        <p:nvSpPr>
          <p:cNvPr id="6" name="TextBox 5">
            <a:extLst>
              <a:ext uri="{FF2B5EF4-FFF2-40B4-BE49-F238E27FC236}">
                <a16:creationId xmlns:a16="http://schemas.microsoft.com/office/drawing/2014/main" id="{1FE73416-3EAC-42AC-B5B6-34F95ABDF507}"/>
              </a:ext>
            </a:extLst>
          </p:cNvPr>
          <p:cNvSpPr txBox="1"/>
          <p:nvPr/>
        </p:nvSpPr>
        <p:spPr>
          <a:xfrm>
            <a:off x="6700838" y="3976605"/>
            <a:ext cx="5243513" cy="2308324"/>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b) 1 + (-2) + 3 + (- 4) </a:t>
            </a:r>
          </a:p>
          <a:p>
            <a:r>
              <a:rPr lang="en-US" sz="3600">
                <a:solidFill>
                  <a:srgbClr val="FF0000"/>
                </a:solidFill>
                <a:latin typeface="Times New Roman" panose="02020603050405020304" pitchFamily="18" charset="0"/>
                <a:cs typeface="Times New Roman" panose="02020603050405020304" pitchFamily="18" charset="0"/>
              </a:rPr>
              <a:t>   = [1+(-2)]+ [3+(-4)]</a:t>
            </a:r>
          </a:p>
          <a:p>
            <a:r>
              <a:rPr lang="en-US" sz="3600">
                <a:solidFill>
                  <a:srgbClr val="FF0000"/>
                </a:solidFill>
                <a:latin typeface="Times New Roman" panose="02020603050405020304" pitchFamily="18" charset="0"/>
                <a:cs typeface="Times New Roman" panose="02020603050405020304" pitchFamily="18" charset="0"/>
              </a:rPr>
              <a:t>   = (-1)+(-1)</a:t>
            </a:r>
          </a:p>
          <a:p>
            <a:r>
              <a:rPr lang="en-US" sz="3600">
                <a:solidFill>
                  <a:srgbClr val="FF0000"/>
                </a:solidFill>
                <a:latin typeface="Times New Roman" panose="02020603050405020304" pitchFamily="18" charset="0"/>
                <a:cs typeface="Times New Roman" panose="02020603050405020304" pitchFamily="18" charset="0"/>
              </a:rPr>
              <a:t>   = - 2 </a:t>
            </a:r>
          </a:p>
        </p:txBody>
      </p:sp>
    </p:spTree>
    <p:extLst>
      <p:ext uri="{BB962C8B-B14F-4D97-AF65-F5344CB8AC3E}">
        <p14:creationId xmlns:p14="http://schemas.microsoft.com/office/powerpoint/2010/main" val="18540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a:extLst>
              <a:ext uri="{FF2B5EF4-FFF2-40B4-BE49-F238E27FC236}">
                <a16:creationId xmlns:a16="http://schemas.microsoft.com/office/drawing/2014/main" id="{8BEC9813-4EA3-4094-A800-C3A50599E4A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5188" y="4578351"/>
            <a:ext cx="2603500" cy="931863"/>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a:extLst>
              <a:ext uri="{FF2B5EF4-FFF2-40B4-BE49-F238E27FC236}">
                <a16:creationId xmlns:a16="http://schemas.microsoft.com/office/drawing/2014/main" id="{6B17F1C3-06CE-4B0B-9BD0-88CF0CEB4E7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5188" y="4432301"/>
            <a:ext cx="2457450" cy="544513"/>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a:extLst>
              <a:ext uri="{FF2B5EF4-FFF2-40B4-BE49-F238E27FC236}">
                <a16:creationId xmlns:a16="http://schemas.microsoft.com/office/drawing/2014/main" id="{86D7AA08-1A98-4D20-8427-B8877E8D1B1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0251" y="3843339"/>
            <a:ext cx="2316163" cy="885825"/>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a:extLst>
              <a:ext uri="{FF2B5EF4-FFF2-40B4-BE49-F238E27FC236}">
                <a16:creationId xmlns:a16="http://schemas.microsoft.com/office/drawing/2014/main" id="{8E4A6067-BAF2-4EF5-BF67-77FD6B4C473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41539" y="3230564"/>
            <a:ext cx="4027487" cy="1576387"/>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a:extLst>
              <a:ext uri="{FF2B5EF4-FFF2-40B4-BE49-F238E27FC236}">
                <a16:creationId xmlns:a16="http://schemas.microsoft.com/office/drawing/2014/main" id="{15C3AA5E-FB52-4E91-9E2A-DA49A81F30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05576" y="2630488"/>
            <a:ext cx="1895475" cy="125095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B57DC371-CBF7-47A4-8DF4-D4CCD6F576F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05575" y="2630489"/>
            <a:ext cx="206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a:extLst>
              <a:ext uri="{FF2B5EF4-FFF2-40B4-BE49-F238E27FC236}">
                <a16:creationId xmlns:a16="http://schemas.microsoft.com/office/drawing/2014/main" id="{4955D748-2D05-467B-B94F-EC346A9FA85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388100" y="2092325"/>
            <a:ext cx="4275138" cy="8588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D5FD37BD-B24C-4017-AE4A-52B35D3CE99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41538" y="2428876"/>
            <a:ext cx="4589462" cy="1160463"/>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6A477904-3B01-4D7F-9A76-B2FFA8DF6DBF}"/>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726113" y="1328739"/>
            <a:ext cx="1244600" cy="511175"/>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BC2F19A4-47F9-48FF-9BEB-4D46C05B76E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141539" y="1385888"/>
            <a:ext cx="382587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a:extLst>
              <a:ext uri="{FF2B5EF4-FFF2-40B4-BE49-F238E27FC236}">
                <a16:creationId xmlns:a16="http://schemas.microsoft.com/office/drawing/2014/main" id="{2D799FE5-3027-4954-9ACD-B9DC84387823}"/>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24000" y="2922589"/>
            <a:ext cx="1536700"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229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6AAA73-413F-4F5A-98BC-2568AC65BB4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2255" y="6927"/>
            <a:ext cx="8081569" cy="6858000"/>
          </a:xfrm>
          <a:prstGeom prst="rect">
            <a:avLst/>
          </a:prstGeom>
        </p:spPr>
      </p:pic>
      <p:pic>
        <p:nvPicPr>
          <p:cNvPr id="14" name="Picture 13">
            <a:extLst>
              <a:ext uri="{FF2B5EF4-FFF2-40B4-BE49-F238E27FC236}">
                <a16:creationId xmlns:a16="http://schemas.microsoft.com/office/drawing/2014/main" id="{8370C792-6DC4-4606-8EF7-A21753137B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52255" y="35959"/>
            <a:ext cx="4143456" cy="3541484"/>
          </a:xfrm>
          <a:prstGeom prst="rect">
            <a:avLst/>
          </a:prstGeom>
        </p:spPr>
      </p:pic>
      <p:pic>
        <p:nvPicPr>
          <p:cNvPr id="15" name="Picture 14">
            <a:extLst>
              <a:ext uri="{FF2B5EF4-FFF2-40B4-BE49-F238E27FC236}">
                <a16:creationId xmlns:a16="http://schemas.microsoft.com/office/drawing/2014/main" id="{832D0911-A16D-4E3D-B3E3-7A04B2CE0E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5235" y="21444"/>
            <a:ext cx="3928589" cy="3570513"/>
          </a:xfrm>
          <a:prstGeom prst="rect">
            <a:avLst/>
          </a:prstGeom>
        </p:spPr>
      </p:pic>
      <p:pic>
        <p:nvPicPr>
          <p:cNvPr id="16" name="Picture 15">
            <a:extLst>
              <a:ext uri="{FF2B5EF4-FFF2-40B4-BE49-F238E27FC236}">
                <a16:creationId xmlns:a16="http://schemas.microsoft.com/office/drawing/2014/main" id="{7644C505-1AD4-46AB-936B-9115D780E2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42731" y="3548415"/>
            <a:ext cx="4143456" cy="3316513"/>
          </a:xfrm>
          <a:prstGeom prst="rect">
            <a:avLst/>
          </a:prstGeom>
        </p:spPr>
      </p:pic>
      <p:pic>
        <p:nvPicPr>
          <p:cNvPr id="17" name="Picture 16">
            <a:extLst>
              <a:ext uri="{FF2B5EF4-FFF2-40B4-BE49-F238E27FC236}">
                <a16:creationId xmlns:a16="http://schemas.microsoft.com/office/drawing/2014/main" id="{21E45A7B-4C0E-4C5D-870C-99B398371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4759" y="3513783"/>
            <a:ext cx="3938208" cy="3316514"/>
          </a:xfrm>
          <a:prstGeom prst="rect">
            <a:avLst/>
          </a:prstGeom>
        </p:spPr>
      </p:pic>
      <p:sp>
        <p:nvSpPr>
          <p:cNvPr id="18" name="Decagon 17">
            <a:hlinkClick r:id="rId7" action="ppaction://hlinksldjump"/>
            <a:extLst>
              <a:ext uri="{FF2B5EF4-FFF2-40B4-BE49-F238E27FC236}">
                <a16:creationId xmlns:a16="http://schemas.microsoft.com/office/drawing/2014/main" id="{636E1703-1ED3-41FE-A3C3-07FFABCDA8BF}"/>
              </a:ext>
            </a:extLst>
          </p:cNvPr>
          <p:cNvSpPr/>
          <p:nvPr/>
        </p:nvSpPr>
        <p:spPr>
          <a:xfrm>
            <a:off x="3785898" y="1342246"/>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9" name="Decagon 18">
            <a:hlinkClick r:id="rId8" action="ppaction://hlinksldjump"/>
            <a:extLst>
              <a:ext uri="{FF2B5EF4-FFF2-40B4-BE49-F238E27FC236}">
                <a16:creationId xmlns:a16="http://schemas.microsoft.com/office/drawing/2014/main" id="{7627C051-8E09-4528-A3BC-668B98F05E32}"/>
              </a:ext>
            </a:extLst>
          </p:cNvPr>
          <p:cNvSpPr/>
          <p:nvPr/>
        </p:nvSpPr>
        <p:spPr>
          <a:xfrm>
            <a:off x="7886032" y="134224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9" action="ppaction://hlinksldjump"/>
              </a:rPr>
              <a:t>2</a:t>
            </a:r>
            <a:endParaRPr lang="en-US" sz="6600" dirty="0">
              <a:solidFill>
                <a:srgbClr val="FF0000"/>
              </a:solidFill>
            </a:endParaRPr>
          </a:p>
        </p:txBody>
      </p:sp>
      <p:sp>
        <p:nvSpPr>
          <p:cNvPr id="20" name="Decagon 19">
            <a:hlinkClick r:id="rId10" action="ppaction://hlinksldjump"/>
            <a:extLst>
              <a:ext uri="{FF2B5EF4-FFF2-40B4-BE49-F238E27FC236}">
                <a16:creationId xmlns:a16="http://schemas.microsoft.com/office/drawing/2014/main" id="{15EE0E99-A9DB-4B07-A294-7004EB60A62F}"/>
              </a:ext>
            </a:extLst>
          </p:cNvPr>
          <p:cNvSpPr/>
          <p:nvPr/>
        </p:nvSpPr>
        <p:spPr>
          <a:xfrm>
            <a:off x="3776373" y="4713185"/>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1" action="ppaction://hlinksldjump"/>
              </a:rPr>
              <a:t>3</a:t>
            </a:r>
            <a:endParaRPr lang="en-US" sz="6600" dirty="0">
              <a:solidFill>
                <a:srgbClr val="FF0000"/>
              </a:solidFill>
            </a:endParaRPr>
          </a:p>
        </p:txBody>
      </p:sp>
      <p:sp>
        <p:nvSpPr>
          <p:cNvPr id="21" name="Decagon 20">
            <a:hlinkClick r:id="rId12" action="ppaction://hlinksldjump"/>
            <a:extLst>
              <a:ext uri="{FF2B5EF4-FFF2-40B4-BE49-F238E27FC236}">
                <a16:creationId xmlns:a16="http://schemas.microsoft.com/office/drawing/2014/main" id="{17978347-A656-49B3-BD0E-FA7DFABBE9AA}"/>
              </a:ext>
            </a:extLst>
          </p:cNvPr>
          <p:cNvSpPr/>
          <p:nvPr/>
        </p:nvSpPr>
        <p:spPr>
          <a:xfrm>
            <a:off x="8064327" y="4696032"/>
            <a:ext cx="1039071"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hlinkClick r:id="rId13" action="ppaction://hlinksldjump"/>
              </a:rPr>
              <a:t>4</a:t>
            </a:r>
            <a:endParaRPr lang="en-US" sz="6600" dirty="0">
              <a:solidFill>
                <a:srgbClr val="FF0000"/>
              </a:solidFill>
            </a:endParaRPr>
          </a:p>
        </p:txBody>
      </p:sp>
      <p:sp>
        <p:nvSpPr>
          <p:cNvPr id="22" name="TextBox 21">
            <a:extLst>
              <a:ext uri="{FF2B5EF4-FFF2-40B4-BE49-F238E27FC236}">
                <a16:creationId xmlns:a16="http://schemas.microsoft.com/office/drawing/2014/main" id="{0940BA7A-B9C1-4503-8577-C525A5EC7EFC}"/>
              </a:ext>
            </a:extLst>
          </p:cNvPr>
          <p:cNvSpPr txBox="1"/>
          <p:nvPr/>
        </p:nvSpPr>
        <p:spPr>
          <a:xfrm>
            <a:off x="0" y="318654"/>
            <a:ext cx="234776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TRÒ CHƠI</a:t>
            </a:r>
          </a:p>
        </p:txBody>
      </p:sp>
      <p:sp>
        <p:nvSpPr>
          <p:cNvPr id="23" name="TextBox 22">
            <a:extLst>
              <a:ext uri="{FF2B5EF4-FFF2-40B4-BE49-F238E27FC236}">
                <a16:creationId xmlns:a16="http://schemas.microsoft.com/office/drawing/2014/main" id="{6067E167-6347-43E6-966C-2403DD231510}"/>
              </a:ext>
            </a:extLst>
          </p:cNvPr>
          <p:cNvSpPr txBox="1"/>
          <p:nvPr/>
        </p:nvSpPr>
        <p:spPr>
          <a:xfrm>
            <a:off x="-1" y="1221925"/>
            <a:ext cx="2347761" cy="1569660"/>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ĐÂY </a:t>
            </a:r>
          </a:p>
          <a:p>
            <a:pPr algn="ctr"/>
            <a:r>
              <a:rPr lang="en-US" sz="3200">
                <a:latin typeface="Times New Roman" panose="02020603050405020304" pitchFamily="18" charset="0"/>
                <a:cs typeface="Times New Roman" panose="02020603050405020304" pitchFamily="18" charset="0"/>
              </a:rPr>
              <a:t>LÀ </a:t>
            </a:r>
          </a:p>
          <a:p>
            <a:pPr algn="ctr"/>
            <a:r>
              <a:rPr lang="en-US" sz="3200">
                <a:latin typeface="Times New Roman" panose="02020603050405020304" pitchFamily="18" charset="0"/>
                <a:cs typeface="Times New Roman" panose="02020603050405020304" pitchFamily="18" charset="0"/>
              </a:rPr>
              <a:t>AI?</a:t>
            </a:r>
          </a:p>
        </p:txBody>
      </p:sp>
      <p:sp>
        <p:nvSpPr>
          <p:cNvPr id="24" name="Arrow: Right 23">
            <a:hlinkClick r:id="rId14" action="ppaction://hlinksldjump"/>
            <a:extLst>
              <a:ext uri="{FF2B5EF4-FFF2-40B4-BE49-F238E27FC236}">
                <a16:creationId xmlns:a16="http://schemas.microsoft.com/office/drawing/2014/main" id="{09C567A4-4238-4A43-99C8-492A6BECF79E}"/>
              </a:ext>
            </a:extLst>
          </p:cNvPr>
          <p:cNvSpPr/>
          <p:nvPr/>
        </p:nvSpPr>
        <p:spPr>
          <a:xfrm>
            <a:off x="720437" y="6289964"/>
            <a:ext cx="803564" cy="4156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4020A6E-6E10-43CA-86E3-F9439C18537E}"/>
              </a:ext>
            </a:extLst>
          </p:cNvPr>
          <p:cNvSpPr txBox="1"/>
          <p:nvPr/>
        </p:nvSpPr>
        <p:spPr>
          <a:xfrm>
            <a:off x="10739167" y="318654"/>
            <a:ext cx="1244225" cy="2677656"/>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Trả lời bằng cách kích chuột chọn  số 1;2;3;4</a:t>
            </a:r>
          </a:p>
        </p:txBody>
      </p:sp>
    </p:spTree>
    <p:extLst>
      <p:ext uri="{BB962C8B-B14F-4D97-AF65-F5344CB8AC3E}">
        <p14:creationId xmlns:p14="http://schemas.microsoft.com/office/powerpoint/2010/main" val="4036334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8" grpId="0" animBg="1"/>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60707" y="1523660"/>
            <a:ext cx="7936591" cy="646331"/>
          </a:xfrm>
          <a:prstGeom prst="rect">
            <a:avLst/>
          </a:prstGeom>
        </p:spPr>
        <p:txBody>
          <a:bodyPr wrap="square">
            <a:spAutoFit/>
          </a:bodyPr>
          <a:lstStyle/>
          <a:p>
            <a:pPr algn="just"/>
            <a:r>
              <a:rPr lang="en-US" altLang="zh-CN" sz="36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(- 100)+100 = ?</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950461" y="5022760"/>
            <a:ext cx="750509" cy="1213398"/>
          </a:xfrm>
          <a:prstGeom prst="rect">
            <a:avLst/>
          </a:prstGeom>
        </p:spPr>
      </p:pic>
      <p:sp>
        <p:nvSpPr>
          <p:cNvPr id="13" name="矩形 50"/>
          <p:cNvSpPr/>
          <p:nvPr/>
        </p:nvSpPr>
        <p:spPr>
          <a:xfrm>
            <a:off x="3211133" y="4777111"/>
            <a:ext cx="2682145" cy="584775"/>
          </a:xfrm>
          <a:prstGeom prst="rect">
            <a:avLst/>
          </a:prstGeom>
        </p:spPr>
        <p:txBody>
          <a:bodyPr wrap="non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Kết quả bằng 0</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5796649" y="111744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1</a:t>
            </a:r>
          </a:p>
        </p:txBody>
      </p:sp>
      <p:sp>
        <p:nvSpPr>
          <p:cNvPr id="2" name="Arrow: Left 1">
            <a:hlinkClick r:id="rId7" action="ppaction://hlinksldjump"/>
            <a:extLst>
              <a:ext uri="{FF2B5EF4-FFF2-40B4-BE49-F238E27FC236}">
                <a16:creationId xmlns:a16="http://schemas.microsoft.com/office/drawing/2014/main" id="{6BA53BCD-3527-43F8-8113-3BC07F67682E}"/>
              </a:ext>
            </a:extLst>
          </p:cNvPr>
          <p:cNvSpPr/>
          <p:nvPr/>
        </p:nvSpPr>
        <p:spPr>
          <a:xfrm>
            <a:off x="2360707" y="1117443"/>
            <a:ext cx="687293" cy="29572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707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325715" y="1387525"/>
            <a:ext cx="7936591" cy="1384995"/>
          </a:xfrm>
          <a:prstGeom prst="rect">
            <a:avLst/>
          </a:prstGeom>
        </p:spPr>
        <p:txBody>
          <a:bodyPr wrap="square">
            <a:spAutoFit/>
          </a:bodyPr>
          <a:lstStyle/>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ở Sa Pa sáng nay là  - 1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 </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Buổi chiểu tăng lên 2 </a:t>
            </a:r>
            <a:r>
              <a:rPr lang="en-US" altLang="zh-CN" sz="28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p>
          <a:p>
            <a:r>
              <a:rPr lang="en-US" altLang="zh-CN" sz="28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nhiệt độ buổi chiều ở Sa Pa là bao nhiêu?</a:t>
            </a:r>
            <a:endParaRPr lang="zh-CN" altLang="en-US" sz="36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pic>
        <p:nvPicPr>
          <p:cNvPr id="3"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950461" y="5022760"/>
            <a:ext cx="750509" cy="1213398"/>
          </a:xfrm>
          <a:prstGeom prst="rect">
            <a:avLst/>
          </a:prstGeom>
        </p:spPr>
      </p:pic>
      <p:sp>
        <p:nvSpPr>
          <p:cNvPr id="13" name="矩形 50"/>
          <p:cNvSpPr/>
          <p:nvPr/>
        </p:nvSpPr>
        <p:spPr>
          <a:xfrm>
            <a:off x="3211374" y="4807992"/>
            <a:ext cx="6165272" cy="1077218"/>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Nhiệt độ buổi chiều ở Sa Pa là </a:t>
            </a:r>
          </a:p>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(-1) + 2 = 1 </a:t>
            </a:r>
            <a:r>
              <a:rPr lang="en-US" altLang="zh-CN" sz="3200" baseline="300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0</a:t>
            </a:r>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C</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10" name="Decagon 9"/>
          <p:cNvSpPr/>
          <p:nvPr/>
        </p:nvSpPr>
        <p:spPr>
          <a:xfrm>
            <a:off x="2112432" y="834735"/>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2</a:t>
            </a:r>
          </a:p>
        </p:txBody>
      </p:sp>
      <p:sp>
        <p:nvSpPr>
          <p:cNvPr id="2" name="Arrow: Left 1">
            <a:hlinkClick r:id="rId7" action="ppaction://hlinksldjump"/>
            <a:extLst>
              <a:ext uri="{FF2B5EF4-FFF2-40B4-BE49-F238E27FC236}">
                <a16:creationId xmlns:a16="http://schemas.microsoft.com/office/drawing/2014/main" id="{D987ED80-8D71-4C9C-96CC-6996A49FEFCF}"/>
              </a:ext>
            </a:extLst>
          </p:cNvPr>
          <p:cNvSpPr/>
          <p:nvPr/>
        </p:nvSpPr>
        <p:spPr>
          <a:xfrm>
            <a:off x="9296400" y="5597994"/>
            <a:ext cx="651164" cy="3463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548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3142" y="1545776"/>
            <a:ext cx="8404256" cy="584775"/>
          </a:xfrm>
          <a:prstGeom prst="rect">
            <a:avLst/>
          </a:prstGeom>
        </p:spPr>
        <p:txBody>
          <a:bodyPr wrap="square">
            <a:spAutoFit/>
          </a:bodyPr>
          <a:lstStyle/>
          <a:p>
            <a:r>
              <a:rPr lang="en-US" altLang="zh-CN" sz="32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Tính (- 127) + 1975  + 127 = ?</a:t>
            </a:r>
            <a:endParaRPr lang="zh-CN" altLang="en-US" sz="32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sp>
        <p:nvSpPr>
          <p:cNvPr id="13" name="矩形 50"/>
          <p:cNvSpPr/>
          <p:nvPr/>
        </p:nvSpPr>
        <p:spPr>
          <a:xfrm>
            <a:off x="3210693" y="4958281"/>
            <a:ext cx="6445925" cy="707886"/>
          </a:xfrm>
          <a:prstGeom prst="rect">
            <a:avLst/>
          </a:prstGeom>
        </p:spPr>
        <p:txBody>
          <a:bodyPr wrap="squar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1975</a:t>
            </a:r>
            <a:endParaRPr lang="zh-CN" altLang="en-US" sz="40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3163" y="4806806"/>
            <a:ext cx="675620" cy="1408916"/>
          </a:xfrm>
          <a:prstGeom prst="rect">
            <a:avLst/>
          </a:prstGeom>
        </p:spPr>
      </p:pic>
      <p:sp>
        <p:nvSpPr>
          <p:cNvPr id="11" name="Decagon 10"/>
          <p:cNvSpPr/>
          <p:nvPr/>
        </p:nvSpPr>
        <p:spPr>
          <a:xfrm>
            <a:off x="2336757"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sp>
        <p:nvSpPr>
          <p:cNvPr id="3" name="Arrow: Left 2">
            <a:hlinkClick r:id="rId7" action="ppaction://hlinksldjump"/>
            <a:extLst>
              <a:ext uri="{FF2B5EF4-FFF2-40B4-BE49-F238E27FC236}">
                <a16:creationId xmlns:a16="http://schemas.microsoft.com/office/drawing/2014/main" id="{F44D5387-C86C-41A3-A039-2A3FC79F1BC7}"/>
              </a:ext>
            </a:extLst>
          </p:cNvPr>
          <p:cNvSpPr/>
          <p:nvPr/>
        </p:nvSpPr>
        <p:spPr>
          <a:xfrm>
            <a:off x="8880764" y="5444836"/>
            <a:ext cx="928254" cy="41875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459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1" y="0"/>
            <a:ext cx="9153525" cy="685800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2091" y="240508"/>
            <a:ext cx="10355307" cy="6971661"/>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697309" y="1478668"/>
            <a:ext cx="8184713" cy="830997"/>
          </a:xfrm>
          <a:prstGeom prst="rect">
            <a:avLst/>
          </a:prstGeom>
        </p:spPr>
        <p:txBody>
          <a:bodyPr wrap="square">
            <a:spAutoFit/>
          </a:bodyPr>
          <a:lstStyle/>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 Bạn Minh có 20.000 đồng. Bạn Minh mượn bạn An 30.000. </a:t>
            </a:r>
          </a:p>
          <a:p>
            <a:r>
              <a:rPr lang="en-US" altLang="zh-CN" sz="240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rPr>
              <a:t>Hỏi bạnh Minh có bao nhiêu tiền?</a:t>
            </a:r>
            <a:endParaRPr lang="zh-CN" altLang="en-US" sz="2400" dirty="0">
              <a:solidFill>
                <a:schemeClr val="bg1">
                  <a:lumMod val="95000"/>
                </a:schemeClr>
              </a:solidFill>
              <a:latin typeface="Times New Roman" panose="02020603050405020304" pitchFamily="18" charset="0"/>
              <a:ea typeface="方正少儿简体" panose="03000509000000000000" pitchFamily="65" charset="-122"/>
              <a:cs typeface="Times New Roman" panose="02020603050405020304" pitchFamily="18" charset="0"/>
            </a:endParaRPr>
          </a:p>
        </p:txBody>
      </p:sp>
      <p:pic>
        <p:nvPicPr>
          <p:cNvPr id="29" name="图片 2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4001" y="6115435"/>
            <a:ext cx="9153525" cy="752475"/>
          </a:xfrm>
          <a:prstGeom prst="rect">
            <a:avLst/>
          </a:prstGeom>
        </p:spPr>
      </p:pic>
      <p:sp>
        <p:nvSpPr>
          <p:cNvPr id="13" name="矩形 50"/>
          <p:cNvSpPr/>
          <p:nvPr/>
        </p:nvSpPr>
        <p:spPr>
          <a:xfrm>
            <a:off x="3211134" y="4498970"/>
            <a:ext cx="6140684" cy="1077218"/>
          </a:xfrm>
          <a:prstGeom prst="rect">
            <a:avLst/>
          </a:prstGeom>
        </p:spPr>
        <p:txBody>
          <a:bodyPr wrap="square">
            <a:spAutoFit/>
          </a:bodyPr>
          <a:lstStyle/>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Số tiền của bạn Minh là</a:t>
            </a:r>
          </a:p>
          <a:p>
            <a:r>
              <a:rPr lang="en-US" altLang="zh-CN" sz="32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20.000 +(-30.000) = - 10.000</a:t>
            </a:r>
            <a:endParaRPr lang="zh-CN" altLang="en-US" sz="32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225834">
            <a:off x="1690636" y="4801664"/>
            <a:ext cx="1445371" cy="1461946"/>
          </a:xfrm>
          <a:prstGeom prst="rect">
            <a:avLst/>
          </a:prstGeom>
        </p:spPr>
      </p:pic>
      <p:sp>
        <p:nvSpPr>
          <p:cNvPr id="11" name="Decagon 10"/>
          <p:cNvSpPr/>
          <p:nvPr/>
        </p:nvSpPr>
        <p:spPr>
          <a:xfrm>
            <a:off x="2345093" y="1061853"/>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4</a:t>
            </a:r>
          </a:p>
        </p:txBody>
      </p:sp>
      <p:sp>
        <p:nvSpPr>
          <p:cNvPr id="3" name="Arrow: Left 2">
            <a:hlinkClick r:id="rId7" action="ppaction://hlinksldjump"/>
            <a:extLst>
              <a:ext uri="{FF2B5EF4-FFF2-40B4-BE49-F238E27FC236}">
                <a16:creationId xmlns:a16="http://schemas.microsoft.com/office/drawing/2014/main" id="{839860A5-9127-47DF-8404-68AC209D2669}"/>
              </a:ext>
            </a:extLst>
          </p:cNvPr>
          <p:cNvSpPr/>
          <p:nvPr/>
        </p:nvSpPr>
        <p:spPr>
          <a:xfrm>
            <a:off x="8914193" y="5140036"/>
            <a:ext cx="825552" cy="4483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0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78565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cộng hai số nguyên khác dấu</a:t>
            </a:r>
          </a:p>
          <a:p>
            <a:pPr marL="571500" indent="-571500">
              <a:buFontTx/>
              <a:buChar char="-"/>
            </a:pPr>
            <a:r>
              <a:rPr lang="en-US" sz="4000">
                <a:latin typeface="Times New Roman" panose="02020603050405020304" pitchFamily="18" charset="0"/>
                <a:cs typeface="Times New Roman" panose="02020603050405020304" pitchFamily="18" charset="0"/>
              </a:rPr>
              <a:t>Phân biệt quy tắc cộng hai số nguyên cùng dấu và khác dấu</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3.10; 3.11 ; 3.13 SGK.TR 66</a:t>
            </a:r>
          </a:p>
        </p:txBody>
      </p:sp>
    </p:spTree>
    <p:extLst>
      <p:ext uri="{BB962C8B-B14F-4D97-AF65-F5344CB8AC3E}">
        <p14:creationId xmlns:p14="http://schemas.microsoft.com/office/powerpoint/2010/main" val="232884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3" name="TextBox 2">
            <a:extLst>
              <a:ext uri="{FF2B5EF4-FFF2-40B4-BE49-F238E27FC236}">
                <a16:creationId xmlns:a16="http://schemas.microsoft.com/office/drawing/2014/main" id="{B12EFB0A-E1B5-4ABC-B263-3D012C5C339D}"/>
              </a:ext>
            </a:extLst>
          </p:cNvPr>
          <p:cNvSpPr txBox="1"/>
          <p:nvPr/>
        </p:nvSpPr>
        <p:spPr>
          <a:xfrm>
            <a:off x="1550844" y="4630041"/>
            <a:ext cx="4779817"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 </a:t>
            </a:r>
          </a:p>
          <a:p>
            <a:r>
              <a:rPr lang="en-US" sz="3600">
                <a:solidFill>
                  <a:srgbClr val="FF0000"/>
                </a:solidFill>
                <a:latin typeface="Times New Roman" panose="02020603050405020304" pitchFamily="18" charset="0"/>
                <a:cs typeface="Times New Roman" panose="02020603050405020304" pitchFamily="18" charset="0"/>
              </a:rPr>
              <a:t>Cách 1: Số tiền lãi là</a:t>
            </a:r>
          </a:p>
          <a:p>
            <a:r>
              <a:rPr lang="en-US" sz="3600">
                <a:solidFill>
                  <a:srgbClr val="FF0000"/>
                </a:solidFill>
                <a:latin typeface="Times New Roman" panose="02020603050405020304" pitchFamily="18" charset="0"/>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id="{E4011AA7-6E11-4752-B552-A1809D0F4179}"/>
              </a:ext>
            </a:extLst>
          </p:cNvPr>
          <p:cNvSpPr txBox="1"/>
          <p:nvPr/>
        </p:nvSpPr>
        <p:spPr>
          <a:xfrm>
            <a:off x="6330661" y="4630041"/>
            <a:ext cx="68302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a:t>
            </a:r>
          </a:p>
          <a:p>
            <a:r>
              <a:rPr lang="en-US" sz="3600">
                <a:solidFill>
                  <a:srgbClr val="FF0000"/>
                </a:solidFill>
                <a:latin typeface="Times New Roman" panose="02020603050405020304" pitchFamily="18" charset="0"/>
                <a:cs typeface="Times New Roman" panose="02020603050405020304" pitchFamily="18" charset="0"/>
              </a:rPr>
              <a:t>Cách 2: Số tiền lãi là</a:t>
            </a:r>
          </a:p>
          <a:p>
            <a:r>
              <a:rPr lang="en-US" sz="3600">
                <a:solidFill>
                  <a:srgbClr val="FF0000"/>
                </a:solidFill>
                <a:latin typeface="Times New Roman" panose="02020603050405020304" pitchFamily="18" charset="0"/>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id="{0EE6E77D-CF2F-4289-B5DC-EB6253806A72}"/>
              </a:ext>
            </a:extLst>
          </p:cNvPr>
          <p:cNvCxnSpPr/>
          <p:nvPr/>
        </p:nvCxnSpPr>
        <p:spPr>
          <a:xfrm>
            <a:off x="6096000" y="5343894"/>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6F82E5-C1F2-4D31-81FD-379450BEBE2A}"/>
              </a:ext>
            </a:extLst>
          </p:cNvPr>
          <p:cNvSpPr txBox="1"/>
          <p:nvPr/>
        </p:nvSpPr>
        <p:spPr>
          <a:xfrm>
            <a:off x="623455" y="835578"/>
            <a:ext cx="11042069" cy="3970318"/>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HĐ 7</a:t>
            </a:r>
            <a:r>
              <a:rPr lang="en-US" sz="3600">
                <a:latin typeface="Times New Roman" panose="02020603050405020304" pitchFamily="18" charset="0"/>
                <a:cs typeface="Times New Roman" panose="02020603050405020304" pitchFamily="18" charset="0"/>
              </a:rPr>
              <a:t>  Nửa tháng đầu một cửa hàng bán lẻ lãi được 5 triệu đồng, nửa tháng sau bị lỗ 2 triệu đồng. Hỏi tháng đó cửa hàng lãi hay lỗ bao nhiêu triệu đồng?</a:t>
            </a:r>
          </a:p>
          <a:p>
            <a:r>
              <a:rPr lang="en-US" sz="3600">
                <a:latin typeface="Times New Roman" panose="02020603050405020304" pitchFamily="18" charset="0"/>
                <a:cs typeface="Times New Roman" panose="02020603050405020304" pitchFamily="18" charset="0"/>
              </a:rPr>
              <a:t>Giải bài toán bằng hai cách</a:t>
            </a:r>
          </a:p>
          <a:p>
            <a:r>
              <a:rPr lang="en-US" sz="3600">
                <a:latin typeface="Times New Roman" panose="02020603050405020304" pitchFamily="18" charset="0"/>
                <a:cs typeface="Times New Roman" panose="02020603050405020304" pitchFamily="18" charset="0"/>
              </a:rPr>
              <a:t>C1: Tính hiệu giữa số tiền lãi và số tiền lỗ</a:t>
            </a:r>
          </a:p>
          <a:p>
            <a:r>
              <a:rPr lang="en-US" sz="3600">
                <a:latin typeface="Times New Roman" panose="02020603050405020304" pitchFamily="18" charset="0"/>
                <a:cs typeface="Times New Roman" panose="02020603050405020304" pitchFamily="18" charset="0"/>
              </a:rPr>
              <a:t>C2: Hiểu số tiền lỗ 2 triệu là “lãi” – 2 triệu để quy về tính tổng của hai số nguyên</a:t>
            </a:r>
          </a:p>
        </p:txBody>
      </p:sp>
    </p:spTree>
    <p:extLst>
      <p:ext uri="{BB962C8B-B14F-4D97-AF65-F5344CB8AC3E}">
        <p14:creationId xmlns:p14="http://schemas.microsoft.com/office/powerpoint/2010/main" val="118446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KHỞI ĐỘNG                         HĐ cá nhân</a:t>
            </a:r>
          </a:p>
        </p:txBody>
      </p:sp>
      <p:sp>
        <p:nvSpPr>
          <p:cNvPr id="3" name="TextBox 2">
            <a:extLst>
              <a:ext uri="{FF2B5EF4-FFF2-40B4-BE49-F238E27FC236}">
                <a16:creationId xmlns:a16="http://schemas.microsoft.com/office/drawing/2014/main" id="{B12EFB0A-E1B5-4ABC-B263-3D012C5C339D}"/>
              </a:ext>
            </a:extLst>
          </p:cNvPr>
          <p:cNvSpPr txBox="1"/>
          <p:nvPr/>
        </p:nvSpPr>
        <p:spPr>
          <a:xfrm>
            <a:off x="914398" y="849432"/>
            <a:ext cx="4779817"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 </a:t>
            </a:r>
          </a:p>
          <a:p>
            <a:r>
              <a:rPr lang="en-US" sz="3600">
                <a:solidFill>
                  <a:srgbClr val="FF0000"/>
                </a:solidFill>
                <a:latin typeface="Times New Roman" panose="02020603050405020304" pitchFamily="18" charset="0"/>
                <a:cs typeface="Times New Roman" panose="02020603050405020304" pitchFamily="18" charset="0"/>
              </a:rPr>
              <a:t>Cách 1: Số tiền lãi là</a:t>
            </a:r>
          </a:p>
          <a:p>
            <a:r>
              <a:rPr lang="en-US" sz="3600">
                <a:solidFill>
                  <a:srgbClr val="FF0000"/>
                </a:solidFill>
                <a:latin typeface="Times New Roman" panose="02020603050405020304" pitchFamily="18" charset="0"/>
                <a:cs typeface="Times New Roman" panose="02020603050405020304" pitchFamily="18" charset="0"/>
              </a:rPr>
              <a:t> 5 – 2 = 3  (triệu đồng)</a:t>
            </a:r>
          </a:p>
        </p:txBody>
      </p:sp>
      <p:sp>
        <p:nvSpPr>
          <p:cNvPr id="6" name="TextBox 5">
            <a:extLst>
              <a:ext uri="{FF2B5EF4-FFF2-40B4-BE49-F238E27FC236}">
                <a16:creationId xmlns:a16="http://schemas.microsoft.com/office/drawing/2014/main" id="{E4011AA7-6E11-4752-B552-A1809D0F4179}"/>
              </a:ext>
            </a:extLst>
          </p:cNvPr>
          <p:cNvSpPr txBox="1"/>
          <p:nvPr/>
        </p:nvSpPr>
        <p:spPr>
          <a:xfrm>
            <a:off x="5784270" y="835578"/>
            <a:ext cx="6830291" cy="1754326"/>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 </a:t>
            </a:r>
          </a:p>
          <a:p>
            <a:r>
              <a:rPr lang="en-US" sz="3600">
                <a:solidFill>
                  <a:srgbClr val="FF0000"/>
                </a:solidFill>
                <a:latin typeface="Times New Roman" panose="02020603050405020304" pitchFamily="18" charset="0"/>
                <a:cs typeface="Times New Roman" panose="02020603050405020304" pitchFamily="18" charset="0"/>
              </a:rPr>
              <a:t>Cách 2: Số tiền lãi là</a:t>
            </a:r>
          </a:p>
          <a:p>
            <a:r>
              <a:rPr lang="en-US" sz="3600">
                <a:solidFill>
                  <a:srgbClr val="FF0000"/>
                </a:solidFill>
                <a:latin typeface="Times New Roman" panose="02020603050405020304" pitchFamily="18" charset="0"/>
                <a:cs typeface="Times New Roman" panose="02020603050405020304" pitchFamily="18" charset="0"/>
              </a:rPr>
              <a:t> 5 + (– 2) = 3  (triệu đồng)</a:t>
            </a:r>
          </a:p>
        </p:txBody>
      </p:sp>
      <p:cxnSp>
        <p:nvCxnSpPr>
          <p:cNvPr id="7" name="Straight Connector 6">
            <a:extLst>
              <a:ext uri="{FF2B5EF4-FFF2-40B4-BE49-F238E27FC236}">
                <a16:creationId xmlns:a16="http://schemas.microsoft.com/office/drawing/2014/main" id="{0EE6E77D-CF2F-4289-B5DC-EB6253806A72}"/>
              </a:ext>
            </a:extLst>
          </p:cNvPr>
          <p:cNvCxnSpPr/>
          <p:nvPr/>
        </p:nvCxnSpPr>
        <p:spPr>
          <a:xfrm>
            <a:off x="5500254" y="1190595"/>
            <a:ext cx="0" cy="1399309"/>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4ED85B-4BC7-4AD9-9753-08B6A9958CD6}"/>
              </a:ext>
            </a:extLst>
          </p:cNvPr>
          <p:cNvSpPr txBox="1"/>
          <p:nvPr/>
        </p:nvSpPr>
        <p:spPr>
          <a:xfrm>
            <a:off x="914398" y="2603758"/>
            <a:ext cx="6968838"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Nhận xét kết quả hai phép tính trên?</a:t>
            </a:r>
          </a:p>
        </p:txBody>
      </p:sp>
      <p:sp>
        <p:nvSpPr>
          <p:cNvPr id="8" name="TextBox 7">
            <a:extLst>
              <a:ext uri="{FF2B5EF4-FFF2-40B4-BE49-F238E27FC236}">
                <a16:creationId xmlns:a16="http://schemas.microsoft.com/office/drawing/2014/main" id="{B0CECE48-3CBA-4ECF-A55F-6C3D65EB2237}"/>
              </a:ext>
            </a:extLst>
          </p:cNvPr>
          <p:cNvSpPr txBox="1"/>
          <p:nvPr/>
        </p:nvSpPr>
        <p:spPr>
          <a:xfrm>
            <a:off x="1787234" y="3284746"/>
            <a:ext cx="6968838"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5 – 2 = 5 + (– 2) </a:t>
            </a:r>
            <a:endParaRPr lang="en-US" sz="36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B5500AB-32A2-4B4C-8875-EDB9C9A37E41}"/>
              </a:ext>
            </a:extLst>
          </p:cNvPr>
          <p:cNvSpPr txBox="1"/>
          <p:nvPr/>
        </p:nvSpPr>
        <p:spPr>
          <a:xfrm>
            <a:off x="519545" y="3965734"/>
            <a:ext cx="11152909" cy="1938992"/>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Thực hiện phép trừ hai số nguyên bất kì ta làm như thế nào</a:t>
            </a:r>
          </a:p>
          <a:p>
            <a:r>
              <a:rPr lang="en-US" sz="40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721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b="1" dirty="0" err="1">
                <a:solidFill>
                  <a:srgbClr val="00B0F0"/>
                </a:solidFill>
                <a:latin typeface="Times New Roman" panose="02020603050405020304" pitchFamily="18" charset="0"/>
                <a:cs typeface="Times New Roman" panose="02020603050405020304" pitchFamily="18" charset="0"/>
              </a:rPr>
              <a:t>BÀI</a:t>
            </a:r>
            <a:r>
              <a:rPr lang="en-US" sz="3600" b="1" dirty="0">
                <a:solidFill>
                  <a:srgbClr val="00B0F0"/>
                </a:solidFill>
                <a:latin typeface="Times New Roman" panose="02020603050405020304" pitchFamily="18" charset="0"/>
                <a:cs typeface="Times New Roman" panose="02020603050405020304" pitchFamily="18" charset="0"/>
              </a:rPr>
              <a:t> 14</a:t>
            </a:r>
          </a:p>
          <a:p>
            <a:r>
              <a:rPr lang="en-US" sz="3600" b="1" dirty="0" err="1">
                <a:solidFill>
                  <a:srgbClr val="FF0000"/>
                </a:solidFill>
                <a:latin typeface="Times New Roman" panose="02020603050405020304" pitchFamily="18" charset="0"/>
                <a:cs typeface="Times New Roman" panose="02020603050405020304" pitchFamily="18" charset="0"/>
              </a:rPr>
              <a:t>PHÉP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CỘNG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PHÉP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SỐ</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TIẾT</a:t>
            </a:r>
            <a:r>
              <a:rPr lang="en-US" sz="3600" b="1" dirty="0">
                <a:solidFill>
                  <a:srgbClr val="FF0000"/>
                </a:solidFill>
                <a:latin typeface="Times New Roman" panose="02020603050405020304" pitchFamily="18" charset="0"/>
                <a:cs typeface="Times New Roman" panose="02020603050405020304" pitchFamily="18" charset="0"/>
              </a:rPr>
              <a:t> 1)</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1.CỘNG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82DA16C-DF16-4EA8-95AE-0E6B56E22003}"/>
              </a:ext>
            </a:extLst>
          </p:cNvPr>
          <p:cNvPicPr>
            <a:picLocks noChangeAspect="1"/>
          </p:cNvPicPr>
          <p:nvPr/>
        </p:nvPicPr>
        <p:blipFill>
          <a:blip r:embed="rId2"/>
          <a:stretch>
            <a:fillRect/>
          </a:stretch>
        </p:blipFill>
        <p:spPr>
          <a:xfrm>
            <a:off x="7342909" y="2049072"/>
            <a:ext cx="4444280" cy="1770364"/>
          </a:xfrm>
          <a:prstGeom prst="rect">
            <a:avLst/>
          </a:prstGeom>
        </p:spPr>
      </p:pic>
      <p:sp>
        <p:nvSpPr>
          <p:cNvPr id="6" name="TextBox 5">
            <a:extLst>
              <a:ext uri="{FF2B5EF4-FFF2-40B4-BE49-F238E27FC236}">
                <a16:creationId xmlns:a16="http://schemas.microsoft.com/office/drawing/2014/main" id="{7522697C-2BFD-4D38-B0D3-3D82BE56799C}"/>
              </a:ext>
            </a:extLst>
          </p:cNvPr>
          <p:cNvSpPr txBox="1"/>
          <p:nvPr/>
        </p:nvSpPr>
        <p:spPr>
          <a:xfrm>
            <a:off x="443344" y="2253544"/>
            <a:ext cx="107511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Em đã biết phép cộng hai số nguyên dương, </a:t>
            </a:r>
          </a:p>
          <a:p>
            <a:r>
              <a:rPr lang="en-US" sz="2800">
                <a:latin typeface="Times New Roman" panose="02020603050405020304" pitchFamily="18" charset="0"/>
                <a:cs typeface="Times New Roman" panose="02020603050405020304" pitchFamily="18" charset="0"/>
              </a:rPr>
              <a:t>chẳng hạn 3+5 = 8, có thể minh họa trên tia số</a:t>
            </a:r>
          </a:p>
          <a:p>
            <a:r>
              <a:rPr lang="en-US" sz="2800">
                <a:latin typeface="Times New Roman" panose="02020603050405020304" pitchFamily="18" charset="0"/>
                <a:cs typeface="Times New Roman" panose="02020603050405020304" pitchFamily="18" charset="0"/>
              </a:rPr>
              <a:t>H 3.8</a:t>
            </a:r>
          </a:p>
        </p:txBody>
      </p:sp>
    </p:spTree>
    <p:extLst>
      <p:ext uri="{BB962C8B-B14F-4D97-AF65-F5344CB8AC3E}">
        <p14:creationId xmlns:p14="http://schemas.microsoft.com/office/powerpoint/2010/main" val="36848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3)</a:t>
            </a:r>
          </a:p>
        </p:txBody>
      </p:sp>
      <p:sp>
        <p:nvSpPr>
          <p:cNvPr id="3" name="TextBox 2">
            <a:extLst>
              <a:ext uri="{FF2B5EF4-FFF2-40B4-BE49-F238E27FC236}">
                <a16:creationId xmlns:a16="http://schemas.microsoft.com/office/drawing/2014/main" id="{BA25A40F-23E1-4ECA-AEC6-D9F8C21F1EC6}"/>
              </a:ext>
            </a:extLst>
          </p:cNvPr>
          <p:cNvSpPr txBox="1"/>
          <p:nvPr/>
        </p:nvSpPr>
        <p:spPr>
          <a:xfrm>
            <a:off x="752627" y="1538505"/>
            <a:ext cx="10751127"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4.PHÉP TRỪ HAI SỐ NGUYÊN</a:t>
            </a:r>
          </a:p>
        </p:txBody>
      </p:sp>
      <p:sp>
        <p:nvSpPr>
          <p:cNvPr id="6" name="TextBox 5">
            <a:extLst>
              <a:ext uri="{FF2B5EF4-FFF2-40B4-BE49-F238E27FC236}">
                <a16:creationId xmlns:a16="http://schemas.microsoft.com/office/drawing/2014/main" id="{2735F28F-BABC-4B5F-87A9-BE0AF9508A19}"/>
              </a:ext>
            </a:extLst>
          </p:cNvPr>
          <p:cNvSpPr txBox="1"/>
          <p:nvPr/>
        </p:nvSpPr>
        <p:spPr>
          <a:xfrm>
            <a:off x="2805542" y="1934913"/>
            <a:ext cx="6968838" cy="646331"/>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5 – 2 = 5 + (– 2) </a:t>
            </a:r>
            <a:endParaRPr lang="en-US" sz="36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D093026-022A-44DE-B85C-F40A1A3C52F0}"/>
              </a:ext>
            </a:extLst>
          </p:cNvPr>
          <p:cNvSpPr txBox="1"/>
          <p:nvPr/>
        </p:nvSpPr>
        <p:spPr>
          <a:xfrm>
            <a:off x="592279" y="3226742"/>
            <a:ext cx="11395364" cy="132343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Khi chuyển phép trừ thành phép cộng thì số nào thay đổi, số nào giữ nguyên?</a:t>
            </a:r>
          </a:p>
        </p:txBody>
      </p:sp>
      <p:sp>
        <p:nvSpPr>
          <p:cNvPr id="8" name="Arrow: Curved Up 7">
            <a:extLst>
              <a:ext uri="{FF2B5EF4-FFF2-40B4-BE49-F238E27FC236}">
                <a16:creationId xmlns:a16="http://schemas.microsoft.com/office/drawing/2014/main" id="{D07CC748-DD50-4ED5-AD2A-B889A2D97D16}"/>
              </a:ext>
            </a:extLst>
          </p:cNvPr>
          <p:cNvSpPr/>
          <p:nvPr/>
        </p:nvSpPr>
        <p:spPr>
          <a:xfrm>
            <a:off x="4856017" y="2559629"/>
            <a:ext cx="1496291" cy="64633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urved Up 8">
            <a:extLst>
              <a:ext uri="{FF2B5EF4-FFF2-40B4-BE49-F238E27FC236}">
                <a16:creationId xmlns:a16="http://schemas.microsoft.com/office/drawing/2014/main" id="{7171E610-7DC6-4315-A420-759D4E618764}"/>
              </a:ext>
            </a:extLst>
          </p:cNvPr>
          <p:cNvSpPr/>
          <p:nvPr/>
        </p:nvSpPr>
        <p:spPr>
          <a:xfrm>
            <a:off x="5541817" y="2721051"/>
            <a:ext cx="2043546" cy="484909"/>
          </a:xfrm>
          <a:prstGeom prst="curved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25FE323B-4106-4811-A0F4-237C22E0B040}"/>
              </a:ext>
            </a:extLst>
          </p:cNvPr>
          <p:cNvSpPr txBox="1"/>
          <p:nvPr/>
        </p:nvSpPr>
        <p:spPr>
          <a:xfrm>
            <a:off x="592279" y="4510300"/>
            <a:ext cx="11942617" cy="707886"/>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Số trừ và số hạng thứ hai của phép cộng có quan hệ gì?</a:t>
            </a:r>
          </a:p>
        </p:txBody>
      </p:sp>
      <p:sp>
        <p:nvSpPr>
          <p:cNvPr id="13" name="TextBox 12">
            <a:extLst>
              <a:ext uri="{FF2B5EF4-FFF2-40B4-BE49-F238E27FC236}">
                <a16:creationId xmlns:a16="http://schemas.microsoft.com/office/drawing/2014/main" id="{954379D9-B85B-4F54-9627-05A92DFAD834}"/>
              </a:ext>
            </a:extLst>
          </p:cNvPr>
          <p:cNvSpPr txBox="1"/>
          <p:nvPr/>
        </p:nvSpPr>
        <p:spPr>
          <a:xfrm>
            <a:off x="935182" y="1993758"/>
            <a:ext cx="2511140"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a – b =? </a:t>
            </a:r>
          </a:p>
        </p:txBody>
      </p:sp>
      <p:sp>
        <p:nvSpPr>
          <p:cNvPr id="14" name="TextBox 13">
            <a:extLst>
              <a:ext uri="{FF2B5EF4-FFF2-40B4-BE49-F238E27FC236}">
                <a16:creationId xmlns:a16="http://schemas.microsoft.com/office/drawing/2014/main" id="{01707AC2-41A4-4703-8692-C2F7703B3F27}"/>
              </a:ext>
            </a:extLst>
          </p:cNvPr>
          <p:cNvSpPr txBox="1"/>
          <p:nvPr/>
        </p:nvSpPr>
        <p:spPr>
          <a:xfrm>
            <a:off x="7910945" y="1877077"/>
            <a:ext cx="384983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a - b = a + (-b) </a:t>
            </a:r>
          </a:p>
        </p:txBody>
      </p:sp>
      <p:sp>
        <p:nvSpPr>
          <p:cNvPr id="15" name="TextBox 14">
            <a:extLst>
              <a:ext uri="{FF2B5EF4-FFF2-40B4-BE49-F238E27FC236}">
                <a16:creationId xmlns:a16="http://schemas.microsoft.com/office/drawing/2014/main" id="{507C4269-E9A1-43E4-8C1B-41C02ED645F2}"/>
              </a:ext>
            </a:extLst>
          </p:cNvPr>
          <p:cNvSpPr txBox="1"/>
          <p:nvPr/>
        </p:nvSpPr>
        <p:spPr>
          <a:xfrm>
            <a:off x="2440126" y="5448440"/>
            <a:ext cx="8200165" cy="769441"/>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Nêu quy tắc trừ hai số nguyên?</a:t>
            </a:r>
          </a:p>
        </p:txBody>
      </p:sp>
    </p:spTree>
    <p:extLst>
      <p:ext uri="{BB962C8B-B14F-4D97-AF65-F5344CB8AC3E}">
        <p14:creationId xmlns:p14="http://schemas.microsoft.com/office/powerpoint/2010/main" val="40394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1" nodeType="click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ppt_x"/>
                                          </p:val>
                                        </p:tav>
                                      </p:tavLst>
                                    </p:anim>
                                    <p:anim calcmode="lin" valueType="num">
                                      <p:cBhvr additive="base">
                                        <p:cTn id="21" dur="500"/>
                                        <p:tgtEl>
                                          <p:spTgt spid="11"/>
                                        </p:tgtEl>
                                        <p:attrNameLst>
                                          <p:attrName>ppt_y</p:attrName>
                                        </p:attrNameLst>
                                      </p:cBhvr>
                                      <p:tavLst>
                                        <p:tav tm="0">
                                          <p:val>
                                            <p:strVal val="ppt_y"/>
                                          </p:val>
                                        </p:tav>
                                        <p:tav tm="100000">
                                          <p:val>
                                            <p:strVal val="1+ppt_h/2"/>
                                          </p:val>
                                        </p:tav>
                                      </p:tavLst>
                                    </p:anim>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1" grpId="1"/>
      <p:bldP spid="13" grpId="0"/>
      <p:bldP spid="13" grpId="1"/>
      <p:bldP spid="14"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CC26CF-C0FB-478B-BE22-1F6D891F6658}"/>
              </a:ext>
            </a:extLst>
          </p:cNvPr>
          <p:cNvSpPr txBox="1"/>
          <p:nvPr/>
        </p:nvSpPr>
        <p:spPr>
          <a:xfrm>
            <a:off x="623454" y="3157356"/>
            <a:ext cx="10945092"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Ví dụ</a:t>
            </a:r>
          </a:p>
          <a:p>
            <a:r>
              <a:rPr lang="en-US" sz="4400">
                <a:latin typeface="Times New Roman" panose="02020603050405020304" pitchFamily="18" charset="0"/>
                <a:cs typeface="Times New Roman" panose="02020603050405020304" pitchFamily="18" charset="0"/>
              </a:rPr>
              <a:t>Tính 3 – 4 =?</a:t>
            </a:r>
          </a:p>
        </p:txBody>
      </p:sp>
      <p:sp>
        <p:nvSpPr>
          <p:cNvPr id="5" name="TextBox 4">
            <a:extLst>
              <a:ext uri="{FF2B5EF4-FFF2-40B4-BE49-F238E27FC236}">
                <a16:creationId xmlns:a16="http://schemas.microsoft.com/office/drawing/2014/main" id="{92B49889-9F4B-44DC-B8FB-442D6961B95A}"/>
              </a:ext>
            </a:extLst>
          </p:cNvPr>
          <p:cNvSpPr txBox="1"/>
          <p:nvPr/>
        </p:nvSpPr>
        <p:spPr>
          <a:xfrm>
            <a:off x="4149435" y="3157356"/>
            <a:ext cx="10945092" cy="1446550"/>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 </a:t>
            </a:r>
            <a:r>
              <a:rPr lang="en-US" sz="4400">
                <a:solidFill>
                  <a:srgbClr val="FF0000"/>
                </a:solidFill>
                <a:latin typeface="Times New Roman" panose="02020603050405020304" pitchFamily="18" charset="0"/>
                <a:cs typeface="Times New Roman" panose="02020603050405020304" pitchFamily="18" charset="0"/>
              </a:rPr>
              <a:t>KQ</a:t>
            </a:r>
          </a:p>
          <a:p>
            <a:r>
              <a:rPr lang="en-US" sz="4400">
                <a:solidFill>
                  <a:srgbClr val="FF0000"/>
                </a:solidFill>
                <a:latin typeface="Times New Roman" panose="02020603050405020304" pitchFamily="18" charset="0"/>
                <a:cs typeface="Times New Roman" panose="02020603050405020304" pitchFamily="18" charset="0"/>
              </a:rPr>
              <a:t>Tính 3 – 4 = 3+ (-4) = - (4-3) = - 1</a:t>
            </a:r>
          </a:p>
        </p:txBody>
      </p:sp>
      <p:sp>
        <p:nvSpPr>
          <p:cNvPr id="2" name="TextBox 1">
            <a:extLst>
              <a:ext uri="{FF2B5EF4-FFF2-40B4-BE49-F238E27FC236}">
                <a16:creationId xmlns:a16="http://schemas.microsoft.com/office/drawing/2014/main" id="{D52846EF-6662-4663-8676-21BF24B844B8}"/>
              </a:ext>
            </a:extLst>
          </p:cNvPr>
          <p:cNvSpPr txBox="1"/>
          <p:nvPr/>
        </p:nvSpPr>
        <p:spPr>
          <a:xfrm>
            <a:off x="1108364" y="249382"/>
            <a:ext cx="9753600" cy="2862322"/>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Quy tắc</a:t>
            </a:r>
          </a:p>
          <a:p>
            <a:r>
              <a:rPr lang="en-US" sz="3600">
                <a:solidFill>
                  <a:srgbClr val="FF0000"/>
                </a:solidFill>
                <a:latin typeface="Times New Roman" panose="02020603050405020304" pitchFamily="18" charset="0"/>
                <a:cs typeface="Times New Roman" panose="02020603050405020304" pitchFamily="18" charset="0"/>
              </a:rPr>
              <a:t>Muốn trừ số nguyên a cho số nguyên b, ta cộng a với số đối của b</a:t>
            </a:r>
          </a:p>
          <a:p>
            <a:pPr algn="ctr"/>
            <a:r>
              <a:rPr lang="en-US" sz="3600">
                <a:solidFill>
                  <a:srgbClr val="FF0000"/>
                </a:solidFill>
                <a:latin typeface="Times New Roman" panose="02020603050405020304" pitchFamily="18" charset="0"/>
                <a:cs typeface="Times New Roman" panose="02020603050405020304" pitchFamily="18" charset="0"/>
              </a:rPr>
              <a:t> a – b = a + (- b)</a:t>
            </a:r>
          </a:p>
          <a:p>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91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A9D52-8221-4BF1-9C92-EE736A68FF45}"/>
              </a:ext>
            </a:extLst>
          </p:cNvPr>
          <p:cNvSpPr txBox="1"/>
          <p:nvPr/>
        </p:nvSpPr>
        <p:spPr>
          <a:xfrm>
            <a:off x="9171710" y="41564"/>
            <a:ext cx="379614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cặp đôi</a:t>
            </a:r>
          </a:p>
        </p:txBody>
      </p:sp>
      <p:sp>
        <p:nvSpPr>
          <p:cNvPr id="5" name="TextBox 4">
            <a:extLst>
              <a:ext uri="{FF2B5EF4-FFF2-40B4-BE49-F238E27FC236}">
                <a16:creationId xmlns:a16="http://schemas.microsoft.com/office/drawing/2014/main" id="{D5B9B2DC-6173-4CBA-96A1-BC6A768D56A4}"/>
              </a:ext>
            </a:extLst>
          </p:cNvPr>
          <p:cNvSpPr txBox="1"/>
          <p:nvPr/>
        </p:nvSpPr>
        <p:spPr>
          <a:xfrm>
            <a:off x="997527" y="2637986"/>
            <a:ext cx="11097491"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KQ</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5 – (- 3) = 5 + 3 = 8</a:t>
            </a:r>
          </a:p>
          <a:p>
            <a:pPr marL="742950" indent="-742950">
              <a:buAutoNum type="alphaLcParenR"/>
            </a:pPr>
            <a:r>
              <a:rPr lang="en-US" sz="3600">
                <a:solidFill>
                  <a:srgbClr val="FF0000"/>
                </a:solidFill>
                <a:latin typeface="Times New Roman" panose="02020603050405020304" pitchFamily="18" charset="0"/>
                <a:cs typeface="Times New Roman" panose="02020603050405020304" pitchFamily="18" charset="0"/>
              </a:rPr>
              <a:t>(- 7) – 8 = (- 7) + (- 8) = - (7+8)= - 15 </a:t>
            </a:r>
          </a:p>
        </p:txBody>
      </p:sp>
      <p:sp>
        <p:nvSpPr>
          <p:cNvPr id="2" name="TextBox 1">
            <a:extLst>
              <a:ext uri="{FF2B5EF4-FFF2-40B4-BE49-F238E27FC236}">
                <a16:creationId xmlns:a16="http://schemas.microsoft.com/office/drawing/2014/main" id="{DB50C074-6874-43C7-9A98-9513B68FC3E5}"/>
              </a:ext>
            </a:extLst>
          </p:cNvPr>
          <p:cNvSpPr txBox="1"/>
          <p:nvPr/>
        </p:nvSpPr>
        <p:spPr>
          <a:xfrm>
            <a:off x="997527" y="387927"/>
            <a:ext cx="10044546" cy="2308324"/>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Luyện tập 5</a:t>
            </a:r>
          </a:p>
          <a:p>
            <a:r>
              <a:rPr lang="en-US" sz="3600">
                <a:latin typeface="Times New Roman" panose="02020603050405020304" pitchFamily="18" charset="0"/>
                <a:cs typeface="Times New Roman" panose="02020603050405020304" pitchFamily="18" charset="0"/>
              </a:rPr>
              <a:t>Tính các hiệu sau</a:t>
            </a:r>
          </a:p>
          <a:p>
            <a:pPr marL="742950" indent="-742950">
              <a:buAutoNum type="alphaLcParenR"/>
            </a:pPr>
            <a:r>
              <a:rPr lang="en-US" sz="3600">
                <a:latin typeface="Times New Roman" panose="02020603050405020304" pitchFamily="18" charset="0"/>
                <a:cs typeface="Times New Roman" panose="02020603050405020304" pitchFamily="18" charset="0"/>
              </a:rPr>
              <a:t>5 – (-3)</a:t>
            </a:r>
          </a:p>
          <a:p>
            <a:pPr marL="742950" indent="-742950">
              <a:buAutoNum type="alphaLcParenR"/>
            </a:pPr>
            <a:r>
              <a:rPr lang="en-US" sz="3600">
                <a:latin typeface="Times New Roman" panose="02020603050405020304" pitchFamily="18" charset="0"/>
                <a:cs typeface="Times New Roman" panose="02020603050405020304" pitchFamily="18" charset="0"/>
              </a:rPr>
              <a:t>(-7) – 8 </a:t>
            </a:r>
          </a:p>
        </p:txBody>
      </p:sp>
    </p:spTree>
    <p:extLst>
      <p:ext uri="{BB962C8B-B14F-4D97-AF65-F5344CB8AC3E}">
        <p14:creationId xmlns:p14="http://schemas.microsoft.com/office/powerpoint/2010/main" val="342019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C9A263-8283-450A-9546-29080C07C0CA}"/>
              </a:ext>
            </a:extLst>
          </p:cNvPr>
          <p:cNvPicPr>
            <a:picLocks noChangeAspect="1"/>
          </p:cNvPicPr>
          <p:nvPr/>
        </p:nvPicPr>
        <p:blipFill>
          <a:blip r:embed="rId2"/>
          <a:stretch>
            <a:fillRect/>
          </a:stretch>
        </p:blipFill>
        <p:spPr>
          <a:xfrm>
            <a:off x="141142" y="2327565"/>
            <a:ext cx="5248275" cy="4530435"/>
          </a:xfrm>
          <a:prstGeom prst="rect">
            <a:avLst/>
          </a:prstGeom>
        </p:spPr>
      </p:pic>
      <p:sp>
        <p:nvSpPr>
          <p:cNvPr id="16" name="TextBox 15">
            <a:extLst>
              <a:ext uri="{FF2B5EF4-FFF2-40B4-BE49-F238E27FC236}">
                <a16:creationId xmlns:a16="http://schemas.microsoft.com/office/drawing/2014/main" id="{CBE708D7-C005-478B-AFF4-C405C658C9AE}"/>
              </a:ext>
            </a:extLst>
          </p:cNvPr>
          <p:cNvSpPr txBox="1"/>
          <p:nvPr/>
        </p:nvSpPr>
        <p:spPr>
          <a:xfrm>
            <a:off x="9795164" y="0"/>
            <a:ext cx="5126182"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HĐ cá nhân</a:t>
            </a:r>
          </a:p>
        </p:txBody>
      </p:sp>
      <p:sp>
        <p:nvSpPr>
          <p:cNvPr id="10" name="TextBox 9">
            <a:extLst>
              <a:ext uri="{FF2B5EF4-FFF2-40B4-BE49-F238E27FC236}">
                <a16:creationId xmlns:a16="http://schemas.microsoft.com/office/drawing/2014/main" id="{7BA9C3BC-B591-4087-AF64-392D606C70ED}"/>
              </a:ext>
            </a:extLst>
          </p:cNvPr>
          <p:cNvSpPr txBox="1"/>
          <p:nvPr/>
        </p:nvSpPr>
        <p:spPr>
          <a:xfrm>
            <a:off x="1524000" y="2230995"/>
            <a:ext cx="1925782"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- 48</a:t>
            </a:r>
            <a:r>
              <a:rPr lang="en-US" sz="4000" baseline="30000">
                <a:solidFill>
                  <a:srgbClr val="FF0000"/>
                </a:solidFill>
                <a:latin typeface="Times New Roman" panose="02020603050405020304" pitchFamily="18" charset="0"/>
                <a:cs typeface="Times New Roman" panose="02020603050405020304" pitchFamily="18" charset="0"/>
              </a:rPr>
              <a:t>0</a:t>
            </a:r>
            <a:r>
              <a:rPr lang="en-US" sz="4000">
                <a:solidFill>
                  <a:srgbClr val="FF0000"/>
                </a:solidFill>
                <a:latin typeface="Times New Roman" panose="02020603050405020304" pitchFamily="18" charset="0"/>
                <a:cs typeface="Times New Roman" panose="02020603050405020304" pitchFamily="18" charset="0"/>
              </a:rPr>
              <a:t>C </a:t>
            </a:r>
          </a:p>
        </p:txBody>
      </p:sp>
      <p:pic>
        <p:nvPicPr>
          <p:cNvPr id="15" name="Picture 14">
            <a:extLst>
              <a:ext uri="{FF2B5EF4-FFF2-40B4-BE49-F238E27FC236}">
                <a16:creationId xmlns:a16="http://schemas.microsoft.com/office/drawing/2014/main" id="{AD8F93B3-7041-4B22-89F5-2DDBD43FDEFD}"/>
              </a:ext>
            </a:extLst>
          </p:cNvPr>
          <p:cNvPicPr>
            <a:picLocks noChangeAspect="1"/>
          </p:cNvPicPr>
          <p:nvPr/>
        </p:nvPicPr>
        <p:blipFill>
          <a:blip r:embed="rId3"/>
          <a:stretch>
            <a:fillRect/>
          </a:stretch>
        </p:blipFill>
        <p:spPr>
          <a:xfrm>
            <a:off x="3856758" y="3671455"/>
            <a:ext cx="8335241" cy="3186546"/>
          </a:xfrm>
          <a:prstGeom prst="rect">
            <a:avLst/>
          </a:prstGeom>
        </p:spPr>
      </p:pic>
      <p:sp>
        <p:nvSpPr>
          <p:cNvPr id="20" name="TextBox 19">
            <a:extLst>
              <a:ext uri="{FF2B5EF4-FFF2-40B4-BE49-F238E27FC236}">
                <a16:creationId xmlns:a16="http://schemas.microsoft.com/office/drawing/2014/main" id="{657AD3E2-148E-443C-9D9B-28D3D744FA34}"/>
              </a:ext>
            </a:extLst>
          </p:cNvPr>
          <p:cNvSpPr txBox="1"/>
          <p:nvPr/>
        </p:nvSpPr>
        <p:spPr>
          <a:xfrm>
            <a:off x="5530559" y="4910785"/>
            <a:ext cx="1925782"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27</a:t>
            </a:r>
            <a:r>
              <a:rPr lang="en-US" sz="4000" baseline="30000">
                <a:solidFill>
                  <a:srgbClr val="FF0000"/>
                </a:solidFill>
                <a:latin typeface="Times New Roman" panose="02020603050405020304" pitchFamily="18" charset="0"/>
                <a:cs typeface="Times New Roman" panose="02020603050405020304" pitchFamily="18" charset="0"/>
              </a:rPr>
              <a:t>0</a:t>
            </a:r>
            <a:r>
              <a:rPr lang="en-US" sz="4000">
                <a:solidFill>
                  <a:srgbClr val="FF0000"/>
                </a:solidFill>
                <a:latin typeface="Times New Roman" panose="02020603050405020304" pitchFamily="18" charset="0"/>
                <a:cs typeface="Times New Roman" panose="02020603050405020304" pitchFamily="18" charset="0"/>
              </a:rPr>
              <a:t>C </a:t>
            </a:r>
          </a:p>
        </p:txBody>
      </p:sp>
      <p:sp>
        <p:nvSpPr>
          <p:cNvPr id="21" name="TextBox 20">
            <a:extLst>
              <a:ext uri="{FF2B5EF4-FFF2-40B4-BE49-F238E27FC236}">
                <a16:creationId xmlns:a16="http://schemas.microsoft.com/office/drawing/2014/main" id="{52186EE4-7701-4007-9E8A-02480158A23E}"/>
              </a:ext>
            </a:extLst>
          </p:cNvPr>
          <p:cNvSpPr txBox="1"/>
          <p:nvPr/>
        </p:nvSpPr>
        <p:spPr>
          <a:xfrm>
            <a:off x="5167745" y="2230995"/>
            <a:ext cx="6705600" cy="1754326"/>
          </a:xfrm>
          <a:prstGeom prst="rect">
            <a:avLst/>
          </a:prstGeom>
          <a:noFill/>
        </p:spPr>
        <p:txBody>
          <a:bodyPr wrap="square" rtlCol="0">
            <a:spAutoFit/>
          </a:bodyPr>
          <a:lstStyle/>
          <a:p>
            <a:r>
              <a:rPr lang="en-US" sz="3600">
                <a:solidFill>
                  <a:srgbClr val="FF0000"/>
                </a:solidFill>
                <a:latin typeface="Times New Roman" panose="02020603050405020304" pitchFamily="18" charset="0"/>
                <a:cs typeface="Times New Roman" panose="02020603050405020304" pitchFamily="18" charset="0"/>
              </a:rPr>
              <a:t>Nhiệt độ chênh lệch</a:t>
            </a:r>
          </a:p>
          <a:p>
            <a:r>
              <a:rPr lang="en-US" sz="3600">
                <a:solidFill>
                  <a:srgbClr val="FF0000"/>
                </a:solidFill>
                <a:latin typeface="Times New Roman" panose="02020603050405020304" pitchFamily="18" charset="0"/>
                <a:cs typeface="Times New Roman" panose="02020603050405020304" pitchFamily="18" charset="0"/>
              </a:rPr>
              <a:t>27 – (- 48) = 27+48= 75 </a:t>
            </a:r>
            <a:r>
              <a:rPr lang="en-US" sz="3600" baseline="30000">
                <a:solidFill>
                  <a:srgbClr val="FF0000"/>
                </a:solidFill>
                <a:latin typeface="Times New Roman" panose="02020603050405020304" pitchFamily="18" charset="0"/>
                <a:cs typeface="Times New Roman" panose="02020603050405020304" pitchFamily="18" charset="0"/>
              </a:rPr>
              <a:t>0 </a:t>
            </a:r>
            <a:r>
              <a:rPr lang="en-US" sz="3600">
                <a:solidFill>
                  <a:srgbClr val="FF0000"/>
                </a:solidFill>
                <a:latin typeface="Times New Roman" panose="02020603050405020304" pitchFamily="18" charset="0"/>
                <a:cs typeface="Times New Roman" panose="02020603050405020304" pitchFamily="18" charset="0"/>
              </a:rPr>
              <a:t>C </a:t>
            </a:r>
          </a:p>
          <a:p>
            <a:r>
              <a:rPr lang="en-US" sz="3600">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7E3A31CC-80B1-40F4-9B70-7DEBB60E5530}"/>
              </a:ext>
            </a:extLst>
          </p:cNvPr>
          <p:cNvSpPr txBox="1"/>
          <p:nvPr/>
        </p:nvSpPr>
        <p:spPr>
          <a:xfrm>
            <a:off x="540328" y="340754"/>
            <a:ext cx="11651672" cy="206210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Vận dụng 3</a:t>
            </a:r>
            <a:r>
              <a:rPr lang="en-US" sz="3200">
                <a:latin typeface="Times New Roman" panose="02020603050405020304" pitchFamily="18" charset="0"/>
                <a:cs typeface="Times New Roman" panose="02020603050405020304" pitchFamily="18" charset="0"/>
              </a:rPr>
              <a:t>: Nhiệt độ bên ngoài của một máy bay ở độ cao 10.000 m là – 48</a:t>
            </a:r>
            <a:r>
              <a:rPr lang="en-US" sz="3200" baseline="30000">
                <a:latin typeface="Times New Roman" panose="02020603050405020304" pitchFamily="18" charset="0"/>
                <a:cs typeface="Times New Roman" panose="02020603050405020304" pitchFamily="18" charset="0"/>
              </a:rPr>
              <a:t>0</a:t>
            </a:r>
            <a:r>
              <a:rPr lang="en-US" sz="3200">
                <a:latin typeface="Times New Roman" panose="02020603050405020304" pitchFamily="18" charset="0"/>
                <a:cs typeface="Times New Roman" panose="02020603050405020304" pitchFamily="18" charset="0"/>
              </a:rPr>
              <a:t>C. Khi hạ cánh nhiệt độ ở sân bay là 27</a:t>
            </a:r>
            <a:r>
              <a:rPr lang="en-US" sz="3200" baseline="30000">
                <a:latin typeface="Times New Roman" panose="02020603050405020304" pitchFamily="18" charset="0"/>
                <a:cs typeface="Times New Roman" panose="02020603050405020304" pitchFamily="18" charset="0"/>
              </a:rPr>
              <a:t>0</a:t>
            </a:r>
            <a:r>
              <a:rPr lang="en-US" sz="3200">
                <a:latin typeface="Times New Roman" panose="02020603050405020304" pitchFamily="18" charset="0"/>
                <a:cs typeface="Times New Roman" panose="02020603050405020304" pitchFamily="18" charset="0"/>
              </a:rPr>
              <a:t>C. Hỏi nhiệt độ bên ngoài của máy bay khi ở độ cao 10.000 m và khi hạ cánh chênh lệch bao nhiêu độ C?</a:t>
            </a:r>
          </a:p>
        </p:txBody>
      </p:sp>
    </p:spTree>
    <p:extLst>
      <p:ext uri="{BB962C8B-B14F-4D97-AF65-F5344CB8AC3E}">
        <p14:creationId xmlns:p14="http://schemas.microsoft.com/office/powerpoint/2010/main" val="12172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AE163-F5D8-4EBF-9B20-FA0118F2DAD4}"/>
              </a:ext>
            </a:extLst>
          </p:cNvPr>
          <p:cNvSpPr txBox="1"/>
          <p:nvPr/>
        </p:nvSpPr>
        <p:spPr>
          <a:xfrm>
            <a:off x="8686800" y="401782"/>
            <a:ext cx="307570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NHÓM</a:t>
            </a:r>
          </a:p>
        </p:txBody>
      </p:sp>
      <p:sp>
        <p:nvSpPr>
          <p:cNvPr id="2" name="TextBox 1">
            <a:extLst>
              <a:ext uri="{FF2B5EF4-FFF2-40B4-BE49-F238E27FC236}">
                <a16:creationId xmlns:a16="http://schemas.microsoft.com/office/drawing/2014/main" id="{FE26488E-7DDE-4FAA-8DD6-EF810EE82C19}"/>
              </a:ext>
            </a:extLst>
          </p:cNvPr>
          <p:cNvSpPr txBox="1"/>
          <p:nvPr/>
        </p:nvSpPr>
        <p:spPr>
          <a:xfrm>
            <a:off x="1170710" y="401782"/>
            <a:ext cx="4668981"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BÀI TẬP 3.12</a:t>
            </a:r>
          </a:p>
          <a:p>
            <a:r>
              <a:rPr lang="en-US" sz="3200">
                <a:latin typeface="Times New Roman" panose="02020603050405020304" pitchFamily="18" charset="0"/>
                <a:cs typeface="Times New Roman" panose="02020603050405020304" pitchFamily="18" charset="0"/>
              </a:rPr>
              <a:t>Thực hiện phép tính sau</a:t>
            </a:r>
          </a:p>
          <a:p>
            <a:pPr marL="514350" indent="-514350">
              <a:buAutoNum type="alphaLcParenR"/>
            </a:pPr>
            <a:r>
              <a:rPr lang="en-US" sz="3200">
                <a:latin typeface="Times New Roman" panose="02020603050405020304" pitchFamily="18" charset="0"/>
                <a:cs typeface="Times New Roman" panose="02020603050405020304" pitchFamily="18" charset="0"/>
              </a:rPr>
              <a:t>9 – (-2)</a:t>
            </a:r>
          </a:p>
          <a:p>
            <a:pPr marL="514350" indent="-514350">
              <a:buAutoNum type="alphaLcParenR"/>
            </a:pPr>
            <a:r>
              <a:rPr lang="en-US" sz="3200">
                <a:latin typeface="Times New Roman" panose="02020603050405020304" pitchFamily="18" charset="0"/>
                <a:cs typeface="Times New Roman" panose="02020603050405020304" pitchFamily="18" charset="0"/>
              </a:rPr>
              <a:t>(-7) – 4</a:t>
            </a:r>
          </a:p>
          <a:p>
            <a:pPr marL="514350" indent="-514350">
              <a:buAutoNum type="alphaLcParenR"/>
            </a:pPr>
            <a:r>
              <a:rPr lang="en-US" sz="3200">
                <a:latin typeface="Times New Roman" panose="02020603050405020304" pitchFamily="18" charset="0"/>
                <a:cs typeface="Times New Roman" panose="02020603050405020304" pitchFamily="18" charset="0"/>
              </a:rPr>
              <a:t>27 – 30</a:t>
            </a:r>
          </a:p>
          <a:p>
            <a:pPr marL="514350" indent="-514350">
              <a:buAutoNum type="alphaLcParenR"/>
            </a:pPr>
            <a:r>
              <a:rPr lang="en-US" sz="3200">
                <a:latin typeface="Times New Roman" panose="02020603050405020304" pitchFamily="18" charset="0"/>
                <a:cs typeface="Times New Roman" panose="02020603050405020304" pitchFamily="18" charset="0"/>
              </a:rPr>
              <a:t>(-63) – (-15)</a:t>
            </a:r>
          </a:p>
        </p:txBody>
      </p:sp>
      <p:sp>
        <p:nvSpPr>
          <p:cNvPr id="5" name="TextBox 4">
            <a:extLst>
              <a:ext uri="{FF2B5EF4-FFF2-40B4-BE49-F238E27FC236}">
                <a16:creationId xmlns:a16="http://schemas.microsoft.com/office/drawing/2014/main" id="{29091C6F-228A-49E6-ADB5-ED9F9EAAC70D}"/>
              </a:ext>
            </a:extLst>
          </p:cNvPr>
          <p:cNvSpPr txBox="1"/>
          <p:nvPr/>
        </p:nvSpPr>
        <p:spPr>
          <a:xfrm>
            <a:off x="1170710" y="3574474"/>
            <a:ext cx="9289472" cy="255454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9 – (-2) = 9+2 = 11</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(-7) – 4= (-7)+(-4)= - (7+4)= - 11</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27 – 30 = 27 + (-30)= - (30-27) = - 3</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(-63) – (-15) = (-63) + 15 = - (63-15)= - 48</a:t>
            </a:r>
          </a:p>
        </p:txBody>
      </p:sp>
    </p:spTree>
    <p:extLst>
      <p:ext uri="{BB962C8B-B14F-4D97-AF65-F5344CB8AC3E}">
        <p14:creationId xmlns:p14="http://schemas.microsoft.com/office/powerpoint/2010/main" val="2991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2AE163-F5D8-4EBF-9B20-FA0118F2DAD4}"/>
              </a:ext>
            </a:extLst>
          </p:cNvPr>
          <p:cNvSpPr txBox="1"/>
          <p:nvPr/>
        </p:nvSpPr>
        <p:spPr>
          <a:xfrm>
            <a:off x="8686800" y="401782"/>
            <a:ext cx="3075709"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HĐ cá nhân</a:t>
            </a:r>
          </a:p>
        </p:txBody>
      </p:sp>
      <p:sp>
        <p:nvSpPr>
          <p:cNvPr id="2" name="TextBox 1">
            <a:extLst>
              <a:ext uri="{FF2B5EF4-FFF2-40B4-BE49-F238E27FC236}">
                <a16:creationId xmlns:a16="http://schemas.microsoft.com/office/drawing/2014/main" id="{FE26488E-7DDE-4FAA-8DD6-EF810EE82C19}"/>
              </a:ext>
            </a:extLst>
          </p:cNvPr>
          <p:cNvSpPr txBox="1"/>
          <p:nvPr/>
        </p:nvSpPr>
        <p:spPr>
          <a:xfrm>
            <a:off x="1170710" y="401782"/>
            <a:ext cx="4668981" cy="304698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BÀI TẬP 3.15</a:t>
            </a:r>
          </a:p>
          <a:p>
            <a:r>
              <a:rPr lang="en-US" sz="3200">
                <a:latin typeface="Times New Roman" panose="02020603050405020304" pitchFamily="18" charset="0"/>
                <a:cs typeface="Times New Roman" panose="02020603050405020304" pitchFamily="18" charset="0"/>
              </a:rPr>
              <a:t>Tính nhẩm</a:t>
            </a:r>
          </a:p>
          <a:p>
            <a:pPr marL="514350" indent="-514350">
              <a:buAutoNum type="alphaLcParenR"/>
            </a:pPr>
            <a:r>
              <a:rPr lang="en-US" sz="3200">
                <a:latin typeface="Times New Roman" panose="02020603050405020304" pitchFamily="18" charset="0"/>
                <a:cs typeface="Times New Roman" panose="02020603050405020304" pitchFamily="18" charset="0"/>
              </a:rPr>
              <a:t>(-3) + (-2)</a:t>
            </a:r>
          </a:p>
          <a:p>
            <a:pPr marL="514350" indent="-514350">
              <a:buAutoNum type="alphaLcParenR"/>
            </a:pPr>
            <a:r>
              <a:rPr lang="en-US" sz="3200">
                <a:latin typeface="Times New Roman" panose="02020603050405020304" pitchFamily="18" charset="0"/>
                <a:cs typeface="Times New Roman" panose="02020603050405020304" pitchFamily="18" charset="0"/>
              </a:rPr>
              <a:t>(-8) – 7</a:t>
            </a:r>
          </a:p>
          <a:p>
            <a:pPr marL="514350" indent="-514350">
              <a:buAutoNum type="alphaLcParenR"/>
            </a:pPr>
            <a:r>
              <a:rPr lang="en-US" sz="3200">
                <a:latin typeface="Times New Roman" panose="02020603050405020304" pitchFamily="18" charset="0"/>
                <a:cs typeface="Times New Roman" panose="02020603050405020304" pitchFamily="18" charset="0"/>
              </a:rPr>
              <a:t>(-35) +(-15)</a:t>
            </a:r>
          </a:p>
          <a:p>
            <a:pPr marL="514350" indent="-514350">
              <a:buAutoNum type="alphaLcParenR"/>
            </a:pPr>
            <a:r>
              <a:rPr lang="en-US" sz="3200">
                <a:latin typeface="Times New Roman" panose="02020603050405020304" pitchFamily="18" charset="0"/>
                <a:cs typeface="Times New Roman" panose="02020603050405020304" pitchFamily="18" charset="0"/>
              </a:rPr>
              <a:t>12– (-18)</a:t>
            </a:r>
          </a:p>
        </p:txBody>
      </p:sp>
      <p:sp>
        <p:nvSpPr>
          <p:cNvPr id="5" name="TextBox 4">
            <a:extLst>
              <a:ext uri="{FF2B5EF4-FFF2-40B4-BE49-F238E27FC236}">
                <a16:creationId xmlns:a16="http://schemas.microsoft.com/office/drawing/2014/main" id="{29091C6F-228A-49E6-ADB5-ED9F9EAAC70D}"/>
              </a:ext>
            </a:extLst>
          </p:cNvPr>
          <p:cNvSpPr txBox="1"/>
          <p:nvPr/>
        </p:nvSpPr>
        <p:spPr>
          <a:xfrm>
            <a:off x="1170710" y="3574474"/>
            <a:ext cx="9289472" cy="2554545"/>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KQ</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- 5</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- 15</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- 50</a:t>
            </a:r>
          </a:p>
          <a:p>
            <a:pPr marL="514350" indent="-514350">
              <a:buAutoNum type="alphaLcParenR"/>
            </a:pPr>
            <a:r>
              <a:rPr lang="en-US" sz="3200">
                <a:solidFill>
                  <a:srgbClr val="FF0000"/>
                </a:solidFill>
                <a:latin typeface="Times New Roman" panose="02020603050405020304" pitchFamily="18" charset="0"/>
                <a:cs typeface="Times New Roman" panose="02020603050405020304" pitchFamily="18" charset="0"/>
              </a:rPr>
              <a:t>= 30</a:t>
            </a:r>
          </a:p>
        </p:txBody>
      </p:sp>
    </p:spTree>
    <p:extLst>
      <p:ext uri="{BB962C8B-B14F-4D97-AF65-F5344CB8AC3E}">
        <p14:creationId xmlns:p14="http://schemas.microsoft.com/office/powerpoint/2010/main" val="24419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ien\Downloads\GAME PP\HA NOI\68756818_361791231408880_6192254435989651456_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3530" y="1"/>
            <a:ext cx="9094471" cy="6934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141145" y="776408"/>
            <a:ext cx="5772734" cy="1661993"/>
          </a:xfrm>
          <a:prstGeom prst="rect">
            <a:avLst/>
          </a:prstGeom>
          <a:noFill/>
        </p:spPr>
        <p:txBody>
          <a:bodyPr wrap="none" lIns="91440" tIns="45720" rIns="91440" bIns="45720">
            <a:spAutoFit/>
          </a:bodyPr>
          <a:lstStyle/>
          <a:p>
            <a:pPr algn="ctr"/>
            <a:r>
              <a:rPr lang="en-US" sz="4800" b="1">
                <a:ln w="18000">
                  <a:solidFill>
                    <a:srgbClr val="FF0000"/>
                  </a:solidFill>
                  <a:prstDash val="solid"/>
                  <a:miter lim="800000"/>
                </a:ln>
                <a:solidFill>
                  <a:srgbClr val="FFFF00"/>
                </a:solidFill>
                <a:effectLst>
                  <a:outerShdw blurRad="25500" dist="23000" dir="7020000" algn="tl">
                    <a:srgbClr val="000000">
                      <a:alpha val="50000"/>
                    </a:srgbClr>
                  </a:outerShdw>
                </a:effectLst>
              </a:rPr>
              <a:t>HÀ NỘI</a:t>
            </a:r>
          </a:p>
          <a:p>
            <a:pPr algn="ctr"/>
            <a:endParaRPr lang="en-US" b="1">
              <a:ln w="18000">
                <a:solidFill>
                  <a:srgbClr val="FF0000"/>
                </a:solidFill>
                <a:prstDash val="solid"/>
                <a:miter lim="800000"/>
              </a:ln>
              <a:solidFill>
                <a:srgbClr val="FFFF00"/>
              </a:solidFill>
              <a:effectLst>
                <a:outerShdw blurRad="25500" dist="23000" dir="7020000" algn="tl">
                  <a:srgbClr val="000000">
                    <a:alpha val="50000"/>
                  </a:srgbClr>
                </a:outerShdw>
              </a:effectLst>
            </a:endParaRPr>
          </a:p>
          <a:p>
            <a:pPr algn="ctr"/>
            <a:r>
              <a:rPr lang="en-US" sz="3600" b="1">
                <a:ln w="18000">
                  <a:solidFill>
                    <a:srgbClr val="FF0000"/>
                  </a:solidFill>
                  <a:prstDash val="solid"/>
                  <a:miter lim="800000"/>
                </a:ln>
                <a:solidFill>
                  <a:srgbClr val="FFFF00"/>
                </a:solidFill>
                <a:effectLst>
                  <a:outerShdw blurRad="25500" dist="23000" dir="7020000" algn="tl">
                    <a:srgbClr val="000000">
                      <a:alpha val="50000"/>
                    </a:srgbClr>
                  </a:outerShdw>
                </a:effectLst>
              </a:rPr>
              <a:t>ĐIỆN BIÊN PHỦ TRÊN KHÔNG</a:t>
            </a:r>
          </a:p>
        </p:txBody>
      </p:sp>
      <p:sp>
        <p:nvSpPr>
          <p:cNvPr id="2" name="TextBox 1">
            <a:extLst>
              <a:ext uri="{FF2B5EF4-FFF2-40B4-BE49-F238E27FC236}">
                <a16:creationId xmlns:a16="http://schemas.microsoft.com/office/drawing/2014/main" id="{F0460313-C42A-44EC-9766-9FA868FC80B5}"/>
              </a:ext>
            </a:extLst>
          </p:cNvPr>
          <p:cNvSpPr txBox="1"/>
          <p:nvPr/>
        </p:nvSpPr>
        <p:spPr>
          <a:xfrm>
            <a:off x="209388" y="2175165"/>
            <a:ext cx="1177635" cy="2062103"/>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Chọn file trò chơi</a:t>
            </a:r>
          </a:p>
        </p:txBody>
      </p:sp>
    </p:spTree>
    <p:extLst>
      <p:ext uri="{BB962C8B-B14F-4D97-AF65-F5344CB8AC3E}">
        <p14:creationId xmlns:p14="http://schemas.microsoft.com/office/powerpoint/2010/main" val="297234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3000" tmFilter="0, 0; .2, .5; .8, .5; 1, 0"/>
                                        <p:tgtEl>
                                          <p:spTgt spid="7"/>
                                        </p:tgtEl>
                                      </p:cBhvr>
                                    </p:animEffect>
                                    <p:animScale>
                                      <p:cBhvr>
                                        <p:cTn id="7" dur="15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1EFBC-FBBC-459F-9180-B89F04AF0FB0}"/>
              </a:ext>
            </a:extLst>
          </p:cNvPr>
          <p:cNvSpPr txBox="1"/>
          <p:nvPr/>
        </p:nvSpPr>
        <p:spPr>
          <a:xfrm>
            <a:off x="858982" y="512618"/>
            <a:ext cx="10931236" cy="3170099"/>
          </a:xfrm>
          <a:prstGeom prst="rect">
            <a:avLst/>
          </a:prstGeom>
          <a:noFill/>
        </p:spPr>
        <p:txBody>
          <a:bodyPr wrap="square" rtlCol="0">
            <a:spAutoFit/>
          </a:bodyPr>
          <a:lstStyle/>
          <a:p>
            <a:r>
              <a:rPr lang="en-US" sz="4000">
                <a:latin typeface="Times New Roman" panose="02020603050405020304" pitchFamily="18" charset="0"/>
                <a:cs typeface="Times New Roman" panose="02020603050405020304" pitchFamily="18" charset="0"/>
              </a:rPr>
              <a:t>Hướng dẫn học ở nhà</a:t>
            </a:r>
          </a:p>
          <a:p>
            <a:pPr marL="571500" indent="-571500">
              <a:buFontTx/>
              <a:buChar char="-"/>
            </a:pPr>
            <a:r>
              <a:rPr lang="en-US" sz="4000">
                <a:latin typeface="Times New Roman" panose="02020603050405020304" pitchFamily="18" charset="0"/>
                <a:cs typeface="Times New Roman" panose="02020603050405020304" pitchFamily="18" charset="0"/>
              </a:rPr>
              <a:t>Học thuộc quy tắc trừ hai số nguyên</a:t>
            </a:r>
          </a:p>
          <a:p>
            <a:pPr marL="571500" indent="-571500">
              <a:buFontTx/>
              <a:buChar char="-"/>
            </a:pPr>
            <a:r>
              <a:rPr lang="en-US" sz="4000">
                <a:latin typeface="Times New Roman" panose="02020603050405020304" pitchFamily="18" charset="0"/>
                <a:cs typeface="Times New Roman" panose="02020603050405020304" pitchFamily="18" charset="0"/>
              </a:rPr>
              <a:t>Biết làm một số bài tập thực tế</a:t>
            </a:r>
          </a:p>
          <a:p>
            <a:pPr marL="571500" indent="-571500">
              <a:buFontTx/>
              <a:buChar char="-"/>
            </a:pPr>
            <a:r>
              <a:rPr lang="en-US" sz="4000">
                <a:latin typeface="Times New Roman" panose="02020603050405020304" pitchFamily="18" charset="0"/>
                <a:cs typeface="Times New Roman" panose="02020603050405020304" pitchFamily="18" charset="0"/>
              </a:rPr>
              <a:t>BTVN 3.13; 3.136; 3.17; 3.18 SGK.TR 66</a:t>
            </a:r>
          </a:p>
          <a:p>
            <a:pPr marL="571500" indent="-571500">
              <a:buFontTx/>
              <a:buChar char="-"/>
            </a:pPr>
            <a:r>
              <a:rPr lang="en-US" sz="4000">
                <a:latin typeface="Times New Roman" panose="02020603050405020304" pitchFamily="18" charset="0"/>
                <a:cs typeface="Times New Roman" panose="02020603050405020304" pitchFamily="18" charset="0"/>
              </a:rPr>
              <a:t> Đọc trước bài Quy tắc dấu ngoặc</a:t>
            </a:r>
          </a:p>
        </p:txBody>
      </p:sp>
    </p:spTree>
    <p:extLst>
      <p:ext uri="{BB962C8B-B14F-4D97-AF65-F5344CB8AC3E}">
        <p14:creationId xmlns:p14="http://schemas.microsoft.com/office/powerpoint/2010/main" val="118279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DD871E-DAC6-4465-B686-E037B099181E}"/>
              </a:ext>
            </a:extLst>
          </p:cNvPr>
          <p:cNvSpPr txBox="1"/>
          <p:nvPr/>
        </p:nvSpPr>
        <p:spPr>
          <a:xfrm>
            <a:off x="914398" y="189247"/>
            <a:ext cx="10751127" cy="1200329"/>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BÀI 14</a:t>
            </a:r>
          </a:p>
          <a:p>
            <a:r>
              <a:rPr lang="en-US" sz="3600">
                <a:latin typeface="Times New Roman" panose="02020603050405020304" pitchFamily="18" charset="0"/>
                <a:cs typeface="Times New Roman" panose="02020603050405020304" pitchFamily="18" charset="0"/>
              </a:rPr>
              <a:t>PHÉP CỘNG VÀ PHÉP TRỪ SỐ NGUYÊN (TIẾT 1)</a:t>
            </a:r>
          </a:p>
        </p:txBody>
      </p:sp>
      <p:sp>
        <p:nvSpPr>
          <p:cNvPr id="3" name="TextBox 2">
            <a:extLst>
              <a:ext uri="{FF2B5EF4-FFF2-40B4-BE49-F238E27FC236}">
                <a16:creationId xmlns:a16="http://schemas.microsoft.com/office/drawing/2014/main" id="{BA25A40F-23E1-4ECA-AEC6-D9F8C21F1EC6}"/>
              </a:ext>
            </a:extLst>
          </p:cNvPr>
          <p:cNvSpPr txBox="1"/>
          <p:nvPr/>
        </p:nvSpPr>
        <p:spPr>
          <a:xfrm>
            <a:off x="443344" y="1470538"/>
            <a:ext cx="10751127"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1.CỘNG HAI SỐ NGUYÊN CÙNG DẤU</a:t>
            </a:r>
          </a:p>
        </p:txBody>
      </p:sp>
      <p:sp>
        <p:nvSpPr>
          <p:cNvPr id="7" name="TextBox 6">
            <a:extLst>
              <a:ext uri="{FF2B5EF4-FFF2-40B4-BE49-F238E27FC236}">
                <a16:creationId xmlns:a16="http://schemas.microsoft.com/office/drawing/2014/main" id="{A749F334-DCAA-41F5-B9D9-8C7835433982}"/>
              </a:ext>
            </a:extLst>
          </p:cNvPr>
          <p:cNvSpPr txBox="1"/>
          <p:nvPr/>
        </p:nvSpPr>
        <p:spPr>
          <a:xfrm>
            <a:off x="568033" y="3804318"/>
            <a:ext cx="1206731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Tính nhiệt độ ban đêm ở đỉnh Mẫu Sơn ta thực hiện phép tính gì?</a:t>
            </a:r>
          </a:p>
        </p:txBody>
      </p:sp>
      <p:sp>
        <p:nvSpPr>
          <p:cNvPr id="8" name="TextBox 7">
            <a:extLst>
              <a:ext uri="{FF2B5EF4-FFF2-40B4-BE49-F238E27FC236}">
                <a16:creationId xmlns:a16="http://schemas.microsoft.com/office/drawing/2014/main" id="{A367DA24-AB34-475E-A0D1-74829F67DA69}"/>
              </a:ext>
            </a:extLst>
          </p:cNvPr>
          <p:cNvSpPr txBox="1"/>
          <p:nvPr/>
        </p:nvSpPr>
        <p:spPr>
          <a:xfrm>
            <a:off x="443344" y="2117810"/>
            <a:ext cx="10751127"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Nhiệt độ ban ngày ở đỉnh Mẫu Sơn (Lạng Sơn) vào một ngày mùa đông là – 3 </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C. Nếu ban đêm giảm thêm 5 </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C nữa thì nhiệt độ ở đó sẽ là bao nhiêu ?</a:t>
            </a:r>
          </a:p>
        </p:txBody>
      </p:sp>
      <p:sp>
        <p:nvSpPr>
          <p:cNvPr id="10" name="TextBox 9">
            <a:extLst>
              <a:ext uri="{FF2B5EF4-FFF2-40B4-BE49-F238E27FC236}">
                <a16:creationId xmlns:a16="http://schemas.microsoft.com/office/drawing/2014/main" id="{FDDC282D-A824-453E-94B2-BD977E339086}"/>
              </a:ext>
            </a:extLst>
          </p:cNvPr>
          <p:cNvSpPr txBox="1"/>
          <p:nvPr/>
        </p:nvSpPr>
        <p:spPr>
          <a:xfrm>
            <a:off x="568033" y="4408500"/>
            <a:ext cx="10751127" cy="954107"/>
          </a:xfrm>
          <a:prstGeom prst="rect">
            <a:avLst/>
          </a:prstGeom>
          <a:noFill/>
        </p:spPr>
        <p:txBody>
          <a:bodyPr wrap="square" rtlCol="0">
            <a:spAutoFit/>
          </a:bodyPr>
          <a:lstStyle/>
          <a:p>
            <a:r>
              <a:rPr lang="en-US" sz="2800">
                <a:solidFill>
                  <a:srgbClr val="FF0000"/>
                </a:solidFill>
                <a:latin typeface="Times New Roman" panose="02020603050405020304" pitchFamily="18" charset="0"/>
                <a:cs typeface="Times New Roman" panose="02020603050405020304" pitchFamily="18" charset="0"/>
              </a:rPr>
              <a:t>Để biết nhiệt độ ban đêm ở đỉnh Mẫu Sơn trong tình huống trên, ta cần tính tổng (- 3) + ( - 5).</a:t>
            </a:r>
          </a:p>
        </p:txBody>
      </p:sp>
    </p:spTree>
    <p:extLst>
      <p:ext uri="{BB962C8B-B14F-4D97-AF65-F5344CB8AC3E}">
        <p14:creationId xmlns:p14="http://schemas.microsoft.com/office/powerpoint/2010/main" val="7654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FB2496D-E0BC-4BD0-B0D3-567BA50B5E5F}"/>
              </a:ext>
            </a:extLst>
          </p:cNvPr>
          <p:cNvSpPr/>
          <p:nvPr/>
        </p:nvSpPr>
        <p:spPr>
          <a:xfrm>
            <a:off x="9989127" y="282274"/>
            <a:ext cx="665018" cy="4987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4AD3286-E9A9-45D8-BC46-CF1B16E3C2C9}"/>
              </a:ext>
            </a:extLst>
          </p:cNvPr>
          <p:cNvSpPr txBox="1"/>
          <p:nvPr/>
        </p:nvSpPr>
        <p:spPr>
          <a:xfrm>
            <a:off x="235528" y="89785"/>
            <a:ext cx="1079269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HOẠT ĐỘNG CẶP ĐÔI</a:t>
            </a:r>
          </a:p>
        </p:txBody>
      </p:sp>
      <p:sp>
        <p:nvSpPr>
          <p:cNvPr id="12" name="TextBox 11">
            <a:extLst>
              <a:ext uri="{FF2B5EF4-FFF2-40B4-BE49-F238E27FC236}">
                <a16:creationId xmlns:a16="http://schemas.microsoft.com/office/drawing/2014/main" id="{B4F05A41-161E-434C-816B-5C428FFA1A97}"/>
              </a:ext>
            </a:extLst>
          </p:cNvPr>
          <p:cNvSpPr txBox="1"/>
          <p:nvPr/>
        </p:nvSpPr>
        <p:spPr>
          <a:xfrm>
            <a:off x="1884218" y="4770203"/>
            <a:ext cx="6096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  (-3) + (-5) = - 8 </a:t>
            </a:r>
          </a:p>
        </p:txBody>
      </p:sp>
      <p:sp>
        <p:nvSpPr>
          <p:cNvPr id="13" name="TextBox 12">
            <a:extLst>
              <a:ext uri="{FF2B5EF4-FFF2-40B4-BE49-F238E27FC236}">
                <a16:creationId xmlns:a16="http://schemas.microsoft.com/office/drawing/2014/main" id="{FEAFD53F-8ABF-40B8-8693-BBE0753D01FC}"/>
              </a:ext>
            </a:extLst>
          </p:cNvPr>
          <p:cNvSpPr txBox="1"/>
          <p:nvPr/>
        </p:nvSpPr>
        <p:spPr>
          <a:xfrm>
            <a:off x="1884218" y="5688655"/>
            <a:ext cx="6096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(-3) + (-5) = - (3 + 5) = - 8  </a:t>
            </a:r>
          </a:p>
        </p:txBody>
      </p:sp>
      <p:sp>
        <p:nvSpPr>
          <p:cNvPr id="17" name="TextBox 16">
            <a:extLst>
              <a:ext uri="{FF2B5EF4-FFF2-40B4-BE49-F238E27FC236}">
                <a16:creationId xmlns:a16="http://schemas.microsoft.com/office/drawing/2014/main" id="{B2D0028B-D4EB-4FCE-971B-C4B2E25CC50A}"/>
              </a:ext>
            </a:extLst>
          </p:cNvPr>
          <p:cNvSpPr txBox="1"/>
          <p:nvPr/>
        </p:nvSpPr>
        <p:spPr>
          <a:xfrm>
            <a:off x="1524001" y="5234966"/>
            <a:ext cx="10667999"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Em thực hiện như thế nào để được kết quả là – 8 </a:t>
            </a:r>
          </a:p>
        </p:txBody>
      </p:sp>
      <p:pic>
        <p:nvPicPr>
          <p:cNvPr id="3" name="Picture 2">
            <a:extLst>
              <a:ext uri="{FF2B5EF4-FFF2-40B4-BE49-F238E27FC236}">
                <a16:creationId xmlns:a16="http://schemas.microsoft.com/office/drawing/2014/main" id="{15AD0E1E-72E4-4151-821A-A9A96337517F}"/>
              </a:ext>
            </a:extLst>
          </p:cNvPr>
          <p:cNvPicPr>
            <a:picLocks noChangeAspect="1"/>
          </p:cNvPicPr>
          <p:nvPr/>
        </p:nvPicPr>
        <p:blipFill>
          <a:blip r:embed="rId2"/>
          <a:stretch>
            <a:fillRect/>
          </a:stretch>
        </p:blipFill>
        <p:spPr>
          <a:xfrm>
            <a:off x="7207394" y="565263"/>
            <a:ext cx="4219575" cy="3990975"/>
          </a:xfrm>
          <a:prstGeom prst="rect">
            <a:avLst/>
          </a:prstGeom>
        </p:spPr>
      </p:pic>
      <p:sp>
        <p:nvSpPr>
          <p:cNvPr id="4" name="TextBox 3">
            <a:extLst>
              <a:ext uri="{FF2B5EF4-FFF2-40B4-BE49-F238E27FC236}">
                <a16:creationId xmlns:a16="http://schemas.microsoft.com/office/drawing/2014/main" id="{D0C71FD9-C341-4457-AA08-F3588EDC4F9E}"/>
              </a:ext>
            </a:extLst>
          </p:cNvPr>
          <p:cNvSpPr txBox="1"/>
          <p:nvPr/>
        </p:nvSpPr>
        <p:spPr>
          <a:xfrm>
            <a:off x="235529" y="613005"/>
            <a:ext cx="6971866"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HĐ1</a:t>
            </a:r>
            <a:r>
              <a:rPr lang="en-US" sz="3200">
                <a:latin typeface="Times New Roman" panose="02020603050405020304" pitchFamily="18" charset="0"/>
                <a:cs typeface="Times New Roman" panose="02020603050405020304" pitchFamily="18" charset="0"/>
              </a:rPr>
              <a:t> Từ gốc O trên trục số di chuyển </a:t>
            </a:r>
            <a:r>
              <a:rPr lang="en-US" sz="3200" i="1">
                <a:solidFill>
                  <a:srgbClr val="FF0000"/>
                </a:solidFill>
                <a:latin typeface="Times New Roman" panose="02020603050405020304" pitchFamily="18" charset="0"/>
                <a:cs typeface="Times New Roman" panose="02020603050405020304" pitchFamily="18" charset="0"/>
              </a:rPr>
              <a:t>sang trái </a:t>
            </a:r>
            <a:r>
              <a:rPr lang="en-US" sz="3200">
                <a:latin typeface="Times New Roman" panose="02020603050405020304" pitchFamily="18" charset="0"/>
                <a:cs typeface="Times New Roman" panose="02020603050405020304" pitchFamily="18" charset="0"/>
              </a:rPr>
              <a:t>3 đơn vị đến điểm A (H.3.10). Điểm A biểu diễn số nào</a:t>
            </a:r>
          </a:p>
        </p:txBody>
      </p:sp>
      <p:sp>
        <p:nvSpPr>
          <p:cNvPr id="18" name="TextBox 17">
            <a:extLst>
              <a:ext uri="{FF2B5EF4-FFF2-40B4-BE49-F238E27FC236}">
                <a16:creationId xmlns:a16="http://schemas.microsoft.com/office/drawing/2014/main" id="{28E59788-92B7-40D8-9564-128A72AD242E}"/>
              </a:ext>
            </a:extLst>
          </p:cNvPr>
          <p:cNvSpPr txBox="1"/>
          <p:nvPr/>
        </p:nvSpPr>
        <p:spPr>
          <a:xfrm>
            <a:off x="190934" y="2201625"/>
            <a:ext cx="6971866"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HĐ2</a:t>
            </a:r>
            <a:r>
              <a:rPr lang="en-US" sz="3200">
                <a:latin typeface="Times New Roman" panose="02020603050405020304" pitchFamily="18" charset="0"/>
                <a:cs typeface="Times New Roman" panose="02020603050405020304" pitchFamily="18" charset="0"/>
              </a:rPr>
              <a:t> Di chuyển tiếp </a:t>
            </a:r>
            <a:r>
              <a:rPr lang="en-US" sz="3200" i="1">
                <a:solidFill>
                  <a:srgbClr val="FF0000"/>
                </a:solidFill>
                <a:latin typeface="Times New Roman" panose="02020603050405020304" pitchFamily="18" charset="0"/>
                <a:cs typeface="Times New Roman" panose="02020603050405020304" pitchFamily="18" charset="0"/>
              </a:rPr>
              <a:t>sang trái </a:t>
            </a:r>
            <a:r>
              <a:rPr lang="en-US" sz="3200">
                <a:latin typeface="Times New Roman" panose="02020603050405020304" pitchFamily="18" charset="0"/>
                <a:cs typeface="Times New Roman" panose="02020603050405020304" pitchFamily="18" charset="0"/>
              </a:rPr>
              <a:t>thêm 3 đơn vị đến điểm B (H.3.11). B chính là điểm biểu diễn kết quả của phép cộng </a:t>
            </a:r>
          </a:p>
          <a:p>
            <a:r>
              <a:rPr lang="en-US" sz="3200">
                <a:latin typeface="Times New Roman" panose="02020603050405020304" pitchFamily="18" charset="0"/>
                <a:cs typeface="Times New Roman" panose="02020603050405020304" pitchFamily="18" charset="0"/>
              </a:rPr>
              <a:t>(- 3) + (- 5). Điểm B diễn số nào? Từ đó suy ra giá trị của tổng (- 3) + (- 5). </a:t>
            </a:r>
          </a:p>
        </p:txBody>
      </p:sp>
      <p:sp>
        <p:nvSpPr>
          <p:cNvPr id="11" name="TextBox 10">
            <a:extLst>
              <a:ext uri="{FF2B5EF4-FFF2-40B4-BE49-F238E27FC236}">
                <a16:creationId xmlns:a16="http://schemas.microsoft.com/office/drawing/2014/main" id="{CBE0BDC4-DCCA-41E1-8B0E-4357C9DBE1F2}"/>
              </a:ext>
            </a:extLst>
          </p:cNvPr>
          <p:cNvSpPr txBox="1"/>
          <p:nvPr/>
        </p:nvSpPr>
        <p:spPr>
          <a:xfrm>
            <a:off x="8908472" y="1678405"/>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19" name="TextBox 18">
            <a:extLst>
              <a:ext uri="{FF2B5EF4-FFF2-40B4-BE49-F238E27FC236}">
                <a16:creationId xmlns:a16="http://schemas.microsoft.com/office/drawing/2014/main" id="{FB857368-D972-4040-9092-BB97CF00157C}"/>
              </a:ext>
            </a:extLst>
          </p:cNvPr>
          <p:cNvSpPr txBox="1"/>
          <p:nvPr/>
        </p:nvSpPr>
        <p:spPr>
          <a:xfrm>
            <a:off x="9511143" y="62681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a16="http://schemas.microsoft.com/office/drawing/2014/main" id="{5F16CE66-4FF5-46C9-B8EB-10B23585564E}"/>
              </a:ext>
            </a:extLst>
          </p:cNvPr>
          <p:cNvSpPr txBox="1"/>
          <p:nvPr/>
        </p:nvSpPr>
        <p:spPr>
          <a:xfrm>
            <a:off x="9206344" y="367481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1" name="TextBox 20">
            <a:extLst>
              <a:ext uri="{FF2B5EF4-FFF2-40B4-BE49-F238E27FC236}">
                <a16:creationId xmlns:a16="http://schemas.microsoft.com/office/drawing/2014/main" id="{1156959F-939E-410B-BF0F-05A566D90E3E}"/>
              </a:ext>
            </a:extLst>
          </p:cNvPr>
          <p:cNvSpPr txBox="1"/>
          <p:nvPr/>
        </p:nvSpPr>
        <p:spPr>
          <a:xfrm>
            <a:off x="9712032" y="277703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- 3</a:t>
            </a:r>
          </a:p>
        </p:txBody>
      </p:sp>
      <p:sp>
        <p:nvSpPr>
          <p:cNvPr id="22" name="TextBox 21">
            <a:extLst>
              <a:ext uri="{FF2B5EF4-FFF2-40B4-BE49-F238E27FC236}">
                <a16:creationId xmlns:a16="http://schemas.microsoft.com/office/drawing/2014/main" id="{2DD2C51D-B3D4-499B-941E-455CA11AAE65}"/>
              </a:ext>
            </a:extLst>
          </p:cNvPr>
          <p:cNvSpPr txBox="1"/>
          <p:nvPr/>
        </p:nvSpPr>
        <p:spPr>
          <a:xfrm>
            <a:off x="8291942" y="2776283"/>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- 5</a:t>
            </a:r>
          </a:p>
        </p:txBody>
      </p:sp>
      <p:sp>
        <p:nvSpPr>
          <p:cNvPr id="23" name="TextBox 22">
            <a:extLst>
              <a:ext uri="{FF2B5EF4-FFF2-40B4-BE49-F238E27FC236}">
                <a16:creationId xmlns:a16="http://schemas.microsoft.com/office/drawing/2014/main" id="{48F3D429-8A98-4AA6-BBF7-44F09EB7B200}"/>
              </a:ext>
            </a:extLst>
          </p:cNvPr>
          <p:cNvSpPr txBox="1"/>
          <p:nvPr/>
        </p:nvSpPr>
        <p:spPr>
          <a:xfrm>
            <a:off x="7230124" y="3683478"/>
            <a:ext cx="595745"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11193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1"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LIP MAU SON">
            <a:hlinkClick r:id="" action="ppaction://media"/>
            <a:extLst>
              <a:ext uri="{FF2B5EF4-FFF2-40B4-BE49-F238E27FC236}">
                <a16:creationId xmlns:a16="http://schemas.microsoft.com/office/drawing/2014/main" id="{F88C5EE1-94EB-483D-8E3C-18CAD75CE8C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1263745" cy="6303818"/>
          </a:xfrm>
          <a:prstGeom prst="rect">
            <a:avLst/>
          </a:prstGeom>
        </p:spPr>
      </p:pic>
      <p:sp>
        <p:nvSpPr>
          <p:cNvPr id="3" name="Arrow: Right 2">
            <a:hlinkClick r:id="rId5" action="ppaction://hlinksldjump"/>
            <a:extLst>
              <a:ext uri="{FF2B5EF4-FFF2-40B4-BE49-F238E27FC236}">
                <a16:creationId xmlns:a16="http://schemas.microsoft.com/office/drawing/2014/main" id="{161DA9B1-8D30-485A-A2BE-ACDFFEC1BA19}"/>
              </a:ext>
            </a:extLst>
          </p:cNvPr>
          <p:cNvSpPr/>
          <p:nvPr/>
        </p:nvSpPr>
        <p:spPr>
          <a:xfrm>
            <a:off x="11568545" y="6248400"/>
            <a:ext cx="512619" cy="387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8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8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AFD53F-8ABF-40B8-8693-BBE0753D01FC}"/>
              </a:ext>
            </a:extLst>
          </p:cNvPr>
          <p:cNvSpPr txBox="1"/>
          <p:nvPr/>
        </p:nvSpPr>
        <p:spPr>
          <a:xfrm>
            <a:off x="758102" y="135949"/>
            <a:ext cx="6096000" cy="523220"/>
          </a:xfrm>
          <a:prstGeom prst="rect">
            <a:avLst/>
          </a:prstGeom>
          <a:noFill/>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(-3) + (-5) = - (3 + 5) = - 8  </a:t>
            </a:r>
          </a:p>
        </p:txBody>
      </p:sp>
      <p:sp>
        <p:nvSpPr>
          <p:cNvPr id="18" name="TextBox 17">
            <a:extLst>
              <a:ext uri="{FF2B5EF4-FFF2-40B4-BE49-F238E27FC236}">
                <a16:creationId xmlns:a16="http://schemas.microsoft.com/office/drawing/2014/main" id="{DC7B06B8-D2C2-4E76-A45D-0311523D86CA}"/>
              </a:ext>
            </a:extLst>
          </p:cNvPr>
          <p:cNvSpPr txBox="1"/>
          <p:nvPr/>
        </p:nvSpPr>
        <p:spPr>
          <a:xfrm>
            <a:off x="5673434" y="135949"/>
            <a:ext cx="6096000" cy="523220"/>
          </a:xfrm>
          <a:prstGeom prst="rect">
            <a:avLst/>
          </a:prstGeom>
          <a:noFill/>
        </p:spPr>
        <p:txBody>
          <a:bodyPr wrap="square">
            <a:spAutoFit/>
          </a:bodyPr>
          <a:lstStyle/>
          <a:p>
            <a:r>
              <a:rPr lang="en-US" sz="2800" b="1">
                <a:latin typeface="Times New Roman" panose="02020603050405020304" pitchFamily="18" charset="0"/>
                <a:cs typeface="Times New Roman" panose="02020603050405020304" pitchFamily="18" charset="0"/>
              </a:rPr>
              <a:t>Nêu quy tắc cộng hai số nguyên âm?</a:t>
            </a:r>
          </a:p>
        </p:txBody>
      </p:sp>
      <p:sp>
        <p:nvSpPr>
          <p:cNvPr id="19" name="TextBox 18">
            <a:extLst>
              <a:ext uri="{FF2B5EF4-FFF2-40B4-BE49-F238E27FC236}">
                <a16:creationId xmlns:a16="http://schemas.microsoft.com/office/drawing/2014/main" id="{FBB5FA78-D9D3-463D-BEFF-D28EAA90D413}"/>
              </a:ext>
            </a:extLst>
          </p:cNvPr>
          <p:cNvSpPr txBox="1"/>
          <p:nvPr/>
        </p:nvSpPr>
        <p:spPr>
          <a:xfrm>
            <a:off x="422564" y="3085952"/>
            <a:ext cx="11346871"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Tổng hai số nguyên âm là số nguyên gì?</a:t>
            </a:r>
          </a:p>
        </p:txBody>
      </p:sp>
      <p:sp>
        <p:nvSpPr>
          <p:cNvPr id="8" name="TextBox 7">
            <a:extLst>
              <a:ext uri="{FF2B5EF4-FFF2-40B4-BE49-F238E27FC236}">
                <a16:creationId xmlns:a16="http://schemas.microsoft.com/office/drawing/2014/main" id="{D3994174-9B25-411F-8389-3538836CC719}"/>
              </a:ext>
            </a:extLst>
          </p:cNvPr>
          <p:cNvSpPr txBox="1"/>
          <p:nvPr/>
        </p:nvSpPr>
        <p:spPr>
          <a:xfrm>
            <a:off x="477981" y="659169"/>
            <a:ext cx="11346871" cy="1754326"/>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Quy tắc:</a:t>
            </a:r>
          </a:p>
          <a:p>
            <a:r>
              <a:rPr lang="en-US" sz="3600">
                <a:solidFill>
                  <a:srgbClr val="FF0000"/>
                </a:solidFill>
                <a:latin typeface="Times New Roman" panose="02020603050405020304" pitchFamily="18" charset="0"/>
                <a:cs typeface="Times New Roman" panose="02020603050405020304" pitchFamily="18" charset="0"/>
              </a:rPr>
              <a:t>Muốn cộng hai số nguyên âm, ta cộng phần số tự nhiên của chúng với nhau rồi đặt dấu “ – ” trước kết quả</a:t>
            </a:r>
          </a:p>
        </p:txBody>
      </p:sp>
      <p:sp>
        <p:nvSpPr>
          <p:cNvPr id="9" name="TextBox 8">
            <a:extLst>
              <a:ext uri="{FF2B5EF4-FFF2-40B4-BE49-F238E27FC236}">
                <a16:creationId xmlns:a16="http://schemas.microsoft.com/office/drawing/2014/main" id="{2FBC91CE-4161-4840-ADFC-560E93B7AB97}"/>
              </a:ext>
            </a:extLst>
          </p:cNvPr>
          <p:cNvSpPr txBox="1"/>
          <p:nvPr/>
        </p:nvSpPr>
        <p:spPr>
          <a:xfrm>
            <a:off x="422563" y="3903370"/>
            <a:ext cx="11346871" cy="584775"/>
          </a:xfrm>
          <a:prstGeom prst="rect">
            <a:avLst/>
          </a:prstGeom>
          <a:no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Tổng hai số nguyên âm là một số nguyên âm</a:t>
            </a:r>
          </a:p>
        </p:txBody>
      </p:sp>
    </p:spTree>
    <p:extLst>
      <p:ext uri="{BB962C8B-B14F-4D97-AF65-F5344CB8AC3E}">
        <p14:creationId xmlns:p14="http://schemas.microsoft.com/office/powerpoint/2010/main" val="172704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026511-1432-490F-A9D6-36140E6EE5CB}"/>
              </a:ext>
            </a:extLst>
          </p:cNvPr>
          <p:cNvSpPr txBox="1"/>
          <p:nvPr/>
        </p:nvSpPr>
        <p:spPr>
          <a:xfrm>
            <a:off x="8534398" y="2660355"/>
            <a:ext cx="399010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HĐ CÁ NHÂN VÀO VỞ</a:t>
            </a:r>
          </a:p>
        </p:txBody>
      </p:sp>
      <p:cxnSp>
        <p:nvCxnSpPr>
          <p:cNvPr id="8" name="Straight Connector 7">
            <a:extLst>
              <a:ext uri="{FF2B5EF4-FFF2-40B4-BE49-F238E27FC236}">
                <a16:creationId xmlns:a16="http://schemas.microsoft.com/office/drawing/2014/main" id="{34EA2E68-2D69-4776-A7F2-BC0DD318F3BF}"/>
              </a:ext>
            </a:extLst>
          </p:cNvPr>
          <p:cNvCxnSpPr/>
          <p:nvPr/>
        </p:nvCxnSpPr>
        <p:spPr>
          <a:xfrm>
            <a:off x="5791200" y="4932218"/>
            <a:ext cx="0" cy="1759527"/>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33DA93-6D2D-4E9C-B29D-BD6EFA35E660}"/>
              </a:ext>
            </a:extLst>
          </p:cNvPr>
          <p:cNvSpPr txBox="1"/>
          <p:nvPr/>
        </p:nvSpPr>
        <p:spPr>
          <a:xfrm>
            <a:off x="914400" y="4677451"/>
            <a:ext cx="3990109" cy="1323439"/>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 - (12+48)</a:t>
            </a:r>
          </a:p>
          <a:p>
            <a:r>
              <a:rPr lang="en-US" sz="4000">
                <a:solidFill>
                  <a:srgbClr val="FF0000"/>
                </a:solidFill>
                <a:latin typeface="Times New Roman" panose="02020603050405020304" pitchFamily="18" charset="0"/>
                <a:cs typeface="Times New Roman" panose="02020603050405020304" pitchFamily="18" charset="0"/>
              </a:rPr>
              <a:t>= - 60 </a:t>
            </a:r>
          </a:p>
        </p:txBody>
      </p:sp>
      <p:sp>
        <p:nvSpPr>
          <p:cNvPr id="15" name="TextBox 14">
            <a:extLst>
              <a:ext uri="{FF2B5EF4-FFF2-40B4-BE49-F238E27FC236}">
                <a16:creationId xmlns:a16="http://schemas.microsoft.com/office/drawing/2014/main" id="{65C28CE3-8A18-4BF2-9E60-A69EA12817A6}"/>
              </a:ext>
            </a:extLst>
          </p:cNvPr>
          <p:cNvSpPr txBox="1"/>
          <p:nvPr/>
        </p:nvSpPr>
        <p:spPr>
          <a:xfrm>
            <a:off x="6677892" y="4785282"/>
            <a:ext cx="3990109" cy="1323439"/>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 - (236+1025)</a:t>
            </a:r>
          </a:p>
          <a:p>
            <a:r>
              <a:rPr lang="en-US" sz="4000">
                <a:solidFill>
                  <a:srgbClr val="FF0000"/>
                </a:solidFill>
                <a:latin typeface="Times New Roman" panose="02020603050405020304" pitchFamily="18" charset="0"/>
                <a:cs typeface="Times New Roman" panose="02020603050405020304" pitchFamily="18" charset="0"/>
              </a:rPr>
              <a:t>= - 1261</a:t>
            </a:r>
          </a:p>
        </p:txBody>
      </p:sp>
      <p:sp>
        <p:nvSpPr>
          <p:cNvPr id="10" name="TextBox 9">
            <a:extLst>
              <a:ext uri="{FF2B5EF4-FFF2-40B4-BE49-F238E27FC236}">
                <a16:creationId xmlns:a16="http://schemas.microsoft.com/office/drawing/2014/main" id="{D768FE15-B4E6-4748-AFD0-A6831C92585A}"/>
              </a:ext>
            </a:extLst>
          </p:cNvPr>
          <p:cNvSpPr txBox="1"/>
          <p:nvPr/>
        </p:nvSpPr>
        <p:spPr>
          <a:xfrm>
            <a:off x="471053" y="167148"/>
            <a:ext cx="11319165" cy="1754326"/>
          </a:xfrm>
          <a:prstGeom prst="rect">
            <a:avLst/>
          </a:prstGeom>
          <a:noFill/>
        </p:spPr>
        <p:txBody>
          <a:bodyPr wrap="square">
            <a:spAutoFit/>
          </a:bodyPr>
          <a:lstStyle/>
          <a:p>
            <a:r>
              <a:rPr lang="en-US" sz="3600" b="1">
                <a:latin typeface="Times New Roman" panose="02020603050405020304" pitchFamily="18" charset="0"/>
                <a:cs typeface="Times New Roman" panose="02020603050405020304" pitchFamily="18" charset="0"/>
              </a:rPr>
              <a:t>Quy tắc:</a:t>
            </a:r>
          </a:p>
          <a:p>
            <a:r>
              <a:rPr lang="en-US" sz="3600">
                <a:latin typeface="Times New Roman" panose="02020603050405020304" pitchFamily="18" charset="0"/>
                <a:cs typeface="Times New Roman" panose="02020603050405020304" pitchFamily="18" charset="0"/>
              </a:rPr>
              <a:t>Muốn cộng hai số nguyên âm, ta cộng phần số tự nhiên của chúng với nhau rồi đặt dấu “ – ” trước kết quả</a:t>
            </a:r>
          </a:p>
        </p:txBody>
      </p:sp>
      <p:sp>
        <p:nvSpPr>
          <p:cNvPr id="11" name="TextBox 10">
            <a:extLst>
              <a:ext uri="{FF2B5EF4-FFF2-40B4-BE49-F238E27FC236}">
                <a16:creationId xmlns:a16="http://schemas.microsoft.com/office/drawing/2014/main" id="{7E7C5868-0E11-4D77-BA9E-0D6214DA97F2}"/>
              </a:ext>
            </a:extLst>
          </p:cNvPr>
          <p:cNvSpPr txBox="1"/>
          <p:nvPr/>
        </p:nvSpPr>
        <p:spPr>
          <a:xfrm>
            <a:off x="471053" y="2060083"/>
            <a:ext cx="3228111"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Ví dụ  (- 25) + (- 75)=?</a:t>
            </a:r>
          </a:p>
        </p:txBody>
      </p:sp>
      <p:sp>
        <p:nvSpPr>
          <p:cNvPr id="12" name="TextBox 11">
            <a:extLst>
              <a:ext uri="{FF2B5EF4-FFF2-40B4-BE49-F238E27FC236}">
                <a16:creationId xmlns:a16="http://schemas.microsoft.com/office/drawing/2014/main" id="{4775F33C-F24E-4089-88C3-519025441FA5}"/>
              </a:ext>
            </a:extLst>
          </p:cNvPr>
          <p:cNvSpPr txBox="1"/>
          <p:nvPr/>
        </p:nvSpPr>
        <p:spPr>
          <a:xfrm>
            <a:off x="471053" y="3046127"/>
            <a:ext cx="3990109"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Luyện tập 1</a:t>
            </a:r>
          </a:p>
        </p:txBody>
      </p:sp>
      <p:sp>
        <p:nvSpPr>
          <p:cNvPr id="13" name="TextBox 12">
            <a:extLst>
              <a:ext uri="{FF2B5EF4-FFF2-40B4-BE49-F238E27FC236}">
                <a16:creationId xmlns:a16="http://schemas.microsoft.com/office/drawing/2014/main" id="{7D359C0D-6535-408B-A9DF-EE7329E3F8F9}"/>
              </a:ext>
            </a:extLst>
          </p:cNvPr>
          <p:cNvSpPr txBox="1"/>
          <p:nvPr/>
        </p:nvSpPr>
        <p:spPr>
          <a:xfrm>
            <a:off x="3796145" y="2060082"/>
            <a:ext cx="6096000"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KQ (- 25) + (- 75)= - (25 +75) = - 100  </a:t>
            </a:r>
          </a:p>
        </p:txBody>
      </p:sp>
      <p:sp>
        <p:nvSpPr>
          <p:cNvPr id="16" name="TextBox 15">
            <a:extLst>
              <a:ext uri="{FF2B5EF4-FFF2-40B4-BE49-F238E27FC236}">
                <a16:creationId xmlns:a16="http://schemas.microsoft.com/office/drawing/2014/main" id="{2E955A67-AF38-4829-99D1-B945AFCD2CAC}"/>
              </a:ext>
            </a:extLst>
          </p:cNvPr>
          <p:cNvSpPr txBox="1"/>
          <p:nvPr/>
        </p:nvSpPr>
        <p:spPr>
          <a:xfrm>
            <a:off x="471053" y="3646400"/>
            <a:ext cx="10224656" cy="1200329"/>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Thực hiện phép cộng sau</a:t>
            </a:r>
          </a:p>
          <a:p>
            <a:r>
              <a:rPr lang="en-US" sz="3600">
                <a:latin typeface="Times New Roman" panose="02020603050405020304" pitchFamily="18" charset="0"/>
                <a:cs typeface="Times New Roman" panose="02020603050405020304" pitchFamily="18" charset="0"/>
              </a:rPr>
              <a:t>a) (- 12) + ( - 48)                       b) (-236) + (- 1025)</a:t>
            </a:r>
          </a:p>
        </p:txBody>
      </p:sp>
    </p:spTree>
    <p:extLst>
      <p:ext uri="{BB962C8B-B14F-4D97-AF65-F5344CB8AC3E}">
        <p14:creationId xmlns:p14="http://schemas.microsoft.com/office/powerpoint/2010/main" val="17761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2"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2782</Words>
  <Application>Microsoft Office PowerPoint</Application>
  <PresentationFormat>Widescreen</PresentationFormat>
  <Paragraphs>337</Paragraphs>
  <Slides>47</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宋体</vt:lpstr>
      <vt:lpstr>Arial</vt:lpstr>
      <vt:lpstr>Calibri</vt:lpstr>
      <vt:lpstr>Calibri Light</vt:lpstr>
      <vt:lpstr>Times New Roman</vt:lpstr>
      <vt:lpstr>方正少儿简体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Administrator</cp:lastModifiedBy>
  <cp:revision>4</cp:revision>
  <dcterms:created xsi:type="dcterms:W3CDTF">2021-08-12T15:09:34Z</dcterms:created>
  <dcterms:modified xsi:type="dcterms:W3CDTF">2021-12-04T11:50:43Z</dcterms:modified>
</cp:coreProperties>
</file>