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xmlns="" userId="55b1e0c70317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1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1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2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1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8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6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0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2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7610-05D4-4AF0-A2D5-595B5AFD33F0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8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6.wmf"/><Relationship Id="rId5" Type="http://schemas.openxmlformats.org/officeDocument/2006/relationships/image" Target="../media/image9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932" y="378823"/>
            <a:ext cx="8464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02674" y="963598"/>
                <a:ext cx="8987246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giá trị biểu thức bằng cách phá dấu ngoặc: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26 −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200+(−124)</m:t>
                        </m:r>
                      </m:e>
                    </m:d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−73−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+(54−27)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674" y="963598"/>
                <a:ext cx="8987246" cy="1687963"/>
              </a:xfrm>
              <a:prstGeom prst="rect">
                <a:avLst/>
              </a:prstGeom>
              <a:blipFill>
                <a:blip r:embed="rId3"/>
                <a:stretch>
                  <a:fillRect l="-1085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0789" y="3239589"/>
                <a:ext cx="458506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26 −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200+(−124)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=26+50−200+124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26+124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50−200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=150+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3239589"/>
                <a:ext cx="4585062" cy="2308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31429" y="3239589"/>
                <a:ext cx="458506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−73−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−46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+(54−27)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=−73+46+54−27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−73−27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46+54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=−100+100=0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29" y="3239589"/>
                <a:ext cx="4585062" cy="2308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9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920" t="38839" r="10410" b="22947"/>
          <a:stretch/>
        </p:blipFill>
        <p:spPr>
          <a:xfrm>
            <a:off x="8765177" y="359226"/>
            <a:ext cx="2299063" cy="2795453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1214847" y="1061843"/>
            <a:ext cx="3043645" cy="1693183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dự đoán kết quả của dòng thứ 4?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3742" y="1341453"/>
            <a:ext cx="2841171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thứ 4 có kết quả là 21.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14847" y="3148517"/>
            <a:ext cx="3344091" cy="352697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rút ra quy tắc nhân hai số nguyên âm?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8754" y="4068022"/>
                <a:ext cx="7276012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nhân hai số nguyên âm, ta nhân phần tự nhiên của hai số đó với nhau.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754" y="4068022"/>
                <a:ext cx="7276012" cy="1687963"/>
              </a:xfrm>
              <a:prstGeom prst="rect">
                <a:avLst/>
              </a:prstGeom>
              <a:blipFill>
                <a:blip r:embed="rId4"/>
                <a:stretch>
                  <a:fillRect l="-1341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14847" y="198813"/>
            <a:ext cx="896112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9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6" y="271615"/>
            <a:ext cx="896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4846" y="733280"/>
                <a:ext cx="565621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hiện các phép nhân sau: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.(−12)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−137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.(−15)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0.(−3)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15.0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46" y="733280"/>
                <a:ext cx="5656218" cy="2862322"/>
              </a:xfrm>
              <a:prstGeom prst="rect">
                <a:avLst/>
              </a:prstGeom>
              <a:blipFill>
                <a:blip r:embed="rId3"/>
                <a:stretch>
                  <a:fillRect l="-1616" b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71064" y="733280"/>
                <a:ext cx="48201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=12.12=144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733280"/>
                <a:ext cx="4820194" cy="1200329"/>
              </a:xfrm>
              <a:prstGeom prst="rect">
                <a:avLst/>
              </a:prstGeom>
              <a:blipFill>
                <a:blip r:embed="rId4"/>
                <a:stretch>
                  <a:fillRect l="-1896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71064" y="1815307"/>
                <a:ext cx="4937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−137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=137.15=2055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1815307"/>
                <a:ext cx="4937760" cy="646331"/>
              </a:xfrm>
              <a:prstGeom prst="rect">
                <a:avLst/>
              </a:prstGeom>
              <a:blipFill>
                <a:blip r:embed="rId5"/>
                <a:stretch>
                  <a:fillRect l="-185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71064" y="2395274"/>
                <a:ext cx="48789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2395274"/>
                <a:ext cx="4878977" cy="646331"/>
              </a:xfrm>
              <a:prstGeom prst="rect">
                <a:avLst/>
              </a:prstGeom>
              <a:blipFill>
                <a:blip r:embed="rId6"/>
                <a:stretch>
                  <a:fillRect l="-1873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71064" y="2999500"/>
                <a:ext cx="4219302" cy="57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15.0=0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2999500"/>
                <a:ext cx="4219302" cy="579967"/>
              </a:xfrm>
              <a:prstGeom prst="rect">
                <a:avLst/>
              </a:prstGeom>
              <a:blipFill>
                <a:blip r:embed="rId7"/>
                <a:stretch>
                  <a:fillRect l="-2168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entagon 8"/>
          <p:cNvSpPr/>
          <p:nvPr/>
        </p:nvSpPr>
        <p:spPr>
          <a:xfrm>
            <a:off x="1214846" y="3913576"/>
            <a:ext cx="4807131" cy="225987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âm là một số nguyên gì?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nguyên bất kì nhân với 0 thì bằng gì?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3863" y="4074017"/>
            <a:ext cx="5133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hai số nguyên âm là một số nguyên dương.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cùng dấu là một số nguyên dương.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bất kì nhân với 0 thì bằng 0.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5429" y="1031966"/>
            <a:ext cx="395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166" y="2024743"/>
            <a:ext cx="9326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lại 2 quy tắc nhân số nguyên.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“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(sgk/T71).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bài 3.32, 3.33, 3.34, 3.38 (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sgk/T72); 3.27, 3.28, 3.29, 3.30 (sbt/T56-57)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905000" y="1047751"/>
            <a:ext cx="815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Giáo sư toán học nổi tiếng người Việt Nam?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328737" y="1837829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1268" name="Line 17"/>
          <p:cNvSpPr>
            <a:spLocks noChangeShapeType="1"/>
          </p:cNvSpPr>
          <p:nvPr/>
        </p:nvSpPr>
        <p:spPr bwMode="auto">
          <a:xfrm>
            <a:off x="1738313" y="27654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graphicFrame>
        <p:nvGraphicFramePr>
          <p:cNvPr id="55" name="Group 3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580701"/>
              </p:ext>
            </p:extLst>
          </p:nvPr>
        </p:nvGraphicFramePr>
        <p:xfrm>
          <a:off x="1821995" y="4752022"/>
          <a:ext cx="8429684" cy="1371600"/>
        </p:xfrm>
        <a:graphic>
          <a:graphicData uri="http://schemas.openxmlformats.org/drawingml/2006/table">
            <a:tbl>
              <a:tblPr/>
              <a:tblGrid>
                <a:gridCol w="1047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4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2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7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18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18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34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34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34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4346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>
                <a:spLocks noChangeArrowheads="1"/>
              </p:cNvSpPr>
              <p:nvPr/>
            </p:nvSpPr>
            <p:spPr bwMode="auto">
              <a:xfrm>
                <a:off x="1580607" y="1876426"/>
                <a:ext cx="23722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5.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0607" y="1876426"/>
                <a:ext cx="237226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1363641" y="2745879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>
                <a:spLocks noChangeArrowheads="1"/>
              </p:cNvSpPr>
              <p:nvPr/>
            </p:nvSpPr>
            <p:spPr bwMode="auto">
              <a:xfrm>
                <a:off x="1580607" y="2782889"/>
                <a:ext cx="208652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−8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0607" y="2782889"/>
                <a:ext cx="208652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1412421" y="3655835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>
                <a:spLocks noChangeArrowheads="1"/>
              </p:cNvSpPr>
              <p:nvPr/>
            </p:nvSpPr>
            <p:spPr bwMode="auto">
              <a:xfrm>
                <a:off x="1862138" y="3690939"/>
                <a:ext cx="165530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6.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2138" y="3690939"/>
                <a:ext cx="16553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4791075" y="1947864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776788" y="2776539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4776788" y="3689352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7810500" y="1997075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7777164" y="2789511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>
                <a:spLocks noChangeArrowheads="1"/>
              </p:cNvSpPr>
              <p:nvPr/>
            </p:nvSpPr>
            <p:spPr bwMode="auto">
              <a:xfrm>
                <a:off x="5238751" y="1928814"/>
                <a:ext cx="151447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.2=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8751" y="1928814"/>
                <a:ext cx="151447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>
                <a:spLocks noChangeArrowheads="1"/>
              </p:cNvSpPr>
              <p:nvPr/>
            </p:nvSpPr>
            <p:spPr bwMode="auto">
              <a:xfrm>
                <a:off x="5238752" y="2766717"/>
                <a:ext cx="19288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6.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8752" y="2766717"/>
                <a:ext cx="192881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>
                <a:spLocks noChangeArrowheads="1"/>
              </p:cNvSpPr>
              <p:nvPr/>
            </p:nvSpPr>
            <p:spPr bwMode="auto">
              <a:xfrm>
                <a:off x="5263516" y="3652839"/>
                <a:ext cx="190404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−125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.0=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3516" y="3652839"/>
                <a:ext cx="190404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667126" y="1876426"/>
            <a:ext cx="1000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- 20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>
                <a:spLocks noChangeArrowheads="1"/>
              </p:cNvSpPr>
              <p:nvPr/>
            </p:nvSpPr>
            <p:spPr bwMode="auto">
              <a:xfrm>
                <a:off x="8167689" y="1997075"/>
                <a:ext cx="189071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4.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−25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67689" y="1997075"/>
                <a:ext cx="189071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8322947" y="2802457"/>
            <a:ext cx="10176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1.2  =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667126" y="2771777"/>
            <a:ext cx="785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3609974" y="3689352"/>
            <a:ext cx="1000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- 60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579396" y="1894107"/>
            <a:ext cx="1000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- 10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911749" y="2773473"/>
            <a:ext cx="1000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7060067" y="3643474"/>
            <a:ext cx="1000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9879808" y="1971974"/>
            <a:ext cx="1071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-100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9279529" y="2807149"/>
            <a:ext cx="1000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667251" y="142875"/>
            <a:ext cx="3643313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TRÒ CHƠI: “Ô CHỮ”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7860845" y="5480685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7036933" y="5480685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2107745" y="5480685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3107870" y="5480685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3822245" y="5480685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4608058" y="5480685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5393870" y="5480685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6179683" y="5480685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8751433" y="5480685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9537245" y="5480685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3822245" y="5480685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5393870" y="5480685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</a:t>
            </a: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8751433" y="5480685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</a:p>
        </p:txBody>
      </p:sp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09876" y="71439"/>
            <a:ext cx="1285875" cy="1000125"/>
          </a:xfrm>
          <a:prstGeom prst="rect">
            <a:avLst/>
          </a:prstGeom>
          <a:noFill/>
          <a:ln w="9525">
            <a:solidFill>
              <a:srgbClr val="E46C0A"/>
            </a:solidFill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8802689" y="14288"/>
            <a:ext cx="1774825" cy="1371600"/>
            <a:chOff x="4450" y="0"/>
            <a:chExt cx="1118" cy="1104"/>
          </a:xfrm>
        </p:grpSpPr>
        <p:pic>
          <p:nvPicPr>
            <p:cNvPr id="11462" name="Picture 29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63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8780464" y="14288"/>
            <a:ext cx="1774825" cy="1371600"/>
            <a:chOff x="4450" y="0"/>
            <a:chExt cx="1118" cy="1104"/>
          </a:xfrm>
        </p:grpSpPr>
        <p:pic>
          <p:nvPicPr>
            <p:cNvPr id="11460" name="Picture 32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61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8802689" y="14288"/>
            <a:ext cx="1774825" cy="1371600"/>
            <a:chOff x="4450" y="0"/>
            <a:chExt cx="1118" cy="1104"/>
          </a:xfrm>
        </p:grpSpPr>
        <p:pic>
          <p:nvPicPr>
            <p:cNvPr id="11458" name="Picture 35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59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8802689" y="14288"/>
            <a:ext cx="1774825" cy="1371600"/>
            <a:chOff x="4450" y="0"/>
            <a:chExt cx="1118" cy="1104"/>
          </a:xfrm>
        </p:grpSpPr>
        <p:pic>
          <p:nvPicPr>
            <p:cNvPr id="11456" name="Picture 38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57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8780464" y="14288"/>
            <a:ext cx="1774825" cy="1371600"/>
            <a:chOff x="4450" y="0"/>
            <a:chExt cx="1118" cy="1104"/>
          </a:xfrm>
        </p:grpSpPr>
        <p:pic>
          <p:nvPicPr>
            <p:cNvPr id="11454" name="Picture 41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55" name="AutoShape 4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8802689" y="14288"/>
            <a:ext cx="1774825" cy="1371600"/>
            <a:chOff x="4450" y="0"/>
            <a:chExt cx="1118" cy="1104"/>
          </a:xfrm>
        </p:grpSpPr>
        <p:pic>
          <p:nvPicPr>
            <p:cNvPr id="11452" name="Picture 44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53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8802689" y="14288"/>
            <a:ext cx="1774825" cy="1371600"/>
            <a:chOff x="4450" y="0"/>
            <a:chExt cx="1118" cy="1104"/>
          </a:xfrm>
        </p:grpSpPr>
        <p:pic>
          <p:nvPicPr>
            <p:cNvPr id="11450" name="Picture 47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51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8802689" y="14288"/>
            <a:ext cx="1774825" cy="1371600"/>
            <a:chOff x="4450" y="0"/>
            <a:chExt cx="1118" cy="1104"/>
          </a:xfrm>
        </p:grpSpPr>
        <p:pic>
          <p:nvPicPr>
            <p:cNvPr id="11448" name="Picture 50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49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8764589" y="1588"/>
            <a:ext cx="1774825" cy="1371600"/>
            <a:chOff x="4450" y="0"/>
            <a:chExt cx="1118" cy="1104"/>
          </a:xfrm>
        </p:grpSpPr>
        <p:pic>
          <p:nvPicPr>
            <p:cNvPr id="11446" name="Picture 53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47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8802689" y="14288"/>
            <a:ext cx="1774825" cy="1371600"/>
            <a:chOff x="4450" y="0"/>
            <a:chExt cx="1118" cy="1104"/>
          </a:xfrm>
        </p:grpSpPr>
        <p:pic>
          <p:nvPicPr>
            <p:cNvPr id="11444" name="Picture 56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45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8780464" y="14288"/>
            <a:ext cx="1774825" cy="1371600"/>
            <a:chOff x="4450" y="0"/>
            <a:chExt cx="1118" cy="1104"/>
          </a:xfrm>
        </p:grpSpPr>
        <p:pic>
          <p:nvPicPr>
            <p:cNvPr id="11442" name="Picture 59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43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3" name="Group 61"/>
          <p:cNvGrpSpPr>
            <a:grpSpLocks/>
          </p:cNvGrpSpPr>
          <p:nvPr/>
        </p:nvGrpSpPr>
        <p:grpSpPr bwMode="auto">
          <a:xfrm>
            <a:off x="8802689" y="14288"/>
            <a:ext cx="1774825" cy="1371600"/>
            <a:chOff x="4450" y="0"/>
            <a:chExt cx="1118" cy="1104"/>
          </a:xfrm>
        </p:grpSpPr>
        <p:pic>
          <p:nvPicPr>
            <p:cNvPr id="11440" name="Picture 62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41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8780464" y="14288"/>
            <a:ext cx="1774825" cy="1371600"/>
            <a:chOff x="4450" y="0"/>
            <a:chExt cx="1118" cy="1104"/>
          </a:xfrm>
        </p:grpSpPr>
        <p:pic>
          <p:nvPicPr>
            <p:cNvPr id="11438" name="Picture 65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39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8780464" y="14288"/>
            <a:ext cx="1774825" cy="1371600"/>
            <a:chOff x="4450" y="0"/>
            <a:chExt cx="1118" cy="1104"/>
          </a:xfrm>
        </p:grpSpPr>
        <p:pic>
          <p:nvPicPr>
            <p:cNvPr id="11436" name="Picture 68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37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8802689" y="14288"/>
            <a:ext cx="1774825" cy="1371600"/>
            <a:chOff x="4450" y="0"/>
            <a:chExt cx="1118" cy="1104"/>
          </a:xfrm>
        </p:grpSpPr>
        <p:pic>
          <p:nvPicPr>
            <p:cNvPr id="11434" name="Picture 71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35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8821739" y="0"/>
            <a:ext cx="1774825" cy="1371600"/>
            <a:chOff x="4450" y="0"/>
            <a:chExt cx="1118" cy="1104"/>
          </a:xfrm>
        </p:grpSpPr>
        <p:pic>
          <p:nvPicPr>
            <p:cNvPr id="11432" name="Picture 29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33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16s </a:t>
              </a:r>
            </a:p>
          </p:txBody>
        </p: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8810626" y="71438"/>
            <a:ext cx="1774825" cy="1371600"/>
            <a:chOff x="4450" y="0"/>
            <a:chExt cx="1118" cy="1104"/>
          </a:xfrm>
        </p:grpSpPr>
        <p:pic>
          <p:nvPicPr>
            <p:cNvPr id="11430" name="Picture 32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31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17s </a:t>
              </a:r>
            </a:p>
          </p:txBody>
        </p:sp>
      </p:grp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8810626" y="0"/>
            <a:ext cx="1774825" cy="1371600"/>
            <a:chOff x="4450" y="0"/>
            <a:chExt cx="1118" cy="1104"/>
          </a:xfrm>
        </p:grpSpPr>
        <p:pic>
          <p:nvPicPr>
            <p:cNvPr id="11428" name="Picture 35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29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18s </a:t>
              </a:r>
            </a:p>
          </p:txBody>
        </p:sp>
      </p:grpSp>
      <p:grpSp>
        <p:nvGrpSpPr>
          <p:cNvPr id="20" name="Group 37"/>
          <p:cNvGrpSpPr>
            <a:grpSpLocks/>
          </p:cNvGrpSpPr>
          <p:nvPr/>
        </p:nvGrpSpPr>
        <p:grpSpPr bwMode="auto">
          <a:xfrm>
            <a:off x="8739189" y="0"/>
            <a:ext cx="1774825" cy="1371600"/>
            <a:chOff x="4450" y="0"/>
            <a:chExt cx="1118" cy="1104"/>
          </a:xfrm>
        </p:grpSpPr>
        <p:pic>
          <p:nvPicPr>
            <p:cNvPr id="11426" name="Picture 38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27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19s </a:t>
              </a:r>
            </a:p>
          </p:txBody>
        </p:sp>
      </p:grpSp>
      <p:grpSp>
        <p:nvGrpSpPr>
          <p:cNvPr id="21" name="Group 40"/>
          <p:cNvGrpSpPr>
            <a:grpSpLocks/>
          </p:cNvGrpSpPr>
          <p:nvPr/>
        </p:nvGrpSpPr>
        <p:grpSpPr bwMode="auto">
          <a:xfrm>
            <a:off x="8739189" y="0"/>
            <a:ext cx="1774825" cy="1371600"/>
            <a:chOff x="4450" y="0"/>
            <a:chExt cx="1118" cy="1104"/>
          </a:xfrm>
        </p:grpSpPr>
        <p:pic>
          <p:nvPicPr>
            <p:cNvPr id="11424" name="Picture 41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25" name="AutoShape 4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20s </a:t>
              </a:r>
            </a:p>
          </p:txBody>
        </p:sp>
      </p:grpSp>
      <p:grpSp>
        <p:nvGrpSpPr>
          <p:cNvPr id="22" name="Group 43"/>
          <p:cNvGrpSpPr>
            <a:grpSpLocks/>
          </p:cNvGrpSpPr>
          <p:nvPr/>
        </p:nvGrpSpPr>
        <p:grpSpPr bwMode="auto">
          <a:xfrm>
            <a:off x="8739189" y="71438"/>
            <a:ext cx="1774825" cy="1371600"/>
            <a:chOff x="4450" y="0"/>
            <a:chExt cx="1118" cy="1104"/>
          </a:xfrm>
        </p:grpSpPr>
        <p:pic>
          <p:nvPicPr>
            <p:cNvPr id="11422" name="Picture 44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23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21s </a:t>
              </a:r>
            </a:p>
          </p:txBody>
        </p:sp>
      </p:grpSp>
      <p:grpSp>
        <p:nvGrpSpPr>
          <p:cNvPr id="23" name="Group 46"/>
          <p:cNvGrpSpPr>
            <a:grpSpLocks/>
          </p:cNvGrpSpPr>
          <p:nvPr/>
        </p:nvGrpSpPr>
        <p:grpSpPr bwMode="auto">
          <a:xfrm>
            <a:off x="8739189" y="0"/>
            <a:ext cx="1774825" cy="1371600"/>
            <a:chOff x="4450" y="0"/>
            <a:chExt cx="1118" cy="1104"/>
          </a:xfrm>
        </p:grpSpPr>
        <p:pic>
          <p:nvPicPr>
            <p:cNvPr id="11420" name="Picture 47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21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22s </a:t>
              </a:r>
            </a:p>
          </p:txBody>
        </p:sp>
      </p:grpSp>
      <p:grpSp>
        <p:nvGrpSpPr>
          <p:cNvPr id="24" name="Group 49"/>
          <p:cNvGrpSpPr>
            <a:grpSpLocks/>
          </p:cNvGrpSpPr>
          <p:nvPr/>
        </p:nvGrpSpPr>
        <p:grpSpPr bwMode="auto">
          <a:xfrm>
            <a:off x="8810626" y="0"/>
            <a:ext cx="1774825" cy="1371600"/>
            <a:chOff x="4450" y="0"/>
            <a:chExt cx="1118" cy="1104"/>
          </a:xfrm>
        </p:grpSpPr>
        <p:pic>
          <p:nvPicPr>
            <p:cNvPr id="11418" name="Picture 50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19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23s </a:t>
              </a:r>
            </a:p>
          </p:txBody>
        </p:sp>
      </p:grpSp>
      <p:grpSp>
        <p:nvGrpSpPr>
          <p:cNvPr id="25" name="Group 52"/>
          <p:cNvGrpSpPr>
            <a:grpSpLocks/>
          </p:cNvGrpSpPr>
          <p:nvPr/>
        </p:nvGrpSpPr>
        <p:grpSpPr bwMode="auto">
          <a:xfrm>
            <a:off x="8739189" y="0"/>
            <a:ext cx="1774825" cy="1371600"/>
            <a:chOff x="4450" y="0"/>
            <a:chExt cx="1118" cy="1104"/>
          </a:xfrm>
        </p:grpSpPr>
        <p:pic>
          <p:nvPicPr>
            <p:cNvPr id="11416" name="Picture 53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17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24s </a:t>
              </a:r>
            </a:p>
          </p:txBody>
        </p:sp>
      </p:grpSp>
      <p:grpSp>
        <p:nvGrpSpPr>
          <p:cNvPr id="26" name="Group 55"/>
          <p:cNvGrpSpPr>
            <a:grpSpLocks/>
          </p:cNvGrpSpPr>
          <p:nvPr/>
        </p:nvGrpSpPr>
        <p:grpSpPr bwMode="auto">
          <a:xfrm>
            <a:off x="8739189" y="0"/>
            <a:ext cx="1774825" cy="1371600"/>
            <a:chOff x="4450" y="0"/>
            <a:chExt cx="1118" cy="1104"/>
          </a:xfrm>
        </p:grpSpPr>
        <p:pic>
          <p:nvPicPr>
            <p:cNvPr id="11414" name="Picture 56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15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25s </a:t>
              </a:r>
            </a:p>
          </p:txBody>
        </p:sp>
      </p:grpSp>
      <p:grpSp>
        <p:nvGrpSpPr>
          <p:cNvPr id="27" name="Group 58"/>
          <p:cNvGrpSpPr>
            <a:grpSpLocks/>
          </p:cNvGrpSpPr>
          <p:nvPr/>
        </p:nvGrpSpPr>
        <p:grpSpPr bwMode="auto">
          <a:xfrm>
            <a:off x="8810626" y="0"/>
            <a:ext cx="1774825" cy="1371600"/>
            <a:chOff x="4450" y="0"/>
            <a:chExt cx="1118" cy="1104"/>
          </a:xfrm>
        </p:grpSpPr>
        <p:pic>
          <p:nvPicPr>
            <p:cNvPr id="11412" name="Picture 59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13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26s </a:t>
              </a:r>
            </a:p>
          </p:txBody>
        </p:sp>
      </p:grpSp>
      <p:grpSp>
        <p:nvGrpSpPr>
          <p:cNvPr id="28" name="Group 61"/>
          <p:cNvGrpSpPr>
            <a:grpSpLocks/>
          </p:cNvGrpSpPr>
          <p:nvPr/>
        </p:nvGrpSpPr>
        <p:grpSpPr bwMode="auto">
          <a:xfrm>
            <a:off x="8739189" y="71438"/>
            <a:ext cx="1774825" cy="1371600"/>
            <a:chOff x="4450" y="0"/>
            <a:chExt cx="1118" cy="1104"/>
          </a:xfrm>
        </p:grpSpPr>
        <p:pic>
          <p:nvPicPr>
            <p:cNvPr id="11410" name="Picture 62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11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27s </a:t>
              </a:r>
            </a:p>
          </p:txBody>
        </p:sp>
      </p:grpSp>
      <p:grpSp>
        <p:nvGrpSpPr>
          <p:cNvPr id="29" name="Group 64"/>
          <p:cNvGrpSpPr>
            <a:grpSpLocks/>
          </p:cNvGrpSpPr>
          <p:nvPr/>
        </p:nvGrpSpPr>
        <p:grpSpPr bwMode="auto">
          <a:xfrm>
            <a:off x="8739189" y="0"/>
            <a:ext cx="1774825" cy="1371600"/>
            <a:chOff x="4450" y="0"/>
            <a:chExt cx="1118" cy="1104"/>
          </a:xfrm>
        </p:grpSpPr>
        <p:pic>
          <p:nvPicPr>
            <p:cNvPr id="11408" name="Picture 65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09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28s </a:t>
              </a:r>
            </a:p>
          </p:txBody>
        </p:sp>
      </p:grpSp>
      <p:grpSp>
        <p:nvGrpSpPr>
          <p:cNvPr id="30" name="Group 67"/>
          <p:cNvGrpSpPr>
            <a:grpSpLocks/>
          </p:cNvGrpSpPr>
          <p:nvPr/>
        </p:nvGrpSpPr>
        <p:grpSpPr bwMode="auto">
          <a:xfrm>
            <a:off x="8739189" y="0"/>
            <a:ext cx="1774825" cy="1371600"/>
            <a:chOff x="4450" y="0"/>
            <a:chExt cx="1118" cy="1104"/>
          </a:xfrm>
        </p:grpSpPr>
        <p:pic>
          <p:nvPicPr>
            <p:cNvPr id="11406" name="Picture 68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07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29s </a:t>
              </a:r>
            </a:p>
          </p:txBody>
        </p:sp>
      </p:grpSp>
      <p:grpSp>
        <p:nvGrpSpPr>
          <p:cNvPr id="31" name="Group 70"/>
          <p:cNvGrpSpPr>
            <a:grpSpLocks/>
          </p:cNvGrpSpPr>
          <p:nvPr/>
        </p:nvGrpSpPr>
        <p:grpSpPr bwMode="auto">
          <a:xfrm>
            <a:off x="8739189" y="0"/>
            <a:ext cx="1774825" cy="1371600"/>
            <a:chOff x="3685" y="1840"/>
            <a:chExt cx="1118" cy="1104"/>
          </a:xfrm>
        </p:grpSpPr>
        <p:pic>
          <p:nvPicPr>
            <p:cNvPr id="11404" name="Picture 71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685" y="184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05" name="AutoShape 72"/>
            <p:cNvSpPr>
              <a:spLocks noChangeArrowheads="1"/>
            </p:cNvSpPr>
            <p:nvPr/>
          </p:nvSpPr>
          <p:spPr bwMode="auto">
            <a:xfrm>
              <a:off x="3820" y="1898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30s </a:t>
              </a:r>
            </a:p>
          </p:txBody>
        </p:sp>
      </p:grpSp>
      <p:grpSp>
        <p:nvGrpSpPr>
          <p:cNvPr id="32" name="Group 28"/>
          <p:cNvGrpSpPr>
            <a:grpSpLocks/>
          </p:cNvGrpSpPr>
          <p:nvPr/>
        </p:nvGrpSpPr>
        <p:grpSpPr bwMode="auto">
          <a:xfrm>
            <a:off x="8739189" y="57150"/>
            <a:ext cx="1774825" cy="1371600"/>
            <a:chOff x="4450" y="0"/>
            <a:chExt cx="1118" cy="1104"/>
          </a:xfrm>
        </p:grpSpPr>
        <p:pic>
          <p:nvPicPr>
            <p:cNvPr id="11402" name="Picture 29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03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31s </a:t>
              </a:r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8747126" y="42863"/>
            <a:ext cx="1774825" cy="1371600"/>
            <a:chOff x="4450" y="0"/>
            <a:chExt cx="1118" cy="1104"/>
          </a:xfrm>
        </p:grpSpPr>
        <p:pic>
          <p:nvPicPr>
            <p:cNvPr id="11400" name="Picture 32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01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32s 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8747126" y="42863"/>
            <a:ext cx="1774825" cy="1371600"/>
            <a:chOff x="4450" y="0"/>
            <a:chExt cx="1118" cy="1104"/>
          </a:xfrm>
        </p:grpSpPr>
        <p:pic>
          <p:nvPicPr>
            <p:cNvPr id="11398" name="Picture 35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99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33s </a:t>
              </a:r>
            </a:p>
          </p:txBody>
        </p:sp>
      </p:grp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8758239" y="42863"/>
            <a:ext cx="1774825" cy="1371600"/>
            <a:chOff x="4450" y="0"/>
            <a:chExt cx="1118" cy="1104"/>
          </a:xfrm>
        </p:grpSpPr>
        <p:pic>
          <p:nvPicPr>
            <p:cNvPr id="11396" name="Picture 38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97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34s </a:t>
              </a:r>
            </a:p>
          </p:txBody>
        </p:sp>
      </p:grpSp>
      <p:grpSp>
        <p:nvGrpSpPr>
          <p:cNvPr id="38" name="Group 40"/>
          <p:cNvGrpSpPr>
            <a:grpSpLocks/>
          </p:cNvGrpSpPr>
          <p:nvPr/>
        </p:nvGrpSpPr>
        <p:grpSpPr bwMode="auto">
          <a:xfrm>
            <a:off x="8747126" y="42863"/>
            <a:ext cx="1774825" cy="1371600"/>
            <a:chOff x="4450" y="0"/>
            <a:chExt cx="1118" cy="1104"/>
          </a:xfrm>
        </p:grpSpPr>
        <p:pic>
          <p:nvPicPr>
            <p:cNvPr id="11394" name="Picture 41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95" name="AutoShape 4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35s </a:t>
              </a:r>
            </a:p>
          </p:txBody>
        </p:sp>
      </p:grpSp>
      <p:grpSp>
        <p:nvGrpSpPr>
          <p:cNvPr id="39" name="Group 43"/>
          <p:cNvGrpSpPr>
            <a:grpSpLocks/>
          </p:cNvGrpSpPr>
          <p:nvPr/>
        </p:nvGrpSpPr>
        <p:grpSpPr bwMode="auto">
          <a:xfrm>
            <a:off x="8747126" y="42863"/>
            <a:ext cx="1774825" cy="1371600"/>
            <a:chOff x="4450" y="0"/>
            <a:chExt cx="1118" cy="1104"/>
          </a:xfrm>
        </p:grpSpPr>
        <p:pic>
          <p:nvPicPr>
            <p:cNvPr id="11392" name="Picture 44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93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36s </a:t>
              </a:r>
            </a:p>
          </p:txBody>
        </p:sp>
      </p:grpSp>
      <p:grpSp>
        <p:nvGrpSpPr>
          <p:cNvPr id="40" name="Group 46"/>
          <p:cNvGrpSpPr>
            <a:grpSpLocks/>
          </p:cNvGrpSpPr>
          <p:nvPr/>
        </p:nvGrpSpPr>
        <p:grpSpPr bwMode="auto">
          <a:xfrm>
            <a:off x="8747126" y="42863"/>
            <a:ext cx="1774825" cy="1371600"/>
            <a:chOff x="4450" y="0"/>
            <a:chExt cx="1118" cy="1104"/>
          </a:xfrm>
        </p:grpSpPr>
        <p:pic>
          <p:nvPicPr>
            <p:cNvPr id="11390" name="Picture 47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91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37s </a:t>
              </a:r>
            </a:p>
          </p:txBody>
        </p:sp>
      </p:grpSp>
      <p:grpSp>
        <p:nvGrpSpPr>
          <p:cNvPr id="41" name="Group 49"/>
          <p:cNvGrpSpPr>
            <a:grpSpLocks/>
          </p:cNvGrpSpPr>
          <p:nvPr/>
        </p:nvGrpSpPr>
        <p:grpSpPr bwMode="auto">
          <a:xfrm>
            <a:off x="8747126" y="42863"/>
            <a:ext cx="1774825" cy="1371600"/>
            <a:chOff x="4450" y="0"/>
            <a:chExt cx="1118" cy="1104"/>
          </a:xfrm>
        </p:grpSpPr>
        <p:pic>
          <p:nvPicPr>
            <p:cNvPr id="11388" name="Picture 50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89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38s </a:t>
              </a:r>
            </a:p>
          </p:txBody>
        </p:sp>
      </p:grpSp>
      <p:grpSp>
        <p:nvGrpSpPr>
          <p:cNvPr id="42" name="Group 52"/>
          <p:cNvGrpSpPr>
            <a:grpSpLocks/>
          </p:cNvGrpSpPr>
          <p:nvPr/>
        </p:nvGrpSpPr>
        <p:grpSpPr bwMode="auto">
          <a:xfrm>
            <a:off x="8747126" y="42863"/>
            <a:ext cx="1774825" cy="1371600"/>
            <a:chOff x="4450" y="0"/>
            <a:chExt cx="1118" cy="1104"/>
          </a:xfrm>
        </p:grpSpPr>
        <p:pic>
          <p:nvPicPr>
            <p:cNvPr id="11386" name="Picture 53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87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39s </a:t>
              </a:r>
            </a:p>
          </p:txBody>
        </p:sp>
      </p:grpSp>
      <p:grpSp>
        <p:nvGrpSpPr>
          <p:cNvPr id="44" name="Group 55"/>
          <p:cNvGrpSpPr>
            <a:grpSpLocks/>
          </p:cNvGrpSpPr>
          <p:nvPr/>
        </p:nvGrpSpPr>
        <p:grpSpPr bwMode="auto">
          <a:xfrm>
            <a:off x="8747126" y="42863"/>
            <a:ext cx="1774825" cy="1371600"/>
            <a:chOff x="4450" y="0"/>
            <a:chExt cx="1118" cy="1104"/>
          </a:xfrm>
        </p:grpSpPr>
        <p:pic>
          <p:nvPicPr>
            <p:cNvPr id="11384" name="Picture 56" descr="CLOCK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85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40s </a:t>
              </a:r>
            </a:p>
          </p:txBody>
        </p:sp>
      </p:grpSp>
      <p:sp>
        <p:nvSpPr>
          <p:cNvPr id="202" name="7-Point Star 201"/>
          <p:cNvSpPr/>
          <p:nvPr/>
        </p:nvSpPr>
        <p:spPr>
          <a:xfrm>
            <a:off x="8667750" y="-214313"/>
            <a:ext cx="2000250" cy="16430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16317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2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202" grpId="0" animBg="1"/>
      <p:bldP spid="20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170" y="1096236"/>
            <a:ext cx="10232571" cy="405053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38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NHÂN HAI SỐ NGUYÊN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744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Tính chất của phép nhân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27909" y="905802"/>
                <a:ext cx="1004533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hiện các phép tính sau và rút ra nhận xét về kết quả: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.4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4.(−25)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.(−6)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.(−15)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905802"/>
                <a:ext cx="10045337" cy="1687963"/>
              </a:xfrm>
              <a:prstGeom prst="rect">
                <a:avLst/>
              </a:prstGeom>
              <a:blipFill>
                <a:blip r:embed="rId3"/>
                <a:stretch>
                  <a:fillRect l="-910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538653" y="2648888"/>
            <a:ext cx="79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27909" y="3165676"/>
                <a:ext cx="42454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.4=−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25.4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=−100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4.25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=−100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3165676"/>
                <a:ext cx="4245429" cy="1200329"/>
              </a:xfrm>
              <a:prstGeom prst="rect">
                <a:avLst/>
              </a:prstGeom>
              <a:blipFill>
                <a:blip r:embed="rId4"/>
                <a:stretch>
                  <a:fillRect l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27910" y="4366005"/>
            <a:ext cx="4245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hai phép tính trên bằng nhau, 2 phép tính trên đã đổi chỗ các thừa số cho nhau.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35486" y="3169633"/>
                <a:ext cx="47418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=15.6=90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−6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=6.15=90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486" y="3169633"/>
                <a:ext cx="4741817" cy="1200329"/>
              </a:xfrm>
              <a:prstGeom prst="rect">
                <a:avLst/>
              </a:prstGeom>
              <a:blipFill>
                <a:blip r:embed="rId5"/>
                <a:stretch>
                  <a:fillRect l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335486" y="4366005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hai phép tính trên bằng nhau, 2 phép tính trên đã đổi chỗ các thừa số cho nhau.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1227909" y="5695406"/>
                <a:ext cx="9444445" cy="88827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 nhân các số nguyên có tính chất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 hoán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5695406"/>
                <a:ext cx="9444445" cy="888274"/>
              </a:xfrm>
              <a:prstGeom prst="roundRect">
                <a:avLst/>
              </a:prstGeom>
              <a:blipFill>
                <a:blip r:embed="rId6"/>
                <a:stretch>
                  <a:fillRect t="-5405" b="-15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2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Tính chất của phép nhân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27909" y="1071154"/>
                <a:ext cx="6400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hiện các phép tính sau và nhận xét kết quả: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−2.(3.4)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.4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071154"/>
                <a:ext cx="6400800" cy="1569660"/>
              </a:xfrm>
              <a:prstGeom prst="rect">
                <a:avLst/>
              </a:prstGeom>
              <a:blipFill>
                <a:blip r:embed="rId3"/>
                <a:stretch>
                  <a:fillRect l="-1429" t="-3113" b="-4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538651" y="2532192"/>
            <a:ext cx="79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27909" y="3046943"/>
                <a:ext cx="4075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3.4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=−2.12=−24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3046943"/>
                <a:ext cx="4075612" cy="461665"/>
              </a:xfrm>
              <a:prstGeom prst="rect">
                <a:avLst/>
              </a:prstGeom>
              <a:blipFill>
                <a:blip r:embed="rId4"/>
                <a:stretch>
                  <a:fillRect l="-224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66114" y="3046942"/>
                <a:ext cx="46634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.4=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.4=−24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114" y="3046942"/>
                <a:ext cx="4663441" cy="461665"/>
              </a:xfrm>
              <a:prstGeom prst="rect">
                <a:avLst/>
              </a:prstGeom>
              <a:blipFill>
                <a:blip r:embed="rId5"/>
                <a:stretch>
                  <a:fillRect l="-209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227909" y="3577106"/>
            <a:ext cx="994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hai phép tính trên bằng nhau.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979714" y="4219303"/>
            <a:ext cx="4957354" cy="20944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phép nhân hai số nguyên có tính kết hợp giống phép nhân hai số tự nhiên không?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348548" y="4219303"/>
                <a:ext cx="4898571" cy="228599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 nhân hai số nguyên có tính chất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hợp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548" y="4219303"/>
                <a:ext cx="4898571" cy="228599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19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5" grpId="0"/>
      <p:bldP spid="12" grpId="0"/>
      <p:bldP spid="14" grpId="0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67098" y="365760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Tính chất của phép nhân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67098" y="827425"/>
                <a:ext cx="6400800" cy="1503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hiện các phép tính sau và nhận xét kết quả: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−2).37+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.63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.(37+63)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098" y="827425"/>
                <a:ext cx="6400800" cy="1503297"/>
              </a:xfrm>
              <a:prstGeom prst="rect">
                <a:avLst/>
              </a:prstGeom>
              <a:blipFill>
                <a:blip r:embed="rId3"/>
                <a:stretch>
                  <a:fillRect l="-1524" t="-3252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157653" y="2330722"/>
            <a:ext cx="79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63040" y="2792387"/>
                <a:ext cx="428461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.37+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.63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−126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=−200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" y="2792387"/>
                <a:ext cx="4284618" cy="1754326"/>
              </a:xfrm>
              <a:prstGeom prst="rect">
                <a:avLst/>
              </a:prstGeom>
              <a:blipFill>
                <a:blip r:embed="rId4"/>
                <a:stretch>
                  <a:fillRect l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61314" y="2792387"/>
                <a:ext cx="428461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.(37+63)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.100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=−200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314" y="2792387"/>
                <a:ext cx="4284618" cy="1754326"/>
              </a:xfrm>
              <a:prstGeom prst="rect">
                <a:avLst/>
              </a:prstGeom>
              <a:blipFill>
                <a:blip r:embed="rId5"/>
                <a:stretch>
                  <a:fillRect l="-2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463040" y="4546713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hai phép tính trên bằng nhau.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1267098" y="5212080"/>
                <a:ext cx="9444445" cy="88827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chất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phối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phép nhân đối với phép cộng: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098" y="5212080"/>
                <a:ext cx="9444445" cy="888274"/>
              </a:xfrm>
              <a:prstGeom prst="roundRect">
                <a:avLst/>
              </a:prstGeom>
              <a:blipFill>
                <a:blip r:embed="rId6"/>
                <a:stretch>
                  <a:fillRect t="-5405" b="-15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01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" grpId="0"/>
      <p:bldP spid="18" grpId="0"/>
      <p:bldP spid="20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67098" y="365760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Tính chất của phép nhân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67098" y="827425"/>
                <a:ext cx="8725989" cy="2925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 tự như phép nhân các số tự nhiên, phép nhân các số nguyên cũng có các tính chất: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Tính chất </a:t>
                </a:r>
                <a:r>
                  <a:rPr lang="en-US" sz="2400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 hoán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Với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Tính 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 </a:t>
                </a:r>
                <a:r>
                  <a:rPr lang="en-US" sz="2400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</a:t>
                </a:r>
                <a:r>
                  <a:rPr lang="en-US" sz="2400" i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Với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Tính 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 </a:t>
                </a:r>
                <a:r>
                  <a:rPr lang="en-US" sz="2400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phối 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phép nhân đối với phép cộng: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098" y="827425"/>
                <a:ext cx="8725989" cy="2925224"/>
              </a:xfrm>
              <a:prstGeom prst="rect">
                <a:avLst/>
              </a:prstGeom>
              <a:blipFill>
                <a:blip r:embed="rId3"/>
                <a:stretch>
                  <a:fillRect l="-1118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entagon 7"/>
          <p:cNvSpPr/>
          <p:nvPr/>
        </p:nvSpPr>
        <p:spPr>
          <a:xfrm>
            <a:off x="1267098" y="4044497"/>
            <a:ext cx="4637313" cy="18157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 các số nguyên có tính phân phối đối với phép trừ không?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61612" y="4352201"/>
                <a:ext cx="485938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 nhân các số nguyên có tính phân phối đối với phép trừ: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612" y="4352201"/>
                <a:ext cx="4859383" cy="1200329"/>
              </a:xfrm>
              <a:prstGeom prst="rect">
                <a:avLst/>
              </a:prstGeom>
              <a:blipFill>
                <a:blip r:embed="rId4"/>
                <a:stretch>
                  <a:fillRect l="-2008" t="-4061" r="-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4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2891" y="365760"/>
            <a:ext cx="155448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97726" y="888980"/>
                <a:ext cx="9470571" cy="1532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hiện phép tính bằng cách hợp lí: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.4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.(150+14)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726" y="888980"/>
                <a:ext cx="9470571" cy="1532727"/>
              </a:xfrm>
              <a:prstGeom prst="rect">
                <a:avLst/>
              </a:prstGeom>
              <a:blipFill>
                <a:blip r:embed="rId3"/>
                <a:stretch>
                  <a:fillRect l="-965" b="-5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45037" y="2087962"/>
            <a:ext cx="79683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6103" y="2612529"/>
                <a:ext cx="3696788" cy="1532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.4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−17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=−100.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=1700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103" y="2612529"/>
                <a:ext cx="3696788" cy="1532727"/>
              </a:xfrm>
              <a:prstGeom prst="rect">
                <a:avLst/>
              </a:prstGeom>
              <a:blipFill>
                <a:blip r:embed="rId4"/>
                <a:stretch>
                  <a:fillRect l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14016" y="2612528"/>
                <a:ext cx="4161608" cy="1532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150+14</m:t>
                        </m:r>
                      </m:e>
                    </m:d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.150+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.14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=−300+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−28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=−328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6" y="2612528"/>
                <a:ext cx="4161608" cy="1532727"/>
              </a:xfrm>
              <a:prstGeom prst="rect">
                <a:avLst/>
              </a:prstGeom>
              <a:blipFill>
                <a:blip r:embed="rId5"/>
                <a:stretch>
                  <a:fillRect l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397726" y="4336075"/>
                <a:ext cx="3553097" cy="223454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 tính chất giao hoán đổi chỗ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−17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4.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 tính chất kết hợp nhóm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(−25)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726" y="4336075"/>
                <a:ext cx="3553097" cy="22345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6514016" y="4336075"/>
            <a:ext cx="3553097" cy="22345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 tính chất phân phối của phép nhân đối với phép cộng.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7315200" y="235131"/>
            <a:ext cx="4519749" cy="203780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tính chất nào? Và dùng như thế nào?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5" grpId="0"/>
      <p:bldP spid="8" grpId="0"/>
      <p:bldP spid="12" grpId="0" animBg="1"/>
      <p:bldP spid="14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170" y="1096236"/>
            <a:ext cx="10232571" cy="405053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37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NHÂN HAI SỐ NGUYÊN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81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1006" y="365760"/>
            <a:ext cx="2586446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4623" y="888980"/>
                <a:ext cx="10019211" cy="14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Tính giá trị của tích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.5.(−6)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sẽ thay đổi như thế nào nếu đổi dấu tất cả các thừa số của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Tính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−39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−4.(−14)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23" y="888980"/>
                <a:ext cx="10019211" cy="1484830"/>
              </a:xfrm>
              <a:prstGeom prst="rect">
                <a:avLst/>
              </a:prstGeom>
              <a:blipFill>
                <a:blip r:embed="rId3"/>
                <a:stretch>
                  <a:fillRect l="-974" b="-9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379722" y="2373810"/>
            <a:ext cx="796833" cy="52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4623" y="3008324"/>
                <a:ext cx="9895114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.5.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3.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−4.5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=−18.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=360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23" y="3008324"/>
                <a:ext cx="9895114" cy="524567"/>
              </a:xfrm>
              <a:prstGeom prst="rect">
                <a:avLst/>
              </a:prstGeom>
              <a:blipFill>
                <a:blip r:embed="rId4"/>
                <a:stretch>
                  <a:fillRect l="-986" b="-2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64623" y="5139032"/>
                <a:ext cx="7785463" cy="100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−39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=4.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−39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−14</m:t>
                            </m:r>
                          </m:e>
                        </m:d>
                      </m:e>
                    </m:d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=−100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23" y="5139032"/>
                <a:ext cx="7785463" cy="1004699"/>
              </a:xfrm>
              <a:prstGeom prst="rect">
                <a:avLst/>
              </a:prstGeom>
              <a:blipFill>
                <a:blip r:embed="rId5"/>
                <a:stretch>
                  <a:fillRect l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64623" y="3593546"/>
                <a:ext cx="8281851" cy="14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đổi dấu tất cả các thừa số của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được: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.4.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.6=360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trị của tích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vẫn không thay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23" y="3593546"/>
                <a:ext cx="8281851" cy="1484830"/>
              </a:xfrm>
              <a:prstGeom prst="rect">
                <a:avLst/>
              </a:prstGeom>
              <a:blipFill>
                <a:blip r:embed="rId6"/>
                <a:stretch>
                  <a:fillRect l="-1178" b="-8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1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78882" y="310904"/>
                <a:ext cx="5277395" cy="1532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3.37: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bằng cách hợp lí: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.72+8.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−19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−(−8)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.1011−27.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+27.(−1)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82" y="310904"/>
                <a:ext cx="5277395" cy="1532727"/>
              </a:xfrm>
              <a:prstGeom prst="rect">
                <a:avLst/>
              </a:prstGeom>
              <a:blipFill>
                <a:blip r:embed="rId3"/>
                <a:stretch>
                  <a:fillRect l="-1732" b="-5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2373" y="310905"/>
                <a:ext cx="4872446" cy="14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3.35: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bằng cách hợp lí: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1930+2019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+4.(−2019)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+3.(120−17)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3" y="310905"/>
                <a:ext cx="4872446" cy="1484830"/>
              </a:xfrm>
              <a:prstGeom prst="rect">
                <a:avLst/>
              </a:prstGeom>
              <a:blipFill>
                <a:blip r:embed="rId4"/>
                <a:stretch>
                  <a:fillRect l="-1877" b="-8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991498" y="648787"/>
            <a:ext cx="0" cy="58826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14549" y="2249034"/>
                <a:ext cx="468956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4.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1930+2019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+4.(−2019)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=4.1930+4.2019+4.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−2019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4.2019+4.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−2019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+4.1930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2019+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−2019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+4.1930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=4.0+4.1930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=7720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49" y="2249034"/>
                <a:ext cx="4689566" cy="2492990"/>
              </a:xfrm>
              <a:prstGeom prst="rect">
                <a:avLst/>
              </a:prstGeom>
              <a:blipFill>
                <a:blip r:embed="rId5"/>
                <a:stretch>
                  <a:fillRect l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865121" y="1784440"/>
            <a:ext cx="796833" cy="52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49196" y="1849116"/>
            <a:ext cx="79683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12373" y="4663441"/>
                <a:ext cx="4663440" cy="200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−17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+3.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120−17</m:t>
                        </m:r>
                      </m:e>
                    </m:d>
                  </m:oMath>
                </a14:m>
                <a:endParaRPr lang="en-US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+3.120−3.17=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−17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−3.17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+3.120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3.17−3.17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+3.120=360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3" y="4663441"/>
                <a:ext cx="4663440" cy="2001766"/>
              </a:xfrm>
              <a:prstGeom prst="rect">
                <a:avLst/>
              </a:prstGeom>
              <a:blipFill>
                <a:blip r:embed="rId6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78882" y="2373682"/>
                <a:ext cx="4689566" cy="201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.72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−19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−(−8)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.72+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.19−(−8)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.(72+19−1)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.90=−720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82" y="2373682"/>
                <a:ext cx="4689566" cy="2012859"/>
              </a:xfrm>
              <a:prstGeom prst="rect">
                <a:avLst/>
              </a:prstGeom>
              <a:blipFill>
                <a:blip r:embed="rId7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278881" y="4375409"/>
                <a:ext cx="5277395" cy="201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−27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1011−27.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+27.(−1)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.1011−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.12+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.1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1011−12+1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.1000=−27000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81" y="4375409"/>
                <a:ext cx="5277395" cy="2012859"/>
              </a:xfrm>
              <a:prstGeom prst="rect">
                <a:avLst/>
              </a:prstGeom>
              <a:blipFill>
                <a:blip r:embed="rId8"/>
                <a:stretch>
                  <a:fillRect l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46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5" grpId="0"/>
      <p:bldP spid="16" grpId="0"/>
      <p:bldP spid="17" grpId="0"/>
      <p:bldP spid="18" grpId="0"/>
      <p:bldP spid="19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5429" y="1031966"/>
            <a:ext cx="395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166" y="2024743"/>
            <a:ext cx="957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lại 2 quy tắc nhân số nguyên; các tính chất của phép nhân số nguyên.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tất cả bài tập trong sgk và sbt của bài “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 nhân số 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3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667" y="522515"/>
            <a:ext cx="867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245" t="36429" r="9843" b="50178"/>
          <a:stretch/>
        </p:blipFill>
        <p:spPr>
          <a:xfrm>
            <a:off x="1175656" y="1227910"/>
            <a:ext cx="9810206" cy="97971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593667" y="2611866"/>
            <a:ext cx="3056710" cy="2378146"/>
          </a:xfrm>
          <a:prstGeom prst="wedgeEllipse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Cao đã chi tất cả bao nhiêu tiền?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97189" y="2611866"/>
            <a:ext cx="3683725" cy="2378146"/>
          </a:xfrm>
          <a:prstGeom prst="wedgeRoundRect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dùng phép cộng các số âm thì các em làm thế nào tính được số tiền bạn Cao đã chi?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5656" y="5512526"/>
            <a:ext cx="4415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Cao chi 45 000 đồng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sổ sẽ ghi là – 45 000 đồng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4634" y="5394255"/>
            <a:ext cx="5368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dùng phép cộng ta sẽ dùng phép nhân, và nhân như nào đối với hai số nguyên khác dấu?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245" t="36429" r="9843" b="50178"/>
          <a:stretch/>
        </p:blipFill>
        <p:spPr>
          <a:xfrm>
            <a:off x="1045028" y="1110344"/>
            <a:ext cx="9810206" cy="97971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227909" y="2294599"/>
            <a:ext cx="3696788" cy="26039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phép nhân để tính số tiền đã chi sẽ làm như thế nào?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Line Callout 2 5"/>
              <p:cNvSpPr/>
              <p:nvPr/>
            </p:nvSpPr>
            <p:spPr>
              <a:xfrm>
                <a:off x="6479178" y="2481942"/>
                <a:ext cx="4127862" cy="1881051"/>
              </a:xfrm>
              <a:prstGeom prst="borderCallout2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15000 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×3=45000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đó viết thêm dấu “-” phía trước kết quả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Line Callout 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178" y="2481942"/>
                <a:ext cx="4127862" cy="1881051"/>
              </a:xfrm>
              <a:prstGeom prst="borderCallout2">
                <a:avLst/>
              </a:prstGeom>
              <a:blipFill>
                <a:blip r:embed="rId4"/>
                <a:stretch>
                  <a:fillRect r="-10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4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7909" y="1149531"/>
                <a:ext cx="95489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cách vừa rồi tính: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đó thử lại bằng phép cộng: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+(−11)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149531"/>
                <a:ext cx="9548948" cy="830997"/>
              </a:xfrm>
              <a:prstGeom prst="rect">
                <a:avLst/>
              </a:prstGeom>
              <a:blipFill>
                <a:blip r:embed="rId3"/>
                <a:stretch>
                  <a:fillRect l="-95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27909" y="2429692"/>
                <a:ext cx="4219302" cy="1933303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11.3=33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thêm dấu “-” trước kết quả ta sẽ được kết quả của phéo tính: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.3=−33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2429692"/>
                <a:ext cx="4219302" cy="1933303"/>
              </a:xfrm>
              <a:prstGeom prst="roundRect">
                <a:avLst/>
              </a:prstGeom>
              <a:blipFill>
                <a:blip r:embed="rId4"/>
                <a:stretch>
                  <a:fillRect r="-1583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435635" y="2429692"/>
                <a:ext cx="4615542" cy="1933303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 lại bằng phép cộng: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=−33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35" y="2429692"/>
                <a:ext cx="4615542" cy="193330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5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7909" y="1084217"/>
                <a:ext cx="85822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cách tính nhân đó, hãy dự đoán kết quả của các phép tính sau: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5.(−7)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6.(−8)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084217"/>
                <a:ext cx="8582297" cy="1200329"/>
              </a:xfrm>
              <a:prstGeom prst="rect">
                <a:avLst/>
              </a:prstGeom>
              <a:blipFill>
                <a:blip r:embed="rId3"/>
                <a:stretch>
                  <a:fillRect l="-106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27909" y="2462961"/>
                <a:ext cx="2834640" cy="1058091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5.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=−35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2462961"/>
                <a:ext cx="2834640" cy="10580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5519057" y="2462961"/>
                <a:ext cx="2834640" cy="1058091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6.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=−48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57" y="2462961"/>
                <a:ext cx="2834640" cy="10580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loud Callout 10"/>
          <p:cNvSpPr/>
          <p:nvPr/>
        </p:nvSpPr>
        <p:spPr>
          <a:xfrm>
            <a:off x="1227909" y="3866605"/>
            <a:ext cx="4454434" cy="21684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cách làm trên, em hãy rút ra quy tắc nhân hai số nguyên khác dấu?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78285" y="3866605"/>
                <a:ext cx="495082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nhân hai số nguyên khác dấu, ta nhân phần tự nhiên của hai số đó với nhau rồi  đặt dấu “-” trước kết quả nhận được.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85" y="3866605"/>
                <a:ext cx="4950823" cy="2308324"/>
              </a:xfrm>
              <a:prstGeom prst="rect">
                <a:avLst/>
              </a:prstGeom>
              <a:blipFill>
                <a:blip r:embed="rId6"/>
                <a:stretch>
                  <a:fillRect l="-1847" t="-2111" r="-2217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7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227909" y="1175656"/>
                <a:ext cx="2586445" cy="224196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1: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Tính: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−12).12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137.(−15)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5.(−12)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175656"/>
                <a:ext cx="2586445" cy="2241960"/>
              </a:xfrm>
              <a:prstGeom prst="roundRect">
                <a:avLst/>
              </a:prstGeom>
              <a:blipFill>
                <a:blip r:embed="rId3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1269" y="1175656"/>
                <a:ext cx="55517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.12=−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12.12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=−144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1175656"/>
                <a:ext cx="5551715" cy="1200329"/>
              </a:xfrm>
              <a:prstGeom prst="rect">
                <a:avLst/>
              </a:prstGeom>
              <a:blipFill>
                <a:blip r:embed="rId4"/>
                <a:stretch>
                  <a:fillRect l="-1647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7067007" y="4010298"/>
            <a:ext cx="3735977" cy="20116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2 số nguyên khác dấu là một số nguyên âm hay một số nguyên dương?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663440" y="4506686"/>
            <a:ext cx="2233749" cy="10842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27909" y="4390574"/>
            <a:ext cx="2978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2 số nguyên khác dấu là một số nguyên âm.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51269" y="2375985"/>
                <a:ext cx="5264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137.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137.15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=−2055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2375985"/>
                <a:ext cx="5264332" cy="646331"/>
              </a:xfrm>
              <a:prstGeom prst="rect">
                <a:avLst/>
              </a:prstGeom>
              <a:blipFill>
                <a:blip r:embed="rId5"/>
                <a:stretch>
                  <a:fillRect l="-1736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51269" y="3022316"/>
                <a:ext cx="5329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5. 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5.12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=−60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3022316"/>
                <a:ext cx="5329645" cy="461665"/>
              </a:xfrm>
              <a:prstGeom prst="rect">
                <a:avLst/>
              </a:prstGeom>
              <a:blipFill>
                <a:blip r:embed="rId6"/>
                <a:stretch>
                  <a:fillRect l="-171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8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384663" y="2886891"/>
            <a:ext cx="3657600" cy="3553097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dương là một số nguyên gì?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36915" y="919393"/>
                <a:ext cx="40756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tích: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12.5</m:t>
                    </m:r>
                  </m:oMath>
                </a14:m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30.6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5" y="919393"/>
                <a:ext cx="4075612" cy="646331"/>
              </a:xfrm>
              <a:prstGeom prst="rect">
                <a:avLst/>
              </a:prstGeom>
              <a:blipFill>
                <a:blip r:embed="rId3"/>
                <a:stretch>
                  <a:fillRect l="-2395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36915" y="1499360"/>
                <a:ext cx="49900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12.5=60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30.6=180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5" y="1499360"/>
                <a:ext cx="4990012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225143" y="4180585"/>
            <a:ext cx="2011680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7733211" y="3422467"/>
            <a:ext cx="3317965" cy="248194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dương (hay hai số tự nhiên) là một số nguyên dương.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663" y="376118"/>
            <a:ext cx="896112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920" t="38839" r="10410" b="22947"/>
          <a:stretch/>
        </p:blipFill>
        <p:spPr>
          <a:xfrm>
            <a:off x="8059783" y="539437"/>
            <a:ext cx="2299063" cy="2795453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1410789" y="613953"/>
            <a:ext cx="5486400" cy="22860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3 dòng đầu và nhận xét về dấu của tích mỗi khi đổi dấu một thừa số và giữ nguyên thừa số còn lại?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709851" y="3046912"/>
            <a:ext cx="444138" cy="662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10789" y="3856810"/>
                <a:ext cx="894805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1: Tích của một số nguyên âm và 1 số nguyên dương là số nguyên âm.</a:t>
                </a: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2: Khi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(−3)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đổi dấu thành 3 thì trở thành tích của hai số nguyên dương, tích từ một số nguyên âm đổi dấu thành một số nguyên dương.</a:t>
                </a: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3: Khi 7 đổi dấu thành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(−7)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trở thành tích của một số nguyên âm và một số nguyên dương, tích từ số nguyên dương đổi dấu thành số nguyên âm.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3856810"/>
                <a:ext cx="8948057" cy="2677656"/>
              </a:xfrm>
              <a:prstGeom prst="rect">
                <a:avLst/>
              </a:prstGeom>
              <a:blipFill>
                <a:blip r:embed="rId4"/>
                <a:stretch>
                  <a:fillRect l="-1022" t="-1822" r="-1090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49532" y="77772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2270</Words>
  <Application>Microsoft Office PowerPoint</Application>
  <PresentationFormat>Custom</PresentationFormat>
  <Paragraphs>279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Tiết 37 PHÉP NHÂN HAI SỐ NGUYÊN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38 PHÉP NHÂN HAI SỐ NGUYÊN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dcterms:created xsi:type="dcterms:W3CDTF">2021-08-16T02:40:31Z</dcterms:created>
  <dcterms:modified xsi:type="dcterms:W3CDTF">2021-08-30T07:25:18Z</dcterms:modified>
</cp:coreProperties>
</file>