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3" r:id="rId3"/>
    <p:sldId id="294" r:id="rId4"/>
    <p:sldId id="289" r:id="rId5"/>
    <p:sldId id="274" r:id="rId6"/>
    <p:sldId id="277" r:id="rId7"/>
    <p:sldId id="276" r:id="rId8"/>
    <p:sldId id="263" r:id="rId9"/>
    <p:sldId id="280" r:id="rId10"/>
    <p:sldId id="264" r:id="rId11"/>
    <p:sldId id="265" r:id="rId12"/>
    <p:sldId id="269" r:id="rId13"/>
    <p:sldId id="266" r:id="rId14"/>
    <p:sldId id="267" r:id="rId15"/>
    <p:sldId id="268" r:id="rId16"/>
    <p:sldId id="273" r:id="rId17"/>
    <p:sldId id="281" r:id="rId18"/>
    <p:sldId id="282" r:id="rId19"/>
    <p:sldId id="283" r:id="rId20"/>
    <p:sldId id="284" r:id="rId21"/>
    <p:sldId id="288" r:id="rId22"/>
    <p:sldId id="285" r:id="rId23"/>
    <p:sldId id="286" r:id="rId24"/>
    <p:sldId id="287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0" autoAdjust="0"/>
    <p:restoredTop sz="94660"/>
  </p:normalViewPr>
  <p:slideViewPr>
    <p:cSldViewPr>
      <p:cViewPr>
        <p:scale>
          <a:sx n="90" d="100"/>
          <a:sy n="90" d="100"/>
        </p:scale>
        <p:origin x="-1435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DB8A45-69F3-448D-95A4-6B469BA2DA6C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753BFC-F2F5-45B0-8284-8F3569DF34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8A45-69F3-448D-95A4-6B469BA2DA6C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53BFC-F2F5-45B0-8284-8F3569DF34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8A45-69F3-448D-95A4-6B469BA2DA6C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53BFC-F2F5-45B0-8284-8F3569DF34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6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1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4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9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90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1" y="4495802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7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90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87B86-1FDD-40C9-9FBA-BB640529A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3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EA33C5-0F3C-4266-A345-26068283B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41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6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1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4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6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90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1" y="4479927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2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90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90A6-34C0-44E8-9BEC-95613E0CF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88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D8D5A-A0E0-470A-87F0-BD4E8DCC6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079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A761-1F8D-4A6A-B0AC-6FDEDE043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752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665E3A-C3AC-46EA-8156-2458E3527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880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274C-2D79-4537-96A8-85A408704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42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6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D29E2F-A7F0-40BD-A486-4C9FBE4BE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08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8A45-69F3-448D-95A4-6B469BA2DA6C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53BFC-F2F5-45B0-8284-8F3569DF347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6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2D2C72-852C-4E9C-B562-9593500E3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4306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D68C-6FE5-4D37-850B-4F1023576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254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FC190-2210-4566-B725-BC7563CB3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077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8A45-69F3-448D-95A4-6B469BA2DA6C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53BFC-F2F5-45B0-8284-8F3569DF347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8A45-69F3-448D-95A4-6B469BA2DA6C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53BFC-F2F5-45B0-8284-8F3569DF347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8A45-69F3-448D-95A4-6B469BA2DA6C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53BFC-F2F5-45B0-8284-8F3569DF347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8A45-69F3-448D-95A4-6B469BA2DA6C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53BFC-F2F5-45B0-8284-8F3569DF347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8A45-69F3-448D-95A4-6B469BA2DA6C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53BFC-F2F5-45B0-8284-8F3569DF34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DB8A45-69F3-448D-95A4-6B469BA2DA6C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53BFC-F2F5-45B0-8284-8F3569DF347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DB8A45-69F3-448D-95A4-6B469BA2DA6C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753BFC-F2F5-45B0-8284-8F3569DF347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DB8A45-69F3-448D-95A4-6B469BA2DA6C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753BFC-F2F5-45B0-8284-8F3569DF347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3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6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797FA-EB54-4F6E-9BEB-31A02BF54D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>
            <a:extLst>
              <a:ext uri="{FF2B5EF4-FFF2-40B4-BE49-F238E27FC236}">
                <a16:creationId xmlns:a16="http://schemas.microsoft.com/office/drawing/2014/main" xmlns="" id="{2C7A76DB-9F12-49B4-99DC-0584E06C0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535" y="1535113"/>
            <a:ext cx="2828925" cy="3771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19" name="Kiểu 3D 20" descr="Triangular Prism">
            <a:extLst>
              <a:ext uri="{FF2B5EF4-FFF2-40B4-BE49-F238E27FC236}">
                <a16:creationId xmlns:a16="http://schemas.microsoft.com/office/drawing/2014/main" xmlns="" id="{FCE6261B-94E0-4E72-A119-3F7232529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41" y="2005013"/>
            <a:ext cx="2303859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0" name="Kiểu 3D 28" descr="Drafting Compass">
            <a:extLst>
              <a:ext uri="{FF2B5EF4-FFF2-40B4-BE49-F238E27FC236}">
                <a16:creationId xmlns:a16="http://schemas.microsoft.com/office/drawing/2014/main" xmlns="" id="{59C28802-5BAD-4D6C-A76D-E1B3CBEA5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974851"/>
            <a:ext cx="129897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9B6D64-1ABB-4656-AB1D-0ABB455A18C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09309" y="1143004"/>
            <a:ext cx="4446627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lvl="1" algn="ctr" defTabSz="685800">
              <a:defRPr/>
            </a:pPr>
            <a:r>
              <a:rPr lang="en-US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ED7D31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  <a:reflection blurRad="6350" stA="60000" endA="900" endPos="58000" dir="5400000" sy="-100000" algn="bl" rotWithShape="0"/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TRƯỜNG THCS </a:t>
            </a:r>
            <a:r>
              <a:rPr lang="en-US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ED7D31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  <a:reflection blurRad="6350" stA="60000" endA="900" endPos="58000" dir="5400000" sy="-100000" algn="bl" rotWithShape="0"/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NGUYỄN BỈNH KHIÊM</a:t>
            </a:r>
            <a:endParaRPr lang="en-US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ED7D31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  <a:reflection blurRad="6350" stA="60000" endA="900" endPos="58000" dir="5400000" sy="-100000" algn="bl" rotWithShape="0"/>
              </a:effectLst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37849E3-3C47-422E-A50E-742711B53D6E}"/>
              </a:ext>
            </a:extLst>
          </p:cNvPr>
          <p:cNvSpPr txBox="1"/>
          <p:nvPr/>
        </p:nvSpPr>
        <p:spPr>
          <a:xfrm>
            <a:off x="1815770" y="4290992"/>
            <a:ext cx="603789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bliqueTopLef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2400" b="1" dirty="0">
                <a:ln/>
                <a:solidFill>
                  <a:srgbClr val="FF0000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b="1" dirty="0" smtClean="0">
                <a:ln/>
                <a:solidFill>
                  <a:srgbClr val="FF0000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VIÊN: LÂM THỊ HẢI LÝ</a:t>
            </a:r>
            <a:endParaRPr lang="en-US" sz="2400" b="1" dirty="0">
              <a:ln/>
              <a:solidFill>
                <a:srgbClr val="FF0000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400" b="1" dirty="0" smtClean="0">
                <a:ln/>
                <a:solidFill>
                  <a:srgbClr val="FF0000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KHỐI 6</a:t>
            </a:r>
            <a:endParaRPr lang="en-US" sz="2400" b="1" dirty="0">
              <a:ln/>
              <a:solidFill>
                <a:srgbClr val="FF0000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D66641-8274-4B95-8DFA-42A505F24DD4}"/>
              </a:ext>
            </a:extLst>
          </p:cNvPr>
          <p:cNvSpPr/>
          <p:nvPr/>
        </p:nvSpPr>
        <p:spPr>
          <a:xfrm>
            <a:off x="2496631" y="2698107"/>
            <a:ext cx="4131017" cy="13157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 extrusionH="120650">
            <a:bevelT w="254000" h="139700" prst="relaxedInset"/>
            <a:bevelB w="114300" prst="relaxedInset"/>
          </a:sp3d>
        </p:spPr>
        <p:txBody>
          <a:bodyPr lIns="68580" tIns="34290" rIns="68580" bIns="34290">
            <a:spAutoFit/>
            <a:scene3d>
              <a:camera prst="perspectiveRelaxedModerately"/>
              <a:lightRig rig="harsh" dir="t"/>
            </a:scene3d>
            <a:sp3d extrusionH="95250" contourW="12700" prstMaterial="matte">
              <a:bevelT w="107950" h="12700" prst="relaxedInset"/>
              <a:bevelB w="38100" h="38100" prst="relaxedInset"/>
              <a:extrusionClr>
                <a:srgbClr val="FF0000"/>
              </a:extrusionClr>
              <a:contourClr>
                <a:srgbClr val="00B0F0"/>
              </a:contourClr>
            </a:sp3d>
          </a:bodyPr>
          <a:lstStyle/>
          <a:p>
            <a:pPr algn="ctr" defTabSz="685800">
              <a:defRPr/>
            </a:pPr>
            <a:r>
              <a:rPr lang="en-US" sz="2700" b="1" dirty="0">
                <a:ln/>
                <a:solidFill>
                  <a:srgbClr val="00B05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2700" b="1" dirty="0" smtClean="0">
                <a:ln/>
                <a:solidFill>
                  <a:srgbClr val="00B05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GIÁO CÙNG CÁC EM HỌC SINH</a:t>
            </a:r>
            <a:endParaRPr lang="en-US" sz="2700" b="1" dirty="0">
              <a:ln/>
              <a:solidFill>
                <a:srgbClr val="00B050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 descr="A picture containing sitting, door, orange, computer&#10;&#10;Description automatically generated">
            <a:extLst>
              <a:ext uri="{FF2B5EF4-FFF2-40B4-BE49-F238E27FC236}">
                <a16:creationId xmlns:a16="http://schemas.microsoft.com/office/drawing/2014/main" xmlns="" id="{F9884BA5-A2DA-4FBB-BB41-BBF57FADF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t="8450" r="27499" b="5983"/>
          <a:stretch>
            <a:fillRect/>
          </a:stretch>
        </p:blipFill>
        <p:spPr bwMode="auto">
          <a:xfrm>
            <a:off x="2399109" y="957262"/>
            <a:ext cx="2147888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A picture containing sitting, door, orange, computer&#10;&#10;Description automatically generated">
            <a:extLst>
              <a:ext uri="{FF2B5EF4-FFF2-40B4-BE49-F238E27FC236}">
                <a16:creationId xmlns:a16="http://schemas.microsoft.com/office/drawing/2014/main" xmlns="" id="{AEBE6629-D755-4461-8A43-C2D1B80AE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8450" r="28751" b="5952"/>
          <a:stretch>
            <a:fillRect/>
          </a:stretch>
        </p:blipFill>
        <p:spPr bwMode="auto">
          <a:xfrm>
            <a:off x="4465591" y="858839"/>
            <a:ext cx="2153841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 descr="A brick wall&#10;&#10;Description automatically generated">
            <a:extLst>
              <a:ext uri="{FF2B5EF4-FFF2-40B4-BE49-F238E27FC236}">
                <a16:creationId xmlns:a16="http://schemas.microsoft.com/office/drawing/2014/main" xmlns="" id="{41E94F1B-53F3-4411-8B98-CA9DBF3C1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66" y="858838"/>
            <a:ext cx="1362076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A brick wall&#10;&#10;Description automatically generated">
            <a:extLst>
              <a:ext uri="{FF2B5EF4-FFF2-40B4-BE49-F238E27FC236}">
                <a16:creationId xmlns:a16="http://schemas.microsoft.com/office/drawing/2014/main" xmlns="" id="{92D2BC0F-B22F-450F-AD0C-A68C15DF9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58" y="858839"/>
            <a:ext cx="1345406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8" name="Picture 62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77813E2D-EF83-440A-B0FE-51D54B37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9" b="23943"/>
          <a:stretch>
            <a:fillRect/>
          </a:stretch>
        </p:blipFill>
        <p:spPr bwMode="auto">
          <a:xfrm>
            <a:off x="1134665" y="714375"/>
            <a:ext cx="1067991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9" name="Picture 63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FEC03D3A-7DF3-4171-8140-221B69C8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" b="23943"/>
          <a:stretch>
            <a:fillRect/>
          </a:stretch>
        </p:blipFill>
        <p:spPr bwMode="auto">
          <a:xfrm>
            <a:off x="6888957" y="728663"/>
            <a:ext cx="1121569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A_图片 31">
            <a:extLst>
              <a:ext uri="{FF2B5EF4-FFF2-40B4-BE49-F238E27FC236}">
                <a16:creationId xmlns:a16="http://schemas.microsoft.com/office/drawing/2014/main" xmlns="" id="{8DC54ECA-D1FB-447B-B5CA-4DF7C7BCA0A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2042">
            <a:off x="6257728" y="3408959"/>
            <a:ext cx="2663825" cy="127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31" name="PA_图片 4">
            <a:extLst>
              <a:ext uri="{FF2B5EF4-FFF2-40B4-BE49-F238E27FC236}">
                <a16:creationId xmlns:a16="http://schemas.microsoft.com/office/drawing/2014/main" xmlns="" id="{518B09E3-539D-46CE-8A1E-96BBE5B5F97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7" r="9528" b="37128"/>
          <a:stretch>
            <a:fillRect/>
          </a:stretch>
        </p:blipFill>
        <p:spPr bwMode="auto">
          <a:xfrm>
            <a:off x="2437077" y="5176657"/>
            <a:ext cx="38147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A_图片 31">
            <a:extLst>
              <a:ext uri="{FF2B5EF4-FFF2-40B4-BE49-F238E27FC236}">
                <a16:creationId xmlns:a16="http://schemas.microsoft.com/office/drawing/2014/main" xmlns="" id="{835879DE-94B5-4802-9188-C78B94F9EBC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87958" flipH="1">
            <a:off x="321271" y="3523656"/>
            <a:ext cx="2663825" cy="142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A_图片 35">
            <a:extLst>
              <a:ext uri="{FF2B5EF4-FFF2-40B4-BE49-F238E27FC236}">
                <a16:creationId xmlns:a16="http://schemas.microsoft.com/office/drawing/2014/main" xmlns="" id="{ED11474A-C6D4-4D41-9F0F-53ECAEAFD7E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9" y="874715"/>
            <a:ext cx="1812131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A_图片 35">
            <a:extLst>
              <a:ext uri="{FF2B5EF4-FFF2-40B4-BE49-F238E27FC236}">
                <a16:creationId xmlns:a16="http://schemas.microsoft.com/office/drawing/2014/main" xmlns="" id="{DC0198A2-C1B0-415F-A6D8-0842C77DBB6B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70" y="887415"/>
            <a:ext cx="1812131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45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41875 -0.00301 " pathEditMode="relative" rAng="0" ptsTypes="AA">
                                      <p:cBhvr>
                                        <p:cTn id="28" dur="3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1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40586 0.00116 " pathEditMode="relative" rAng="0" ptsTypes="AA">
                                      <p:cBhvr>
                                        <p:cTn id="30" dur="3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9" y="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19362 0 " pathEditMode="relative" rAng="0" ptsTypes="AA">
                                      <p:cBhvr>
                                        <p:cTn id="32" dur="3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19688 -0.00532 " pathEditMode="relative" rAng="0" ptsTypes="AA">
                                      <p:cBhvr>
                                        <p:cTn id="34" dur="3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2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36" dur="3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91667E-6 2.22222E-6 L -2.91667E-6 -0.25 " pathEditMode="relative" rAng="0" ptsTypes="AA">
                                      <p:cBhvr>
                                        <p:cTn id="38" dur="3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04167E-6 2.59259E-6 L -0.04037 0.006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30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95833E-6 2.59259E-6 L 0.04818 0.008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98072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316" y="137212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953089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1; 2; 4. Do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1; -1; 2; -2; 4; -4.</a:t>
            </a:r>
            <a:endParaRPr lang="en-GB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676" y="2876419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 1; 2; 3; 6. Do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1; -1; 2; -2; 3; -3; 6; -6.</a:t>
            </a:r>
            <a:endParaRPr lang="en-GB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398" y="4005064"/>
            <a:ext cx="8806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GB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-2; -1; 1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GB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6,</a:t>
            </a:r>
            <a:r>
              <a:rPr lang="en-GB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4.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5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QTvnn\Desktop\f4e2daed4f7a8724de6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55272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7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0466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4: 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GB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07915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91683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0; 1; 2; 3;…, ta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: 0; 7; 14; 21;…..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 0; 7; -7; 14; -14; 21; -21;….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5486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2: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-9</a:t>
            </a:r>
            <a:endParaRPr lang="en-GB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122441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-9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 1; -1; 3; -3; 9; -9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3284984"/>
                <a:ext cx="59766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Các   </a:t>
                </a:r>
                <a:r>
                  <a:rPr lang="en-GB" sz="2800" dirty="0" err="1" smtClean="0">
                    <a:latin typeface="Times New Roman" pitchFamily="18" charset="0"/>
                    <a:cs typeface="Times New Roman" pitchFamily="18" charset="0"/>
                  </a:rPr>
                  <a:t>ước</a:t>
                </a:r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 -9 </a:t>
                </a:r>
                <a:r>
                  <a:rPr lang="en-GB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±</m:t>
                    </m:r>
                    <m:r>
                      <a:rPr lang="vi-VN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1</m:t>
                    </m:r>
                    <m:r>
                      <a:rPr lang="vi-VN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; ±</m:t>
                    </m:r>
                    <m:r>
                      <a:rPr lang="vi-VN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3</m:t>
                    </m:r>
                    <m:r>
                      <a:rPr lang="vi-VN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; ±</m:t>
                    </m:r>
                    <m:r>
                      <a:rPr lang="vi-VN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9</m:t>
                    </m:r>
                  </m:oMath>
                </a14:m>
                <a:endParaRPr lang="en-GB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84984"/>
                <a:ext cx="5976664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143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27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5486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2: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34076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-20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34888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: 0 ; 4; -4; 8, -8; 16; -16; 24; -24; 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35699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-20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414908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0 ; 4; -4; 8, -8; 16; -16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QTvnn\Desktop\c9b0317bb6ec7eb227f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4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/>
          <a:lstStyle/>
          <a:p>
            <a:pPr algn="just"/>
            <a:r>
              <a:rPr lang="vi-VN" b="1" dirty="0">
                <a:solidFill>
                  <a:srgbClr val="008000"/>
                </a:solidFill>
                <a:latin typeface="Open Sans"/>
              </a:rPr>
              <a:t>Bài 3.40 trang 74 Toán lớp 6 Tập 1 - Kết nối tri thức với cuộc sống:</a:t>
            </a:r>
            <a:endParaRPr lang="vi-VN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vi-VN" dirty="0">
                <a:solidFill>
                  <a:srgbClr val="000000"/>
                </a:solidFill>
                <a:latin typeface="Open Sans"/>
              </a:rPr>
              <a:t>a) Tìm các ước của mỗi số: 30; 42; - 50.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 Sans"/>
              </a:rPr>
              <a:t>b) Tìm các ước chung của 30 và 42.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1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2641"/>
            <a:ext cx="8229600" cy="1143000"/>
          </a:xfrm>
        </p:spPr>
        <p:txBody>
          <a:bodyPr/>
          <a:lstStyle/>
          <a:p>
            <a:r>
              <a:rPr lang="pt-BR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8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* Tìm các ước của 30: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154802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ước nguyên dương của 30 là: 1; 2; 3; 5; 6; 10; 15; 30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249289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đó tất cả các ước của 30 là: </a:t>
            </a:r>
            <a:endParaRPr lang="vi-V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-30; -15; -10; -6; -5; -3; -2; -1; 1; 2; 3; 5; 6; 10; 15; 30</a:t>
            </a:r>
            <a:endParaRPr lang="en-GB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0" dirty="0">
                <a:solidFill>
                  <a:srgbClr val="000000"/>
                </a:solidFill>
                <a:effectLst/>
                <a:latin typeface="Open Sans"/>
              </a:rPr>
              <a:t>* </a:t>
            </a:r>
            <a:r>
              <a:rPr lang="vi-VN" sz="2800" b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Tìm các ước của 42:</a:t>
            </a:r>
            <a:endParaRPr lang="en-GB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474059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ước nguyên dương của 42 là: 1; 2; 3; 6; 7; 14; 21;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  <a:p>
            <a:pPr algn="just"/>
            <a:endParaRPr lang="vi-V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4371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56490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đó tất cả các ước của 42 là:</a:t>
            </a:r>
          </a:p>
          <a:p>
            <a:pPr lvl="0" algn="just"/>
            <a:endParaRPr lang="vi-V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-42; -21; -14; -7; -6; -3; -2; -1; 1; 2; 3; 6; 7; 14; 21; 42</a:t>
            </a:r>
          </a:p>
        </p:txBody>
      </p:sp>
    </p:spTree>
    <p:extLst>
      <p:ext uri="{BB962C8B-B14F-4D97-AF65-F5344CB8AC3E}">
        <p14:creationId xmlns:p14="http://schemas.microsoft.com/office/powerpoint/2010/main" val="362159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9752" y="1052736"/>
            <a:ext cx="3154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 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các ước của – 50:</a:t>
            </a:r>
            <a:endParaRPr lang="en-GB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91683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ước nguyên dương của 50 là: 1; 2; 5; 10; 25;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99695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đó tất cả các ước của - 50 là: </a:t>
            </a:r>
            <a:endParaRPr lang="vi-V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vi-V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50; -25; -10; -5; -2; -1; 1; 2; 5; 10; 25; 50</a:t>
            </a:r>
          </a:p>
        </p:txBody>
      </p:sp>
    </p:spTree>
    <p:extLst>
      <p:ext uri="{BB962C8B-B14F-4D97-AF65-F5344CB8AC3E}">
        <p14:creationId xmlns:p14="http://schemas.microsoft.com/office/powerpoint/2010/main" val="13231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4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55127" y="1196752"/>
            <a:ext cx="9433048" cy="2313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37_BÀI 17: </a:t>
            </a:r>
            <a:endParaRPr lang="en-GB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CHIA </a:t>
            </a:r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HẾT. </a:t>
            </a:r>
          </a:p>
          <a:p>
            <a:pPr algn="ctr"/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 </a:t>
            </a:r>
            <a:r>
              <a:rPr lang="en-GB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BỘI CỦA MỘT SỐ NGUYÊN</a:t>
            </a:r>
            <a:endParaRPr lang="en-GB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1124744"/>
            <a:ext cx="62646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vi-VN" sz="2700" dirty="0">
                <a:solidFill>
                  <a:srgbClr val="000000"/>
                </a:solidFill>
                <a:latin typeface="Open Sans"/>
              </a:rPr>
              <a:t>b) Tìm các ước chung của </a:t>
            </a:r>
            <a:r>
              <a:rPr lang="vi-VN" sz="2700" dirty="0" smtClean="0">
                <a:solidFill>
                  <a:srgbClr val="000000"/>
                </a:solidFill>
                <a:latin typeface="Open Sans"/>
              </a:rPr>
              <a:t>  30 </a:t>
            </a:r>
            <a:r>
              <a:rPr lang="vi-VN" sz="2700" dirty="0">
                <a:solidFill>
                  <a:srgbClr val="000000"/>
                </a:solidFill>
                <a:latin typeface="Open Sans"/>
              </a:rPr>
              <a:t>và 42.</a:t>
            </a:r>
          </a:p>
        </p:txBody>
      </p:sp>
    </p:spTree>
    <p:extLst>
      <p:ext uri="{BB962C8B-B14F-4D97-AF65-F5344CB8AC3E}">
        <p14:creationId xmlns:p14="http://schemas.microsoft.com/office/powerpoint/2010/main" val="5671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98072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Các ước chung nguyên dương của 30 và 42 là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1; 2; 3;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369311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đó các ước chung của 30 và 42 là:  </a:t>
            </a:r>
            <a:endParaRPr lang="vi-V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6; -3; -2; -1; 1; 2; 3; 6. </a:t>
            </a:r>
          </a:p>
        </p:txBody>
      </p:sp>
    </p:spTree>
    <p:extLst>
      <p:ext uri="{BB962C8B-B14F-4D97-AF65-F5344CB8AC3E}">
        <p14:creationId xmlns:p14="http://schemas.microsoft.com/office/powerpoint/2010/main" val="40142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105273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3.41 </a:t>
            </a:r>
            <a:r>
              <a:rPr lang="en-GB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74 </a:t>
            </a:r>
            <a:r>
              <a:rPr lang="en-GB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GB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GB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1 - </a:t>
            </a:r>
            <a:r>
              <a:rPr lang="en-GB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GB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GB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GB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GB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M = {x ∈ Z | x ⁝ 4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-16 ≤ x &lt; 20 }</a:t>
            </a:r>
            <a:endParaRPr lang="en-GB" sz="24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124744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 x là số nguyên chia hết cho 4 nên x là bội của 4.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 lượt nhân 4 với 0; 1; 2; 3; 4; 5; 6… ta được các bội dương của 4 là: 0; 4; 8; 12; 16; 20; 24;…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đó các bội của 4 là: …; -24; -20; -16; -12; -8; -4; 0; 4; 8; 12; 16; 20; 24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 các bội của 4 lớn hơn hoặc bằng - 16 và nhỏ hơn 20 là -16; -12; -8; -4; 0; 4; 8; 12; 16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 M = {-16; -12; -8; -4; 0; 4; 8; 12; 16}.</a:t>
            </a:r>
            <a:endParaRPr lang="vi-VN" sz="24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0152" y="976598"/>
            <a:ext cx="697754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pt-BR" sz="3200" dirty="0">
                <a:solidFill>
                  <a:srgbClr val="000000"/>
                </a:solidFill>
                <a:latin typeface="Times New Roman"/>
                <a:ea typeface="Calibri"/>
              </a:rPr>
              <a:t>Ghi nhớ các khái niệm về phép chia hết, ước và bội và cách tìm ước và bội</a:t>
            </a:r>
            <a:endParaRPr lang="en-GB" sz="3200" dirty="0"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200" dirty="0">
                <a:solidFill>
                  <a:srgbClr val="000000"/>
                </a:solidFill>
                <a:latin typeface="Times New Roman"/>
                <a:ea typeface="Calibri"/>
              </a:rPr>
              <a:t>- Hoàn thành nốt các bài tập.</a:t>
            </a:r>
            <a:endParaRPr lang="en-GB" sz="3200" dirty="0"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Calibri"/>
              </a:rPr>
              <a:t>Chuẩn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Calibri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Calibri"/>
              </a:rPr>
              <a:t>trước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Calibri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Calibri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</a:rPr>
              <a:t>Luyện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</a:rPr>
              <a:t>tập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</a:rPr>
              <a:t>chung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Calibri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i="1" u="sng" dirty="0" err="1">
                <a:solidFill>
                  <a:srgbClr val="000000"/>
                </a:solidFill>
                <a:latin typeface="Times New Roman"/>
                <a:ea typeface="Calibri"/>
              </a:rPr>
              <a:t>Ví</a:t>
            </a:r>
            <a:r>
              <a:rPr lang="en-US" sz="3200" i="1" u="sng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i="1" u="sng" dirty="0" err="1">
                <a:solidFill>
                  <a:srgbClr val="000000"/>
                </a:solidFill>
                <a:latin typeface="Times New Roman"/>
                <a:ea typeface="Calibri"/>
              </a:rPr>
              <a:t>dụ</a:t>
            </a:r>
            <a:r>
              <a:rPr lang="en-US" sz="3200" i="1" u="sng" dirty="0">
                <a:solidFill>
                  <a:srgbClr val="000000"/>
                </a:solidFill>
                <a:latin typeface="Times New Roman"/>
                <a:ea typeface="Calibri"/>
              </a:rPr>
              <a:t> 1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;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</a:rPr>
              <a:t>3.44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;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</a:rPr>
              <a:t>3.45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;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</a:rPr>
              <a:t>3.46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;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</a:rPr>
              <a:t>3.47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;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</a:rPr>
              <a:t>3.48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GB" sz="3200" dirty="0">
              <a:latin typeface="Times New Roman"/>
              <a:ea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20698" y="0"/>
            <a:ext cx="5538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HƯỚNG DẪN VỀ NHÀ</a:t>
            </a:r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6" y="5181827"/>
            <a:ext cx="1062073" cy="141609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44" y="4559504"/>
            <a:ext cx="2230872" cy="203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34" y="5181827"/>
            <a:ext cx="1062073" cy="141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98" y="5181826"/>
            <a:ext cx="1062073" cy="14160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216" y="341645"/>
            <a:ext cx="745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60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4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052513" y="4237038"/>
            <a:ext cx="3138487" cy="218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8077200" cy="16209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kern="10" spc="50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Môn</a:t>
            </a:r>
            <a:r>
              <a:rPr lang="en-US" b="1" kern="10" spc="5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: SỐ HỌC 6</a:t>
            </a:r>
          </a:p>
        </p:txBody>
      </p:sp>
      <p:pic>
        <p:nvPicPr>
          <p:cNvPr id="8196" name="Picture 35" descr="duong phan c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6" y="1301750"/>
            <a:ext cx="274637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6" descr="duong phan c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811588"/>
            <a:ext cx="545306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81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9872" y="51359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KIỂM TRA BÀI CŨ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890717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GB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340983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GB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479" y="1484784"/>
            <a:ext cx="485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GB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1; 2;4</a:t>
            </a:r>
            <a:endParaRPr lang="en-GB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2060848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GB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1; </a:t>
            </a:r>
            <a:r>
              <a:rPr lang="en-GB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2;3;6 </a:t>
            </a:r>
            <a:endParaRPr lang="en-GB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08" y="391389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GB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GB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0;7;14;21;28;……</a:t>
            </a:r>
            <a:endParaRPr lang="en-GB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19675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ình ảnh Suy Nghĩ | Vector &amp; Png tải xuống miễn phí - Pikbe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4608512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00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87253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GB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       </a:t>
            </a:r>
            <a:r>
              <a:rPr lang="en-GB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17 </a:t>
            </a:r>
          </a:p>
          <a:p>
            <a:r>
              <a:rPr lang="en-GB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CHIA HẾT . ƯỚC VÀ BỘI CỦA MỘT SỐ NGUYÊN</a:t>
            </a:r>
            <a:endParaRPr lang="en-GB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9577" y="2060848"/>
                <a:ext cx="69847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err="1" smtClean="0"/>
                  <a:t>Khi</a:t>
                </a:r>
                <a:r>
                  <a:rPr lang="en-GB" sz="2800" dirty="0" smtClean="0"/>
                  <a:t> a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GB" sz="2800" dirty="0" smtClean="0"/>
                  <a:t>b ( </a:t>
                </a:r>
                <a:r>
                  <a:rPr lang="en-GB" sz="2800" dirty="0" err="1" smtClean="0"/>
                  <a:t>a,b</a:t>
                </a: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GB" sz="2800" dirty="0" smtClean="0"/>
                  <a:t>z, b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GB" sz="2800" dirty="0" smtClean="0"/>
                  <a:t> 0), ta </a:t>
                </a:r>
                <a:r>
                  <a:rPr lang="en-GB" sz="2800" dirty="0" err="1" smtClean="0"/>
                  <a:t>còn</a:t>
                </a:r>
                <a:r>
                  <a:rPr lang="en-GB" sz="2800" dirty="0" smtClean="0"/>
                  <a:t> </a:t>
                </a:r>
                <a:r>
                  <a:rPr lang="en-GB" sz="2800" dirty="0" err="1" smtClean="0"/>
                  <a:t>gọi</a:t>
                </a:r>
                <a:r>
                  <a:rPr lang="en-GB" sz="2800" dirty="0" smtClean="0"/>
                  <a:t> :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77" y="2060848"/>
                <a:ext cx="6984776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45" t="-17442" b="-33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:\Users\QTvnn\Desktop\d4c43536e0a128ff71b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48" y="404664"/>
            <a:ext cx="1296144" cy="11579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81745" y="270892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a </a:t>
            </a:r>
            <a:r>
              <a:rPr lang="en-GB" sz="2800" dirty="0" err="1">
                <a:solidFill>
                  <a:prstClr val="black"/>
                </a:solidFill>
              </a:rPr>
              <a:t>là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một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bội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của</a:t>
            </a:r>
            <a:r>
              <a:rPr lang="en-GB" sz="2800" dirty="0">
                <a:solidFill>
                  <a:prstClr val="black"/>
                </a:solidFill>
              </a:rPr>
              <a:t> 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1745" y="342900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b </a:t>
            </a:r>
            <a:r>
              <a:rPr lang="en-GB" sz="2800" dirty="0" err="1">
                <a:solidFill>
                  <a:prstClr val="black"/>
                </a:solidFill>
              </a:rPr>
              <a:t>là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một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ước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của</a:t>
            </a:r>
            <a:r>
              <a:rPr lang="en-GB" sz="2800" dirty="0">
                <a:solidFill>
                  <a:prstClr val="black"/>
                </a:solidFill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98989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614" y="1124744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     3 </a:t>
            </a:r>
            <a:r>
              <a:rPr lang="en-GB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-12</a:t>
            </a:r>
            <a:endParaRPr lang="en-GB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06896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b)     35 </a:t>
            </a:r>
            <a:r>
              <a:rPr lang="en-GB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-7</a:t>
            </a:r>
            <a:endParaRPr lang="en-GB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51732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GB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GB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08104" y="1116033"/>
                <a:ext cx="20882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vì (-12)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⋮3</m:t>
                    </m:r>
                  </m:oMath>
                </a14:m>
                <a:endParaRPr lang="en-GB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116033"/>
                <a:ext cx="2088232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7602" t="-14583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56789" y="4223062"/>
                <a:ext cx="2376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vì (-35)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⋮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(-7)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789" y="4223062"/>
                <a:ext cx="2376264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6667" t="-14583" r="-4615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795201" y="2069559"/>
            <a:ext cx="471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- 3 </a:t>
            </a:r>
            <a:r>
              <a:rPr lang="en-GB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1640" y="1192335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-12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6788" y="2060848"/>
            <a:ext cx="6735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-12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08104" y="2060848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vì (-12)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⋮</m:t>
                    </m:r>
                    <m:r>
                      <a:rPr lang="en-GB" sz="3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(−</m:t>
                    </m:r>
                    <m:r>
                      <a:rPr lang="en-GB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GB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060848"/>
                <a:ext cx="273630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5804" t="-14583" r="-223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331640" y="306896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có phải là một bội của -7 không? Vì sao?</a:t>
            </a:r>
            <a:endParaRPr lang="en-GB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422108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- 35 có phải là một bội của - 7 không? Vì sao?</a:t>
            </a:r>
            <a:endParaRPr lang="en-GB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08104" y="3068960"/>
                <a:ext cx="2376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35</a:t>
                </a:r>
                <a:r>
                  <a:rPr lang="vi-VN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⋮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(-7)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068960"/>
                <a:ext cx="2376264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6684" t="-14583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43608" y="422108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GB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-7</a:t>
            </a:r>
            <a:endParaRPr lang="en-GB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3" grpId="0"/>
      <p:bldP spid="14" grpId="0"/>
      <p:bldP spid="14" grpId="1"/>
      <p:bldP spid="16" grpId="0"/>
      <p:bldP spid="16" grpId="1"/>
      <p:bldP spid="17" grpId="0"/>
      <p:bldP spid="19" grpId="0"/>
      <p:bldP spid="19" grpId="1"/>
      <p:bldP spid="20" grpId="0"/>
      <p:bldP spid="20" grpId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0466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GB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–a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283" y="273478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–b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PRESENTER_SHAPEINFO" val="&lt;ThreeDShapeInfo&gt;&lt;uuid val=&quot;{3D7EC8AD-BAC5-4A6D-9333-54BDCE5D156B}&quot;/&gt;&lt;isInvalidForFieldText val=&quot;0&quot;/&gt;&lt;Image&gt;&lt;filename val=&quot;C:\Users\thtru\AppData\Local\Temp\PR\data\asimages\{3D7EC8AD-BAC5-4A6D-9333-54BDCE5D156B}_1.png&quot;/&gt;&lt;left val=&quot;59&quot;/&gt;&lt;top val=&quot;7&quot;/&gt;&lt;width val=&quot;588&quot;/&gt;&lt;height val=&quot;3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320</TotalTime>
  <Words>1051</Words>
  <Application>Microsoft Office PowerPoint</Application>
  <PresentationFormat>On-screen Show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Concourse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a) * Tìm các ước của 30:</vt:lpstr>
      <vt:lpstr>* Tìm các ước của 42: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QTvnn</dc:creator>
  <cp:lastModifiedBy>DELL</cp:lastModifiedBy>
  <cp:revision>65</cp:revision>
  <dcterms:created xsi:type="dcterms:W3CDTF">2021-11-08T11:33:16Z</dcterms:created>
  <dcterms:modified xsi:type="dcterms:W3CDTF">2021-11-28T13:20:49Z</dcterms:modified>
</cp:coreProperties>
</file>