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8" r:id="rId2"/>
    <p:sldId id="257" r:id="rId3"/>
    <p:sldId id="303" r:id="rId4"/>
    <p:sldId id="263" r:id="rId5"/>
    <p:sldId id="294" r:id="rId6"/>
    <p:sldId id="291" r:id="rId7"/>
    <p:sldId id="301" r:id="rId8"/>
    <p:sldId id="302" r:id="rId9"/>
    <p:sldId id="304" r:id="rId10"/>
    <p:sldId id="271" r:id="rId11"/>
    <p:sldId id="275" r:id="rId12"/>
    <p:sldId id="274" r:id="rId13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7" d="100"/>
          <a:sy n="87" d="100"/>
        </p:scale>
        <p:origin x="-69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4B564D8-C5F1-4278-8BDA-FD6DF139C35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18/01/2022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070A5AD-2E45-4438-89A8-46E6BF3AB01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4B564D8-C5F1-4278-8BDA-FD6DF139C35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18/01/2022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070A5AD-2E45-4438-89A8-46E6BF3AB01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4B564D8-C5F1-4278-8BDA-FD6DF139C35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18/01/2022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070A5AD-2E45-4438-89A8-46E6BF3AB01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34DD27-41E9-44DB-BF5F-A13C20FB554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6A0A74-DD12-489F-AA3B-9294D82EAF1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4B564D8-C5F1-4278-8BDA-FD6DF139C35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18/01/2022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070A5AD-2E45-4438-89A8-46E6BF3AB01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4B564D8-C5F1-4278-8BDA-FD6DF139C35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18/01/2022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070A5AD-2E45-4438-89A8-46E6BF3AB01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4B564D8-C5F1-4278-8BDA-FD6DF139C35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18/01/2022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070A5AD-2E45-4438-89A8-46E6BF3AB01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4B564D8-C5F1-4278-8BDA-FD6DF139C35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18/01/2022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070A5AD-2E45-4438-89A8-46E6BF3AB01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4B564D8-C5F1-4278-8BDA-FD6DF139C35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18/01/2022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070A5AD-2E45-4438-89A8-46E6BF3AB01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4B564D8-C5F1-4278-8BDA-FD6DF139C35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18/01/2022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070A5AD-2E45-4438-89A8-46E6BF3AB01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4B564D8-C5F1-4278-8BDA-FD6DF139C35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18/01/2022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070A5AD-2E45-4438-89A8-46E6BF3AB01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4B564D8-C5F1-4278-8BDA-FD6DF139C35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18/01/2022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070A5AD-2E45-4438-89A8-46E6BF3AB01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4B564D8-C5F1-4278-8BDA-FD6DF139C35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18/01/2022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070A5AD-2E45-4438-89A8-46E6BF3AB01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 txBox="1"/>
          <p:nvPr/>
        </p:nvSpPr>
        <p:spPr>
          <a:xfrm>
            <a:off x="697548" y="2493010"/>
            <a:ext cx="77724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 THẬP SỐ LIỆU 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THỐNG KÊ, TẦN SỐ</a:t>
            </a:r>
          </a:p>
        </p:txBody>
      </p:sp>
      <p:grpSp>
        <p:nvGrpSpPr>
          <p:cNvPr id="3076" name="Group 9"/>
          <p:cNvGrpSpPr/>
          <p:nvPr/>
        </p:nvGrpSpPr>
        <p:grpSpPr>
          <a:xfrm>
            <a:off x="0" y="-20637"/>
            <a:ext cx="9153525" cy="6878637"/>
            <a:chOff x="0" y="-13"/>
            <a:chExt cx="5766" cy="4333"/>
          </a:xfrm>
        </p:grpSpPr>
        <p:sp>
          <p:nvSpPr>
            <p:cNvPr id="3642" name="Line 100"/>
            <p:cNvSpPr/>
            <p:nvPr/>
          </p:nvSpPr>
          <p:spPr>
            <a:xfrm>
              <a:off x="6" y="-13"/>
              <a:ext cx="0" cy="4320"/>
            </a:xfrm>
            <a:prstGeom prst="line">
              <a:avLst/>
            </a:prstGeom>
            <a:ln w="762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3643" name="Group 11"/>
            <p:cNvGrpSpPr/>
            <p:nvPr/>
          </p:nvGrpSpPr>
          <p:grpSpPr>
            <a:xfrm>
              <a:off x="0" y="0"/>
              <a:ext cx="5766" cy="4320"/>
              <a:chOff x="0" y="0"/>
              <a:chExt cx="5766" cy="4320"/>
            </a:xfrm>
          </p:grpSpPr>
          <p:sp>
            <p:nvSpPr>
              <p:cNvPr id="3644" name="Line 98"/>
              <p:cNvSpPr/>
              <p:nvPr/>
            </p:nvSpPr>
            <p:spPr>
              <a:xfrm>
                <a:off x="6" y="4320"/>
                <a:ext cx="5760" cy="0"/>
              </a:xfrm>
              <a:prstGeom prst="line">
                <a:avLst/>
              </a:prstGeom>
              <a:ln w="762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45" name="Line 99"/>
              <p:cNvSpPr/>
              <p:nvPr/>
            </p:nvSpPr>
            <p:spPr>
              <a:xfrm>
                <a:off x="0" y="0"/>
                <a:ext cx="5760" cy="0"/>
              </a:xfrm>
              <a:prstGeom prst="line">
                <a:avLst/>
              </a:prstGeom>
              <a:ln w="762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3646" name="Line 97"/>
              <p:cNvSpPr/>
              <p:nvPr/>
            </p:nvSpPr>
            <p:spPr>
              <a:xfrm>
                <a:off x="5760" y="0"/>
                <a:ext cx="0" cy="4320"/>
              </a:xfrm>
              <a:prstGeom prst="line">
                <a:avLst/>
              </a:prstGeom>
              <a:ln w="7620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3078" name="Group 156"/>
          <p:cNvGrpSpPr/>
          <p:nvPr/>
        </p:nvGrpSpPr>
        <p:grpSpPr>
          <a:xfrm flipH="1">
            <a:off x="6400800" y="4740275"/>
            <a:ext cx="2565400" cy="1976438"/>
            <a:chOff x="2794" y="2160"/>
            <a:chExt cx="1154" cy="1279"/>
          </a:xfrm>
        </p:grpSpPr>
        <p:sp>
          <p:nvSpPr>
            <p:cNvPr id="3362" name="AutoShape 157"/>
            <p:cNvSpPr>
              <a:spLocks noChangeAspect="1" noTextEdit="1"/>
            </p:cNvSpPr>
            <p:nvPr/>
          </p:nvSpPr>
          <p:spPr>
            <a:xfrm>
              <a:off x="2832" y="2160"/>
              <a:ext cx="1116" cy="123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3" name="Freeform 158"/>
            <p:cNvSpPr/>
            <p:nvPr/>
          </p:nvSpPr>
          <p:spPr>
            <a:xfrm>
              <a:off x="2912" y="2780"/>
              <a:ext cx="30" cy="30"/>
            </a:xfrm>
            <a:custGeom>
              <a:avLst/>
              <a:gdLst>
                <a:gd name="txL" fmla="*/ 0 w 61"/>
                <a:gd name="txT" fmla="*/ 0 h 60"/>
                <a:gd name="txR" fmla="*/ 61 w 61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4" name="Freeform 159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5" name="Freeform 160"/>
            <p:cNvSpPr/>
            <p:nvPr/>
          </p:nvSpPr>
          <p:spPr>
            <a:xfrm>
              <a:off x="2893" y="2680"/>
              <a:ext cx="67" cy="91"/>
            </a:xfrm>
            <a:custGeom>
              <a:avLst/>
              <a:gdLst>
                <a:gd name="txL" fmla="*/ 0 w 132"/>
                <a:gd name="txT" fmla="*/ 0 h 182"/>
                <a:gd name="txR" fmla="*/ 132 w 132"/>
                <a:gd name="txB" fmla="*/ 182 h 18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6" name="Freeform 161"/>
            <p:cNvSpPr/>
            <p:nvPr/>
          </p:nvSpPr>
          <p:spPr>
            <a:xfrm>
              <a:off x="2821" y="2718"/>
              <a:ext cx="89" cy="73"/>
            </a:xfrm>
            <a:custGeom>
              <a:avLst/>
              <a:gdLst>
                <a:gd name="txL" fmla="*/ 0 w 177"/>
                <a:gd name="txT" fmla="*/ 0 h 146"/>
                <a:gd name="txR" fmla="*/ 177 w 177"/>
                <a:gd name="txB" fmla="*/ 146 h 14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7" name="Freeform 162"/>
            <p:cNvSpPr/>
            <p:nvPr/>
          </p:nvSpPr>
          <p:spPr>
            <a:xfrm>
              <a:off x="2821" y="2800"/>
              <a:ext cx="89" cy="71"/>
            </a:xfrm>
            <a:custGeom>
              <a:avLst/>
              <a:gdLst>
                <a:gd name="txL" fmla="*/ 0 w 178"/>
                <a:gd name="txT" fmla="*/ 0 h 143"/>
                <a:gd name="txR" fmla="*/ 178 w 178"/>
                <a:gd name="txB" fmla="*/ 143 h 1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8" name="Freeform 163"/>
            <p:cNvSpPr/>
            <p:nvPr/>
          </p:nvSpPr>
          <p:spPr>
            <a:xfrm>
              <a:off x="2894" y="2818"/>
              <a:ext cx="66" cy="90"/>
            </a:xfrm>
            <a:custGeom>
              <a:avLst/>
              <a:gdLst>
                <a:gd name="txL" fmla="*/ 0 w 132"/>
                <a:gd name="txT" fmla="*/ 0 h 181"/>
                <a:gd name="txR" fmla="*/ 132 w 132"/>
                <a:gd name="txB" fmla="*/ 181 h 18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9" name="Freeform 164"/>
            <p:cNvSpPr/>
            <p:nvPr/>
          </p:nvSpPr>
          <p:spPr>
            <a:xfrm>
              <a:off x="2944" y="2799"/>
              <a:ext cx="88" cy="72"/>
            </a:xfrm>
            <a:custGeom>
              <a:avLst/>
              <a:gdLst>
                <a:gd name="txL" fmla="*/ 0 w 177"/>
                <a:gd name="txT" fmla="*/ 0 h 144"/>
                <a:gd name="txR" fmla="*/ 177 w 177"/>
                <a:gd name="txB" fmla="*/ 144 h 14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0" name="Freeform 165"/>
            <p:cNvSpPr/>
            <p:nvPr/>
          </p:nvSpPr>
          <p:spPr>
            <a:xfrm>
              <a:off x="2943" y="2718"/>
              <a:ext cx="90" cy="72"/>
            </a:xfrm>
            <a:custGeom>
              <a:avLst/>
              <a:gdLst>
                <a:gd name="txL" fmla="*/ 0 w 180"/>
                <a:gd name="txT" fmla="*/ 0 h 143"/>
                <a:gd name="txR" fmla="*/ 180 w 180"/>
                <a:gd name="txB" fmla="*/ 143 h 143"/>
              </a:gdLst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1" name="Freeform 166"/>
            <p:cNvSpPr/>
            <p:nvPr/>
          </p:nvSpPr>
          <p:spPr>
            <a:xfrm>
              <a:off x="3116" y="2261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2" name="Freeform 167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3" name="Freeform 168"/>
            <p:cNvSpPr/>
            <p:nvPr/>
          </p:nvSpPr>
          <p:spPr>
            <a:xfrm>
              <a:off x="3109" y="2221"/>
              <a:ext cx="26" cy="37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4" name="Freeform 169"/>
            <p:cNvSpPr/>
            <p:nvPr/>
          </p:nvSpPr>
          <p:spPr>
            <a:xfrm>
              <a:off x="3080" y="2236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5" name="Freeform 170"/>
            <p:cNvSpPr/>
            <p:nvPr/>
          </p:nvSpPr>
          <p:spPr>
            <a:xfrm>
              <a:off x="3080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6" name="Freeform 171"/>
            <p:cNvSpPr/>
            <p:nvPr/>
          </p:nvSpPr>
          <p:spPr>
            <a:xfrm>
              <a:off x="3109" y="2277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7" name="Freeform 172"/>
            <p:cNvSpPr/>
            <p:nvPr/>
          </p:nvSpPr>
          <p:spPr>
            <a:xfrm>
              <a:off x="3129" y="2269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8" name="Freeform 173"/>
            <p:cNvSpPr/>
            <p:nvPr/>
          </p:nvSpPr>
          <p:spPr>
            <a:xfrm>
              <a:off x="3129" y="2236"/>
              <a:ext cx="36" cy="28"/>
            </a:xfrm>
            <a:custGeom>
              <a:avLst/>
              <a:gdLst>
                <a:gd name="txL" fmla="*/ 0 w 71"/>
                <a:gd name="txT" fmla="*/ 0 h 57"/>
                <a:gd name="txR" fmla="*/ 71 w 71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" name="Freeform 174"/>
            <p:cNvSpPr/>
            <p:nvPr/>
          </p:nvSpPr>
          <p:spPr>
            <a:xfrm>
              <a:off x="3830" y="3106"/>
              <a:ext cx="12" cy="12"/>
            </a:xfrm>
            <a:custGeom>
              <a:avLst/>
              <a:gdLst>
                <a:gd name="txL" fmla="*/ 0 w 24"/>
                <a:gd name="txT" fmla="*/ 0 h 24"/>
                <a:gd name="txR" fmla="*/ 24 w 24"/>
                <a:gd name="txB" fmla="*/ 24 h 24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" name="Freeform 175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" name="Freeform 176"/>
            <p:cNvSpPr/>
            <p:nvPr/>
          </p:nvSpPr>
          <p:spPr>
            <a:xfrm>
              <a:off x="3823" y="3066"/>
              <a:ext cx="26" cy="36"/>
            </a:xfrm>
            <a:custGeom>
              <a:avLst/>
              <a:gdLst>
                <a:gd name="txL" fmla="*/ 0 w 53"/>
                <a:gd name="txT" fmla="*/ 0 h 73"/>
                <a:gd name="txR" fmla="*/ 53 w 53"/>
                <a:gd name="txB" fmla="*/ 73 h 7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" name="Freeform 177"/>
            <p:cNvSpPr/>
            <p:nvPr/>
          </p:nvSpPr>
          <p:spPr>
            <a:xfrm>
              <a:off x="3793" y="3081"/>
              <a:ext cx="36" cy="29"/>
            </a:xfrm>
            <a:custGeom>
              <a:avLst/>
              <a:gdLst>
                <a:gd name="txL" fmla="*/ 0 w 71"/>
                <a:gd name="txT" fmla="*/ 0 h 58"/>
                <a:gd name="txR" fmla="*/ 71 w 71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" name="Freeform 178"/>
            <p:cNvSpPr/>
            <p:nvPr/>
          </p:nvSpPr>
          <p:spPr>
            <a:xfrm>
              <a:off x="3793" y="3114"/>
              <a:ext cx="37" cy="28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" name="Freeform 179"/>
            <p:cNvSpPr/>
            <p:nvPr/>
          </p:nvSpPr>
          <p:spPr>
            <a:xfrm>
              <a:off x="3823" y="3121"/>
              <a:ext cx="26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" name="Freeform 180"/>
            <p:cNvSpPr/>
            <p:nvPr/>
          </p:nvSpPr>
          <p:spPr>
            <a:xfrm>
              <a:off x="3843" y="3114"/>
              <a:ext cx="36" cy="28"/>
            </a:xfrm>
            <a:custGeom>
              <a:avLst/>
              <a:gdLst>
                <a:gd name="txL" fmla="*/ 0 w 71"/>
                <a:gd name="txT" fmla="*/ 0 h 56"/>
                <a:gd name="txR" fmla="*/ 71 w 71"/>
                <a:gd name="txB" fmla="*/ 56 h 56"/>
              </a:gdLst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" name="Freeform 181"/>
            <p:cNvSpPr/>
            <p:nvPr/>
          </p:nvSpPr>
          <p:spPr>
            <a:xfrm>
              <a:off x="3842" y="3081"/>
              <a:ext cx="37" cy="28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" name="Freeform 182"/>
            <p:cNvSpPr/>
            <p:nvPr/>
          </p:nvSpPr>
          <p:spPr>
            <a:xfrm>
              <a:off x="3134" y="3087"/>
              <a:ext cx="11" cy="12"/>
            </a:xfrm>
            <a:custGeom>
              <a:avLst/>
              <a:gdLst>
                <a:gd name="txL" fmla="*/ 0 w 23"/>
                <a:gd name="txT" fmla="*/ 0 h 24"/>
                <a:gd name="txR" fmla="*/ 23 w 23"/>
                <a:gd name="txB" fmla="*/ 24 h 24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" name="Freeform 183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" name="Freeform 184"/>
            <p:cNvSpPr/>
            <p:nvPr/>
          </p:nvSpPr>
          <p:spPr>
            <a:xfrm>
              <a:off x="3126" y="3048"/>
              <a:ext cx="26" cy="36"/>
            </a:xfrm>
            <a:custGeom>
              <a:avLst/>
              <a:gdLst>
                <a:gd name="txL" fmla="*/ 0 w 52"/>
                <a:gd name="txT" fmla="*/ 0 h 73"/>
                <a:gd name="txR" fmla="*/ 52 w 52"/>
                <a:gd name="txB" fmla="*/ 73 h 7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" name="Freeform 185"/>
            <p:cNvSpPr/>
            <p:nvPr/>
          </p:nvSpPr>
          <p:spPr>
            <a:xfrm>
              <a:off x="3097" y="3063"/>
              <a:ext cx="35" cy="28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" name="Freeform 186"/>
            <p:cNvSpPr/>
            <p:nvPr/>
          </p:nvSpPr>
          <p:spPr>
            <a:xfrm>
              <a:off x="3097" y="3095"/>
              <a:ext cx="35" cy="29"/>
            </a:xfrm>
            <a:custGeom>
              <a:avLst/>
              <a:gdLst>
                <a:gd name="txL" fmla="*/ 0 w 72"/>
                <a:gd name="txT" fmla="*/ 0 h 56"/>
                <a:gd name="txR" fmla="*/ 72 w 72"/>
                <a:gd name="txB" fmla="*/ 56 h 56"/>
              </a:gdLst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" name="Freeform 187"/>
            <p:cNvSpPr/>
            <p:nvPr/>
          </p:nvSpPr>
          <p:spPr>
            <a:xfrm>
              <a:off x="3126" y="3102"/>
              <a:ext cx="27" cy="37"/>
            </a:xfrm>
            <a:custGeom>
              <a:avLst/>
              <a:gdLst>
                <a:gd name="txL" fmla="*/ 0 w 53"/>
                <a:gd name="txT" fmla="*/ 0 h 72"/>
                <a:gd name="txR" fmla="*/ 53 w 53"/>
                <a:gd name="txB" fmla="*/ 72 h 7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" name="Freeform 188"/>
            <p:cNvSpPr/>
            <p:nvPr/>
          </p:nvSpPr>
          <p:spPr>
            <a:xfrm>
              <a:off x="3146" y="3095"/>
              <a:ext cx="35" cy="29"/>
            </a:xfrm>
            <a:custGeom>
              <a:avLst/>
              <a:gdLst>
                <a:gd name="txL" fmla="*/ 0 w 72"/>
                <a:gd name="txT" fmla="*/ 0 h 57"/>
                <a:gd name="txR" fmla="*/ 72 w 72"/>
                <a:gd name="txB" fmla="*/ 57 h 57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" name="Freeform 189"/>
            <p:cNvSpPr/>
            <p:nvPr/>
          </p:nvSpPr>
          <p:spPr>
            <a:xfrm>
              <a:off x="3146" y="3062"/>
              <a:ext cx="35" cy="29"/>
            </a:xfrm>
            <a:custGeom>
              <a:avLst/>
              <a:gdLst>
                <a:gd name="txL" fmla="*/ 0 w 72"/>
                <a:gd name="txT" fmla="*/ 0 h 58"/>
                <a:gd name="txR" fmla="*/ 72 w 72"/>
                <a:gd name="txB" fmla="*/ 58 h 5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" name="Freeform 190"/>
            <p:cNvSpPr/>
            <p:nvPr/>
          </p:nvSpPr>
          <p:spPr>
            <a:xfrm>
              <a:off x="2933" y="2482"/>
              <a:ext cx="72" cy="84"/>
            </a:xfrm>
            <a:custGeom>
              <a:avLst/>
              <a:gdLst>
                <a:gd name="txL" fmla="*/ 0 w 144"/>
                <a:gd name="txT" fmla="*/ 0 h 167"/>
                <a:gd name="txR" fmla="*/ 144 w 144"/>
                <a:gd name="txB" fmla="*/ 167 h 167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" name="Freeform 191"/>
            <p:cNvSpPr/>
            <p:nvPr/>
          </p:nvSpPr>
          <p:spPr>
            <a:xfrm>
              <a:off x="2898" y="2478"/>
              <a:ext cx="102" cy="40"/>
            </a:xfrm>
            <a:custGeom>
              <a:avLst/>
              <a:gdLst>
                <a:gd name="txL" fmla="*/ 0 w 204"/>
                <a:gd name="txT" fmla="*/ 0 h 82"/>
                <a:gd name="txR" fmla="*/ 204 w 204"/>
                <a:gd name="txB" fmla="*/ 82 h 82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" name="Freeform 192"/>
            <p:cNvSpPr/>
            <p:nvPr/>
          </p:nvSpPr>
          <p:spPr>
            <a:xfrm>
              <a:off x="2996" y="2482"/>
              <a:ext cx="42" cy="104"/>
            </a:xfrm>
            <a:custGeom>
              <a:avLst/>
              <a:gdLst>
                <a:gd name="txL" fmla="*/ 0 w 84"/>
                <a:gd name="txT" fmla="*/ 0 h 208"/>
                <a:gd name="txR" fmla="*/ 84 w 84"/>
                <a:gd name="txB" fmla="*/ 208 h 208"/>
              </a:gdLst>
              <a:ahLst/>
              <a:cxnLst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</a:cxnLst>
              <a:rect l="txL" t="txT" r="txR" b="txB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" name="Freeform 193"/>
            <p:cNvSpPr/>
            <p:nvPr/>
          </p:nvSpPr>
          <p:spPr>
            <a:xfrm>
              <a:off x="3013" y="2479"/>
              <a:ext cx="72" cy="84"/>
            </a:xfrm>
            <a:custGeom>
              <a:avLst/>
              <a:gdLst>
                <a:gd name="txL" fmla="*/ 0 w 144"/>
                <a:gd name="txT" fmla="*/ 0 h 170"/>
                <a:gd name="txR" fmla="*/ 144 w 144"/>
                <a:gd name="txB" fmla="*/ 170 h 170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" name="Freeform 194"/>
            <p:cNvSpPr/>
            <p:nvPr/>
          </p:nvSpPr>
          <p:spPr>
            <a:xfrm>
              <a:off x="3020" y="2460"/>
              <a:ext cx="99" cy="51"/>
            </a:xfrm>
            <a:custGeom>
              <a:avLst/>
              <a:gdLst>
                <a:gd name="txL" fmla="*/ 0 w 199"/>
                <a:gd name="txT" fmla="*/ 0 h 103"/>
                <a:gd name="txR" fmla="*/ 199 w 199"/>
                <a:gd name="txB" fmla="*/ 103 h 10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0" name="Freeform 195"/>
            <p:cNvSpPr/>
            <p:nvPr/>
          </p:nvSpPr>
          <p:spPr>
            <a:xfrm>
              <a:off x="3093" y="3326"/>
              <a:ext cx="53" cy="98"/>
            </a:xfrm>
            <a:custGeom>
              <a:avLst/>
              <a:gdLst>
                <a:gd name="txL" fmla="*/ 0 w 107"/>
                <a:gd name="txT" fmla="*/ 0 h 195"/>
                <a:gd name="txR" fmla="*/ 107 w 107"/>
                <a:gd name="txB" fmla="*/ 195 h 195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1" name="Freeform 196"/>
            <p:cNvSpPr/>
            <p:nvPr/>
          </p:nvSpPr>
          <p:spPr>
            <a:xfrm>
              <a:off x="3043" y="3323"/>
              <a:ext cx="91" cy="63"/>
            </a:xfrm>
            <a:custGeom>
              <a:avLst/>
              <a:gdLst>
                <a:gd name="txL" fmla="*/ 0 w 183"/>
                <a:gd name="txT" fmla="*/ 0 h 126"/>
                <a:gd name="txR" fmla="*/ 183 w 183"/>
                <a:gd name="txB" fmla="*/ 126 h 126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2" name="Freeform 197"/>
            <p:cNvSpPr/>
            <p:nvPr/>
          </p:nvSpPr>
          <p:spPr>
            <a:xfrm>
              <a:off x="3143" y="3325"/>
              <a:ext cx="52" cy="98"/>
            </a:xfrm>
            <a:custGeom>
              <a:avLst/>
              <a:gdLst>
                <a:gd name="txL" fmla="*/ 0 w 102"/>
                <a:gd name="txT" fmla="*/ 0 h 197"/>
                <a:gd name="txR" fmla="*/ 102 w 102"/>
                <a:gd name="txB" fmla="*/ 197 h 19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3" name="Freeform 198"/>
            <p:cNvSpPr/>
            <p:nvPr/>
          </p:nvSpPr>
          <p:spPr>
            <a:xfrm>
              <a:off x="3146" y="3319"/>
              <a:ext cx="90" cy="64"/>
            </a:xfrm>
            <a:custGeom>
              <a:avLst/>
              <a:gdLst>
                <a:gd name="txL" fmla="*/ 0 w 180"/>
                <a:gd name="txT" fmla="*/ 0 h 129"/>
                <a:gd name="txR" fmla="*/ 180 w 180"/>
                <a:gd name="txB" fmla="*/ 129 h 12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4" name="Freeform 199"/>
            <p:cNvSpPr/>
            <p:nvPr/>
          </p:nvSpPr>
          <p:spPr>
            <a:xfrm>
              <a:off x="3150" y="3281"/>
              <a:ext cx="103" cy="42"/>
            </a:xfrm>
            <a:custGeom>
              <a:avLst/>
              <a:gdLst>
                <a:gd name="txL" fmla="*/ 0 w 206"/>
                <a:gd name="txT" fmla="*/ 0 h 85"/>
                <a:gd name="txR" fmla="*/ 206 w 206"/>
                <a:gd name="txB" fmla="*/ 85 h 8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5" name="Freeform 200"/>
            <p:cNvSpPr/>
            <p:nvPr/>
          </p:nvSpPr>
          <p:spPr>
            <a:xfrm>
              <a:off x="2822" y="3075"/>
              <a:ext cx="74" cy="47"/>
            </a:xfrm>
            <a:custGeom>
              <a:avLst/>
              <a:gdLst>
                <a:gd name="txL" fmla="*/ 0 w 147"/>
                <a:gd name="txT" fmla="*/ 0 h 95"/>
                <a:gd name="txR" fmla="*/ 147 w 147"/>
                <a:gd name="txB" fmla="*/ 95 h 95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6" name="Freeform 201"/>
            <p:cNvSpPr/>
            <p:nvPr/>
          </p:nvSpPr>
          <p:spPr>
            <a:xfrm>
              <a:off x="2819" y="3081"/>
              <a:ext cx="43" cy="77"/>
            </a:xfrm>
            <a:custGeom>
              <a:avLst/>
              <a:gdLst>
                <a:gd name="txL" fmla="*/ 0 w 87"/>
                <a:gd name="txT" fmla="*/ 0 h 154"/>
                <a:gd name="txR" fmla="*/ 87 w 87"/>
                <a:gd name="txB" fmla="*/ 154 h 15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7" name="Freeform 202"/>
            <p:cNvSpPr/>
            <p:nvPr/>
          </p:nvSpPr>
          <p:spPr>
            <a:xfrm>
              <a:off x="2821" y="3040"/>
              <a:ext cx="81" cy="34"/>
            </a:xfrm>
            <a:custGeom>
              <a:avLst/>
              <a:gdLst>
                <a:gd name="txL" fmla="*/ 0 w 161"/>
                <a:gd name="txT" fmla="*/ 0 h 69"/>
                <a:gd name="txR" fmla="*/ 161 w 161"/>
                <a:gd name="txB" fmla="*/ 69 h 69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8" name="Freeform 203"/>
            <p:cNvSpPr/>
            <p:nvPr/>
          </p:nvSpPr>
          <p:spPr>
            <a:xfrm>
              <a:off x="2818" y="3005"/>
              <a:ext cx="57" cy="66"/>
            </a:xfrm>
            <a:custGeom>
              <a:avLst/>
              <a:gdLst>
                <a:gd name="txL" fmla="*/ 0 w 114"/>
                <a:gd name="txT" fmla="*/ 0 h 133"/>
                <a:gd name="txR" fmla="*/ 114 w 114"/>
                <a:gd name="txB" fmla="*/ 133 h 133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9" name="Freeform 204"/>
            <p:cNvSpPr/>
            <p:nvPr/>
          </p:nvSpPr>
          <p:spPr>
            <a:xfrm>
              <a:off x="2794" y="2985"/>
              <a:ext cx="35" cy="82"/>
            </a:xfrm>
            <a:custGeom>
              <a:avLst/>
              <a:gdLst>
                <a:gd name="txL" fmla="*/ 0 w 70"/>
                <a:gd name="txT" fmla="*/ 0 h 163"/>
                <a:gd name="txR" fmla="*/ 70 w 70"/>
                <a:gd name="txB" fmla="*/ 163 h 16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0" name="Freeform 205"/>
            <p:cNvSpPr/>
            <p:nvPr/>
          </p:nvSpPr>
          <p:spPr>
            <a:xfrm>
              <a:off x="2838" y="2266"/>
              <a:ext cx="180" cy="174"/>
            </a:xfrm>
            <a:custGeom>
              <a:avLst/>
              <a:gdLst>
                <a:gd name="txL" fmla="*/ 0 w 361"/>
                <a:gd name="txT" fmla="*/ 0 h 348"/>
                <a:gd name="txR" fmla="*/ 361 w 361"/>
                <a:gd name="txB" fmla="*/ 348 h 34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1" name="Freeform 206"/>
            <p:cNvSpPr/>
            <p:nvPr/>
          </p:nvSpPr>
          <p:spPr>
            <a:xfrm>
              <a:off x="2794" y="3106"/>
              <a:ext cx="63" cy="171"/>
            </a:xfrm>
            <a:custGeom>
              <a:avLst/>
              <a:gdLst>
                <a:gd name="txL" fmla="*/ 0 w 126"/>
                <a:gd name="txT" fmla="*/ 0 h 343"/>
                <a:gd name="txR" fmla="*/ 126 w 126"/>
                <a:gd name="txB" fmla="*/ 343 h 34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2" name="Freeform 207"/>
            <p:cNvSpPr/>
            <p:nvPr/>
          </p:nvSpPr>
          <p:spPr>
            <a:xfrm>
              <a:off x="3146" y="3147"/>
              <a:ext cx="165" cy="80"/>
            </a:xfrm>
            <a:custGeom>
              <a:avLst/>
              <a:gdLst>
                <a:gd name="txL" fmla="*/ 0 w 332"/>
                <a:gd name="txT" fmla="*/ 0 h 160"/>
                <a:gd name="txR" fmla="*/ 332 w 332"/>
                <a:gd name="txB" fmla="*/ 160 h 1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3" name="Freeform 208"/>
            <p:cNvSpPr/>
            <p:nvPr/>
          </p:nvSpPr>
          <p:spPr>
            <a:xfrm>
              <a:off x="2926" y="2651"/>
              <a:ext cx="186" cy="670"/>
            </a:xfrm>
            <a:custGeom>
              <a:avLst/>
              <a:gdLst>
                <a:gd name="txL" fmla="*/ 0 w 373"/>
                <a:gd name="txT" fmla="*/ 0 h 1340"/>
                <a:gd name="txR" fmla="*/ 373 w 373"/>
                <a:gd name="txB" fmla="*/ 1340 h 134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4" name="Freeform 209"/>
            <p:cNvSpPr/>
            <p:nvPr/>
          </p:nvSpPr>
          <p:spPr>
            <a:xfrm>
              <a:off x="3348" y="3352"/>
              <a:ext cx="55" cy="62"/>
            </a:xfrm>
            <a:custGeom>
              <a:avLst/>
              <a:gdLst>
                <a:gd name="txL" fmla="*/ 0 w 110"/>
                <a:gd name="txT" fmla="*/ 0 h 123"/>
                <a:gd name="txR" fmla="*/ 110 w 110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5" name="Freeform 210"/>
            <p:cNvSpPr/>
            <p:nvPr/>
          </p:nvSpPr>
          <p:spPr>
            <a:xfrm>
              <a:off x="3367" y="3375"/>
              <a:ext cx="16" cy="16"/>
            </a:xfrm>
            <a:custGeom>
              <a:avLst/>
              <a:gdLst>
                <a:gd name="txL" fmla="*/ 0 w 31"/>
                <a:gd name="txT" fmla="*/ 0 h 33"/>
                <a:gd name="txR" fmla="*/ 31 w 31"/>
                <a:gd name="txB" fmla="*/ 33 h 33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6" name="Freeform 211"/>
            <p:cNvSpPr/>
            <p:nvPr/>
          </p:nvSpPr>
          <p:spPr>
            <a:xfrm>
              <a:off x="2828" y="3366"/>
              <a:ext cx="56" cy="61"/>
            </a:xfrm>
            <a:custGeom>
              <a:avLst/>
              <a:gdLst>
                <a:gd name="txL" fmla="*/ 0 w 111"/>
                <a:gd name="txT" fmla="*/ 0 h 122"/>
                <a:gd name="txR" fmla="*/ 111 w 111"/>
                <a:gd name="txB" fmla="*/ 122 h 12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7" name="Freeform 212"/>
            <p:cNvSpPr/>
            <p:nvPr/>
          </p:nvSpPr>
          <p:spPr>
            <a:xfrm>
              <a:off x="2847" y="3388"/>
              <a:ext cx="16" cy="16"/>
            </a:xfrm>
            <a:custGeom>
              <a:avLst/>
              <a:gdLst>
                <a:gd name="txL" fmla="*/ 0 w 32"/>
                <a:gd name="txT" fmla="*/ 0 h 32"/>
                <a:gd name="txR" fmla="*/ 32 w 32"/>
                <a:gd name="txB" fmla="*/ 32 h 32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8" name="Freeform 213"/>
            <p:cNvSpPr/>
            <p:nvPr/>
          </p:nvSpPr>
          <p:spPr>
            <a:xfrm>
              <a:off x="2862" y="2353"/>
              <a:ext cx="68" cy="74"/>
            </a:xfrm>
            <a:custGeom>
              <a:avLst/>
              <a:gdLst>
                <a:gd name="txL" fmla="*/ 0 w 136"/>
                <a:gd name="txT" fmla="*/ 0 h 149"/>
                <a:gd name="txR" fmla="*/ 136 w 136"/>
                <a:gd name="txB" fmla="*/ 149 h 14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9" name="Freeform 214"/>
            <p:cNvSpPr/>
            <p:nvPr/>
          </p:nvSpPr>
          <p:spPr>
            <a:xfrm>
              <a:off x="2885" y="2380"/>
              <a:ext cx="20" cy="20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0" name="Freeform 215"/>
            <p:cNvSpPr/>
            <p:nvPr/>
          </p:nvSpPr>
          <p:spPr>
            <a:xfrm>
              <a:off x="3744" y="3196"/>
              <a:ext cx="64" cy="90"/>
            </a:xfrm>
            <a:custGeom>
              <a:avLst/>
              <a:gdLst>
                <a:gd name="txL" fmla="*/ 0 w 129"/>
                <a:gd name="txT" fmla="*/ 0 h 181"/>
                <a:gd name="txR" fmla="*/ 129 w 129"/>
                <a:gd name="txB" fmla="*/ 181 h 181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1" name="Freeform 216"/>
            <p:cNvSpPr/>
            <p:nvPr/>
          </p:nvSpPr>
          <p:spPr>
            <a:xfrm>
              <a:off x="3713" y="3180"/>
              <a:ext cx="45" cy="103"/>
            </a:xfrm>
            <a:custGeom>
              <a:avLst/>
              <a:gdLst>
                <a:gd name="txL" fmla="*/ 0 w 90"/>
                <a:gd name="txT" fmla="*/ 0 h 206"/>
                <a:gd name="txR" fmla="*/ 90 w 90"/>
                <a:gd name="txB" fmla="*/ 206 h 206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2" name="Freeform 217"/>
            <p:cNvSpPr/>
            <p:nvPr/>
          </p:nvSpPr>
          <p:spPr>
            <a:xfrm>
              <a:off x="3745" y="3250"/>
              <a:ext cx="100" cy="50"/>
            </a:xfrm>
            <a:custGeom>
              <a:avLst/>
              <a:gdLst>
                <a:gd name="txL" fmla="*/ 0 w 201"/>
                <a:gd name="txT" fmla="*/ 0 h 99"/>
                <a:gd name="txR" fmla="*/ 201 w 201"/>
                <a:gd name="txB" fmla="*/ 99 h 99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3" name="Freeform 218"/>
            <p:cNvSpPr/>
            <p:nvPr/>
          </p:nvSpPr>
          <p:spPr>
            <a:xfrm>
              <a:off x="3743" y="3295"/>
              <a:ext cx="99" cy="50"/>
            </a:xfrm>
            <a:custGeom>
              <a:avLst/>
              <a:gdLst>
                <a:gd name="txL" fmla="*/ 0 w 198"/>
                <a:gd name="txT" fmla="*/ 0 h 100"/>
                <a:gd name="txR" fmla="*/ 198 w 198"/>
                <a:gd name="txB" fmla="*/ 100 h 100"/>
              </a:gdLst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4" name="Freeform 219"/>
            <p:cNvSpPr/>
            <p:nvPr/>
          </p:nvSpPr>
          <p:spPr>
            <a:xfrm>
              <a:off x="3735" y="3304"/>
              <a:ext cx="68" cy="87"/>
            </a:xfrm>
            <a:custGeom>
              <a:avLst/>
              <a:gdLst>
                <a:gd name="txL" fmla="*/ 0 w 136"/>
                <a:gd name="txT" fmla="*/ 0 h 174"/>
                <a:gd name="txR" fmla="*/ 136 w 136"/>
                <a:gd name="txB" fmla="*/ 174 h 174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</a:cxnLst>
              <a:rect l="txL" t="txT" r="txR" b="txB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5" name="Freeform 220"/>
            <p:cNvSpPr/>
            <p:nvPr/>
          </p:nvSpPr>
          <p:spPr>
            <a:xfrm>
              <a:off x="3490" y="3260"/>
              <a:ext cx="234" cy="81"/>
            </a:xfrm>
            <a:custGeom>
              <a:avLst/>
              <a:gdLst>
                <a:gd name="txL" fmla="*/ 0 w 469"/>
                <a:gd name="txT" fmla="*/ 0 h 163"/>
                <a:gd name="txR" fmla="*/ 469 w 469"/>
                <a:gd name="txB" fmla="*/ 163 h 163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6" name="Freeform 221"/>
            <p:cNvSpPr/>
            <p:nvPr/>
          </p:nvSpPr>
          <p:spPr>
            <a:xfrm>
              <a:off x="3587" y="3175"/>
              <a:ext cx="71" cy="73"/>
            </a:xfrm>
            <a:custGeom>
              <a:avLst/>
              <a:gdLst>
                <a:gd name="txL" fmla="*/ 0 w 142"/>
                <a:gd name="txT" fmla="*/ 0 h 145"/>
                <a:gd name="txR" fmla="*/ 142 w 142"/>
                <a:gd name="txB" fmla="*/ 145 h 145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7" name="Freeform 222"/>
            <p:cNvSpPr/>
            <p:nvPr/>
          </p:nvSpPr>
          <p:spPr>
            <a:xfrm>
              <a:off x="3611" y="3201"/>
              <a:ext cx="21" cy="20"/>
            </a:xfrm>
            <a:custGeom>
              <a:avLst/>
              <a:gdLst>
                <a:gd name="txL" fmla="*/ 0 w 40"/>
                <a:gd name="txT" fmla="*/ 0 h 39"/>
                <a:gd name="txR" fmla="*/ 40 w 40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8" name="Freeform 223"/>
            <p:cNvSpPr/>
            <p:nvPr/>
          </p:nvSpPr>
          <p:spPr>
            <a:xfrm>
              <a:off x="3406" y="3166"/>
              <a:ext cx="26" cy="26"/>
            </a:xfrm>
            <a:custGeom>
              <a:avLst/>
              <a:gdLst>
                <a:gd name="txL" fmla="*/ 0 w 52"/>
                <a:gd name="txT" fmla="*/ 0 h 50"/>
                <a:gd name="txR" fmla="*/ 52 w 52"/>
                <a:gd name="txB" fmla="*/ 50 h 5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9" name="Freeform 224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0" name="Freeform 225"/>
            <p:cNvSpPr/>
            <p:nvPr/>
          </p:nvSpPr>
          <p:spPr>
            <a:xfrm>
              <a:off x="3392" y="3081"/>
              <a:ext cx="56" cy="78"/>
            </a:xfrm>
            <a:custGeom>
              <a:avLst/>
              <a:gdLst>
                <a:gd name="txL" fmla="*/ 0 w 113"/>
                <a:gd name="txT" fmla="*/ 0 h 156"/>
                <a:gd name="txR" fmla="*/ 113 w 113"/>
                <a:gd name="txB" fmla="*/ 156 h 156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1" name="Freeform 226"/>
            <p:cNvSpPr/>
            <p:nvPr/>
          </p:nvSpPr>
          <p:spPr>
            <a:xfrm>
              <a:off x="3434" y="3114"/>
              <a:ext cx="76" cy="61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2" name="Freeform 227"/>
            <p:cNvSpPr/>
            <p:nvPr/>
          </p:nvSpPr>
          <p:spPr>
            <a:xfrm>
              <a:off x="3434" y="3184"/>
              <a:ext cx="76" cy="61"/>
            </a:xfrm>
            <a:custGeom>
              <a:avLst/>
              <a:gdLst>
                <a:gd name="txL" fmla="*/ 0 w 153"/>
                <a:gd name="txT" fmla="*/ 0 h 122"/>
                <a:gd name="txR" fmla="*/ 153 w 153"/>
                <a:gd name="txB" fmla="*/ 122 h 122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3" name="Freeform 228"/>
            <p:cNvSpPr/>
            <p:nvPr/>
          </p:nvSpPr>
          <p:spPr>
            <a:xfrm>
              <a:off x="3392" y="3199"/>
              <a:ext cx="55" cy="78"/>
            </a:xfrm>
            <a:custGeom>
              <a:avLst/>
              <a:gdLst>
                <a:gd name="txL" fmla="*/ 0 w 112"/>
                <a:gd name="txT" fmla="*/ 0 h 156"/>
                <a:gd name="txR" fmla="*/ 112 w 112"/>
                <a:gd name="txB" fmla="*/ 156 h 156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txL" t="txT" r="txR" b="txB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4" name="Freeform 229"/>
            <p:cNvSpPr/>
            <p:nvPr/>
          </p:nvSpPr>
          <p:spPr>
            <a:xfrm>
              <a:off x="3330" y="3182"/>
              <a:ext cx="75" cy="62"/>
            </a:xfrm>
            <a:custGeom>
              <a:avLst/>
              <a:gdLst>
                <a:gd name="txL" fmla="*/ 0 w 151"/>
                <a:gd name="txT" fmla="*/ 0 h 123"/>
                <a:gd name="txR" fmla="*/ 151 w 151"/>
                <a:gd name="txB" fmla="*/ 123 h 123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5" name="Freeform 230"/>
            <p:cNvSpPr/>
            <p:nvPr/>
          </p:nvSpPr>
          <p:spPr>
            <a:xfrm>
              <a:off x="3329" y="3113"/>
              <a:ext cx="76" cy="62"/>
            </a:xfrm>
            <a:custGeom>
              <a:avLst/>
              <a:gdLst>
                <a:gd name="txL" fmla="*/ 0 w 152"/>
                <a:gd name="txT" fmla="*/ 0 h 123"/>
                <a:gd name="txR" fmla="*/ 152 w 152"/>
                <a:gd name="txB" fmla="*/ 123 h 123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6" name="Freeform 231"/>
            <p:cNvSpPr/>
            <p:nvPr/>
          </p:nvSpPr>
          <p:spPr>
            <a:xfrm>
              <a:off x="3017" y="3114"/>
              <a:ext cx="68" cy="74"/>
            </a:xfrm>
            <a:custGeom>
              <a:avLst/>
              <a:gdLst>
                <a:gd name="txL" fmla="*/ 0 w 136"/>
                <a:gd name="txT" fmla="*/ 0 h 148"/>
                <a:gd name="txR" fmla="*/ 136 w 136"/>
                <a:gd name="txB" fmla="*/ 148 h 148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7" name="Freeform 232"/>
            <p:cNvSpPr/>
            <p:nvPr/>
          </p:nvSpPr>
          <p:spPr>
            <a:xfrm>
              <a:off x="3041" y="3140"/>
              <a:ext cx="20" cy="21"/>
            </a:xfrm>
            <a:custGeom>
              <a:avLst/>
              <a:gdLst>
                <a:gd name="txL" fmla="*/ 0 w 39"/>
                <a:gd name="txT" fmla="*/ 0 h 40"/>
                <a:gd name="txR" fmla="*/ 39 w 39"/>
                <a:gd name="txB" fmla="*/ 40 h 4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8" name="Freeform 233"/>
            <p:cNvSpPr/>
            <p:nvPr/>
          </p:nvSpPr>
          <p:spPr>
            <a:xfrm>
              <a:off x="3104" y="2590"/>
              <a:ext cx="68" cy="74"/>
            </a:xfrm>
            <a:custGeom>
              <a:avLst/>
              <a:gdLst>
                <a:gd name="txL" fmla="*/ 0 w 136"/>
                <a:gd name="txT" fmla="*/ 0 h 147"/>
                <a:gd name="txR" fmla="*/ 136 w 136"/>
                <a:gd name="txB" fmla="*/ 147 h 147"/>
              </a:gdLst>
              <a:ahLst/>
              <a:cxnLst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9" name="Freeform 234"/>
            <p:cNvSpPr/>
            <p:nvPr/>
          </p:nvSpPr>
          <p:spPr>
            <a:xfrm>
              <a:off x="3129" y="2616"/>
              <a:ext cx="20" cy="20"/>
            </a:xfrm>
            <a:custGeom>
              <a:avLst/>
              <a:gdLst>
                <a:gd name="txL" fmla="*/ 0 w 39"/>
                <a:gd name="txT" fmla="*/ 0 h 39"/>
                <a:gd name="txR" fmla="*/ 39 w 39"/>
                <a:gd name="txB" fmla="*/ 39 h 3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0" name="Freeform 235"/>
            <p:cNvSpPr/>
            <p:nvPr/>
          </p:nvSpPr>
          <p:spPr>
            <a:xfrm>
              <a:off x="3055" y="2362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1" name="Freeform 236"/>
            <p:cNvSpPr/>
            <p:nvPr/>
          </p:nvSpPr>
          <p:spPr>
            <a:xfrm>
              <a:off x="3063" y="236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2" name="Freeform 237"/>
            <p:cNvSpPr/>
            <p:nvPr/>
          </p:nvSpPr>
          <p:spPr>
            <a:xfrm>
              <a:off x="2814" y="247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3" name="Freeform 238"/>
            <p:cNvSpPr/>
            <p:nvPr/>
          </p:nvSpPr>
          <p:spPr>
            <a:xfrm>
              <a:off x="2821" y="2486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4" name="Freeform 239"/>
            <p:cNvSpPr/>
            <p:nvPr/>
          </p:nvSpPr>
          <p:spPr>
            <a:xfrm>
              <a:off x="2798" y="2274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5" name="Freeform 240"/>
            <p:cNvSpPr/>
            <p:nvPr/>
          </p:nvSpPr>
          <p:spPr>
            <a:xfrm>
              <a:off x="2805" y="2281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6" name="Freeform 241"/>
            <p:cNvSpPr/>
            <p:nvPr/>
          </p:nvSpPr>
          <p:spPr>
            <a:xfrm>
              <a:off x="2918" y="259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7" name="Freeform 242"/>
            <p:cNvSpPr/>
            <p:nvPr/>
          </p:nvSpPr>
          <p:spPr>
            <a:xfrm>
              <a:off x="2925" y="260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8" name="Freeform 243"/>
            <p:cNvSpPr/>
            <p:nvPr/>
          </p:nvSpPr>
          <p:spPr>
            <a:xfrm>
              <a:off x="2819" y="2655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9" name="Freeform 244"/>
            <p:cNvSpPr/>
            <p:nvPr/>
          </p:nvSpPr>
          <p:spPr>
            <a:xfrm>
              <a:off x="2827" y="2662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0" name="Freeform 245"/>
            <p:cNvSpPr/>
            <p:nvPr/>
          </p:nvSpPr>
          <p:spPr>
            <a:xfrm>
              <a:off x="3120" y="2711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1" name="Freeform 246"/>
            <p:cNvSpPr/>
            <p:nvPr/>
          </p:nvSpPr>
          <p:spPr>
            <a:xfrm>
              <a:off x="3128" y="271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2" name="Freeform 247"/>
            <p:cNvSpPr/>
            <p:nvPr/>
          </p:nvSpPr>
          <p:spPr>
            <a:xfrm>
              <a:off x="3136" y="2454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3" name="Freeform 248"/>
            <p:cNvSpPr/>
            <p:nvPr/>
          </p:nvSpPr>
          <p:spPr>
            <a:xfrm>
              <a:off x="3144" y="2462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4" name="Freeform 249"/>
            <p:cNvSpPr/>
            <p:nvPr/>
          </p:nvSpPr>
          <p:spPr>
            <a:xfrm>
              <a:off x="3139" y="2831"/>
              <a:ext cx="30" cy="29"/>
            </a:xfrm>
            <a:custGeom>
              <a:avLst/>
              <a:gdLst>
                <a:gd name="txL" fmla="*/ 0 w 58"/>
                <a:gd name="txT" fmla="*/ 0 h 60"/>
                <a:gd name="txR" fmla="*/ 58 w 58"/>
                <a:gd name="txB" fmla="*/ 60 h 60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5" name="Freeform 250"/>
            <p:cNvSpPr/>
            <p:nvPr/>
          </p:nvSpPr>
          <p:spPr>
            <a:xfrm>
              <a:off x="3147" y="2838"/>
              <a:ext cx="14" cy="15"/>
            </a:xfrm>
            <a:custGeom>
              <a:avLst/>
              <a:gdLst>
                <a:gd name="txL" fmla="*/ 0 w 28"/>
                <a:gd name="txT" fmla="*/ 0 h 30"/>
                <a:gd name="txR" fmla="*/ 28 w 28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6" name="Freeform 251"/>
            <p:cNvSpPr/>
            <p:nvPr/>
          </p:nvSpPr>
          <p:spPr>
            <a:xfrm>
              <a:off x="3001" y="2926"/>
              <a:ext cx="29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7" name="Freeform 252"/>
            <p:cNvSpPr/>
            <p:nvPr/>
          </p:nvSpPr>
          <p:spPr>
            <a:xfrm>
              <a:off x="3008" y="293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8" name="Freeform 253"/>
            <p:cNvSpPr/>
            <p:nvPr/>
          </p:nvSpPr>
          <p:spPr>
            <a:xfrm>
              <a:off x="2878" y="295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9" name="Freeform 254"/>
            <p:cNvSpPr/>
            <p:nvPr/>
          </p:nvSpPr>
          <p:spPr>
            <a:xfrm>
              <a:off x="2885" y="2965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0" name="Freeform 255"/>
            <p:cNvSpPr/>
            <p:nvPr/>
          </p:nvSpPr>
          <p:spPr>
            <a:xfrm>
              <a:off x="2806" y="2879"/>
              <a:ext cx="30" cy="29"/>
            </a:xfrm>
            <a:custGeom>
              <a:avLst/>
              <a:gdLst>
                <a:gd name="txL" fmla="*/ 0 w 60"/>
                <a:gd name="txT" fmla="*/ 0 h 57"/>
                <a:gd name="txR" fmla="*/ 60 w 60"/>
                <a:gd name="txB" fmla="*/ 57 h 5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1" name="Freeform 256"/>
            <p:cNvSpPr/>
            <p:nvPr/>
          </p:nvSpPr>
          <p:spPr>
            <a:xfrm>
              <a:off x="2813" y="2886"/>
              <a:ext cx="15" cy="14"/>
            </a:xfrm>
            <a:custGeom>
              <a:avLst/>
              <a:gdLst>
                <a:gd name="txL" fmla="*/ 0 w 30"/>
                <a:gd name="txT" fmla="*/ 0 h 27"/>
                <a:gd name="txR" fmla="*/ 30 w 30"/>
                <a:gd name="txB" fmla="*/ 27 h 2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2" name="Freeform 257"/>
            <p:cNvSpPr/>
            <p:nvPr/>
          </p:nvSpPr>
          <p:spPr>
            <a:xfrm>
              <a:off x="2920" y="307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3" name="Freeform 258"/>
            <p:cNvSpPr/>
            <p:nvPr/>
          </p:nvSpPr>
          <p:spPr>
            <a:xfrm>
              <a:off x="2928" y="3078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4" name="Freeform 259"/>
            <p:cNvSpPr/>
            <p:nvPr/>
          </p:nvSpPr>
          <p:spPr>
            <a:xfrm>
              <a:off x="2865" y="320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5" name="Freeform 260"/>
            <p:cNvSpPr/>
            <p:nvPr/>
          </p:nvSpPr>
          <p:spPr>
            <a:xfrm>
              <a:off x="2872" y="3213"/>
              <a:ext cx="15" cy="15"/>
            </a:xfrm>
            <a:custGeom>
              <a:avLst/>
              <a:gdLst>
                <a:gd name="txL" fmla="*/ 0 w 29"/>
                <a:gd name="txT" fmla="*/ 0 h 30"/>
                <a:gd name="txR" fmla="*/ 29 w 29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6" name="Freeform 261"/>
            <p:cNvSpPr/>
            <p:nvPr/>
          </p:nvSpPr>
          <p:spPr>
            <a:xfrm>
              <a:off x="2942" y="3332"/>
              <a:ext cx="30" cy="29"/>
            </a:xfrm>
            <a:custGeom>
              <a:avLst/>
              <a:gdLst>
                <a:gd name="txL" fmla="*/ 0 w 59"/>
                <a:gd name="txT" fmla="*/ 0 h 59"/>
                <a:gd name="txR" fmla="*/ 59 w 59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7" name="Freeform 262"/>
            <p:cNvSpPr/>
            <p:nvPr/>
          </p:nvSpPr>
          <p:spPr>
            <a:xfrm>
              <a:off x="2949" y="3339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8" name="Freeform 263"/>
            <p:cNvSpPr/>
            <p:nvPr/>
          </p:nvSpPr>
          <p:spPr>
            <a:xfrm>
              <a:off x="3086" y="3252"/>
              <a:ext cx="30" cy="29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9" name="Freeform 264"/>
            <p:cNvSpPr/>
            <p:nvPr/>
          </p:nvSpPr>
          <p:spPr>
            <a:xfrm>
              <a:off x="3093" y="3259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0" name="Freeform 265"/>
            <p:cNvSpPr/>
            <p:nvPr/>
          </p:nvSpPr>
          <p:spPr>
            <a:xfrm>
              <a:off x="3083" y="300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1" name="Freeform 266"/>
            <p:cNvSpPr/>
            <p:nvPr/>
          </p:nvSpPr>
          <p:spPr>
            <a:xfrm>
              <a:off x="3090" y="3008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2" name="Freeform 267"/>
            <p:cNvSpPr/>
            <p:nvPr/>
          </p:nvSpPr>
          <p:spPr>
            <a:xfrm>
              <a:off x="3171" y="3193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3" name="Freeform 268"/>
            <p:cNvSpPr/>
            <p:nvPr/>
          </p:nvSpPr>
          <p:spPr>
            <a:xfrm>
              <a:off x="3178" y="3200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4" name="Freeform 269"/>
            <p:cNvSpPr/>
            <p:nvPr/>
          </p:nvSpPr>
          <p:spPr>
            <a:xfrm>
              <a:off x="3283" y="3094"/>
              <a:ext cx="30" cy="30"/>
            </a:xfrm>
            <a:custGeom>
              <a:avLst/>
              <a:gdLst>
                <a:gd name="txL" fmla="*/ 0 w 58"/>
                <a:gd name="txT" fmla="*/ 0 h 58"/>
                <a:gd name="txR" fmla="*/ 58 w 58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5" name="Freeform 270"/>
            <p:cNvSpPr/>
            <p:nvPr/>
          </p:nvSpPr>
          <p:spPr>
            <a:xfrm>
              <a:off x="3291" y="3102"/>
              <a:ext cx="14" cy="14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6" name="Freeform 271"/>
            <p:cNvSpPr/>
            <p:nvPr/>
          </p:nvSpPr>
          <p:spPr>
            <a:xfrm>
              <a:off x="3280" y="3273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7" name="Freeform 272"/>
            <p:cNvSpPr/>
            <p:nvPr/>
          </p:nvSpPr>
          <p:spPr>
            <a:xfrm>
              <a:off x="3288" y="3280"/>
              <a:ext cx="15" cy="15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8" name="Freeform 273"/>
            <p:cNvSpPr/>
            <p:nvPr/>
          </p:nvSpPr>
          <p:spPr>
            <a:xfrm>
              <a:off x="3264" y="3390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9" name="Freeform 274"/>
            <p:cNvSpPr/>
            <p:nvPr/>
          </p:nvSpPr>
          <p:spPr>
            <a:xfrm>
              <a:off x="3272" y="339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0" name="Freeform 275"/>
            <p:cNvSpPr/>
            <p:nvPr/>
          </p:nvSpPr>
          <p:spPr>
            <a:xfrm>
              <a:off x="3480" y="3319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1" name="Freeform 276"/>
            <p:cNvSpPr/>
            <p:nvPr/>
          </p:nvSpPr>
          <p:spPr>
            <a:xfrm>
              <a:off x="3487" y="332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" name="Freeform 277"/>
            <p:cNvSpPr/>
            <p:nvPr/>
          </p:nvSpPr>
          <p:spPr>
            <a:xfrm>
              <a:off x="3586" y="3398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" name="Freeform 278"/>
            <p:cNvSpPr/>
            <p:nvPr/>
          </p:nvSpPr>
          <p:spPr>
            <a:xfrm>
              <a:off x="3594" y="3405"/>
              <a:ext cx="15" cy="15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" name="Freeform 279"/>
            <p:cNvSpPr/>
            <p:nvPr/>
          </p:nvSpPr>
          <p:spPr>
            <a:xfrm>
              <a:off x="3541" y="3129"/>
              <a:ext cx="30" cy="30"/>
            </a:xfrm>
            <a:custGeom>
              <a:avLst/>
              <a:gdLst>
                <a:gd name="txL" fmla="*/ 0 w 59"/>
                <a:gd name="txT" fmla="*/ 0 h 60"/>
                <a:gd name="txR" fmla="*/ 59 w 59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" name="Freeform 280"/>
            <p:cNvSpPr/>
            <p:nvPr/>
          </p:nvSpPr>
          <p:spPr>
            <a:xfrm>
              <a:off x="3549" y="3136"/>
              <a:ext cx="14" cy="15"/>
            </a:xfrm>
            <a:custGeom>
              <a:avLst/>
              <a:gdLst>
                <a:gd name="txL" fmla="*/ 0 w 29"/>
                <a:gd name="txT" fmla="*/ 0 h 28"/>
                <a:gd name="txR" fmla="*/ 29 w 29"/>
                <a:gd name="txB" fmla="*/ 28 h 28"/>
              </a:gdLst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" name="Freeform 281"/>
            <p:cNvSpPr/>
            <p:nvPr/>
          </p:nvSpPr>
          <p:spPr>
            <a:xfrm>
              <a:off x="3696" y="3110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" name="Freeform 282"/>
            <p:cNvSpPr/>
            <p:nvPr/>
          </p:nvSpPr>
          <p:spPr>
            <a:xfrm>
              <a:off x="3703" y="3117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" name="Freeform 283"/>
            <p:cNvSpPr/>
            <p:nvPr/>
          </p:nvSpPr>
          <p:spPr>
            <a:xfrm>
              <a:off x="3669" y="3257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9" name="Freeform 284"/>
            <p:cNvSpPr/>
            <p:nvPr/>
          </p:nvSpPr>
          <p:spPr>
            <a:xfrm>
              <a:off x="3677" y="326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0" name="Freeform 285"/>
            <p:cNvSpPr/>
            <p:nvPr/>
          </p:nvSpPr>
          <p:spPr>
            <a:xfrm>
              <a:off x="3693" y="3382"/>
              <a:ext cx="30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1" name="Freeform 286"/>
            <p:cNvSpPr/>
            <p:nvPr/>
          </p:nvSpPr>
          <p:spPr>
            <a:xfrm>
              <a:off x="3701" y="3390"/>
              <a:ext cx="14" cy="14"/>
            </a:xfrm>
            <a:custGeom>
              <a:avLst/>
              <a:gdLst>
                <a:gd name="txL" fmla="*/ 0 w 28"/>
                <a:gd name="txT" fmla="*/ 0 h 29"/>
                <a:gd name="txR" fmla="*/ 28 w 28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2" name="Freeform 287"/>
            <p:cNvSpPr/>
            <p:nvPr/>
          </p:nvSpPr>
          <p:spPr>
            <a:xfrm>
              <a:off x="3842" y="3409"/>
              <a:ext cx="30" cy="30"/>
            </a:xfrm>
            <a:custGeom>
              <a:avLst/>
              <a:gdLst>
                <a:gd name="txL" fmla="*/ 0 w 60"/>
                <a:gd name="txT" fmla="*/ 0 h 58"/>
                <a:gd name="txR" fmla="*/ 60 w 60"/>
                <a:gd name="txB" fmla="*/ 58 h 5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3" name="Freeform 288"/>
            <p:cNvSpPr/>
            <p:nvPr/>
          </p:nvSpPr>
          <p:spPr>
            <a:xfrm>
              <a:off x="3850" y="3417"/>
              <a:ext cx="15" cy="14"/>
            </a:xfrm>
            <a:custGeom>
              <a:avLst/>
              <a:gdLst>
                <a:gd name="txL" fmla="*/ 0 w 30"/>
                <a:gd name="txT" fmla="*/ 0 h 28"/>
                <a:gd name="txR" fmla="*/ 30 w 30"/>
                <a:gd name="txB" fmla="*/ 28 h 28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4" name="Freeform 289"/>
            <p:cNvSpPr/>
            <p:nvPr/>
          </p:nvSpPr>
          <p:spPr>
            <a:xfrm>
              <a:off x="3869" y="3310"/>
              <a:ext cx="30" cy="30"/>
            </a:xfrm>
            <a:custGeom>
              <a:avLst/>
              <a:gdLst>
                <a:gd name="txL" fmla="*/ 0 w 60"/>
                <a:gd name="txT" fmla="*/ 0 h 59"/>
                <a:gd name="txR" fmla="*/ 60 w 60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5" name="Freeform 290"/>
            <p:cNvSpPr/>
            <p:nvPr/>
          </p:nvSpPr>
          <p:spPr>
            <a:xfrm>
              <a:off x="3876" y="3318"/>
              <a:ext cx="15" cy="14"/>
            </a:xfrm>
            <a:custGeom>
              <a:avLst/>
              <a:gdLst>
                <a:gd name="txL" fmla="*/ 0 w 30"/>
                <a:gd name="txT" fmla="*/ 0 h 29"/>
                <a:gd name="txR" fmla="*/ 30 w 30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6" name="Freeform 291"/>
            <p:cNvSpPr/>
            <p:nvPr/>
          </p:nvSpPr>
          <p:spPr>
            <a:xfrm>
              <a:off x="3869" y="3182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7" name="Freeform 292"/>
            <p:cNvSpPr/>
            <p:nvPr/>
          </p:nvSpPr>
          <p:spPr>
            <a:xfrm>
              <a:off x="3876" y="3189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8" name="Freeform 293"/>
            <p:cNvSpPr/>
            <p:nvPr/>
          </p:nvSpPr>
          <p:spPr>
            <a:xfrm>
              <a:off x="2809" y="3310"/>
              <a:ext cx="29" cy="30"/>
            </a:xfrm>
            <a:custGeom>
              <a:avLst/>
              <a:gdLst>
                <a:gd name="txL" fmla="*/ 0 w 58"/>
                <a:gd name="txT" fmla="*/ 0 h 59"/>
                <a:gd name="txR" fmla="*/ 58 w 58"/>
                <a:gd name="txB" fmla="*/ 59 h 59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9" name="Freeform 294"/>
            <p:cNvSpPr/>
            <p:nvPr/>
          </p:nvSpPr>
          <p:spPr>
            <a:xfrm>
              <a:off x="2816" y="3318"/>
              <a:ext cx="15" cy="14"/>
            </a:xfrm>
            <a:custGeom>
              <a:avLst/>
              <a:gdLst>
                <a:gd name="txL" fmla="*/ 0 w 29"/>
                <a:gd name="txT" fmla="*/ 0 h 29"/>
                <a:gd name="txR" fmla="*/ 29 w 29"/>
                <a:gd name="txB" fmla="*/ 29 h 29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</a:cxnLst>
              <a:rect l="txL" t="txT" r="txR" b="txB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0" name="Freeform 295"/>
            <p:cNvSpPr/>
            <p:nvPr/>
          </p:nvSpPr>
          <p:spPr>
            <a:xfrm>
              <a:off x="2947" y="2236"/>
              <a:ext cx="30" cy="30"/>
            </a:xfrm>
            <a:custGeom>
              <a:avLst/>
              <a:gdLst>
                <a:gd name="txL" fmla="*/ 0 w 60"/>
                <a:gd name="txT" fmla="*/ 0 h 60"/>
                <a:gd name="txR" fmla="*/ 60 w 60"/>
                <a:gd name="txB" fmla="*/ 60 h 6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1" name="Freeform 296"/>
            <p:cNvSpPr/>
            <p:nvPr/>
          </p:nvSpPr>
          <p:spPr>
            <a:xfrm>
              <a:off x="2954" y="2244"/>
              <a:ext cx="15" cy="15"/>
            </a:xfrm>
            <a:custGeom>
              <a:avLst/>
              <a:gdLst>
                <a:gd name="txL" fmla="*/ 0 w 30"/>
                <a:gd name="txT" fmla="*/ 0 h 30"/>
                <a:gd name="txR" fmla="*/ 30 w 30"/>
                <a:gd name="txB" fmla="*/ 30 h 30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 Box 2"/>
          <p:cNvSpPr txBox="1"/>
          <p:nvPr/>
        </p:nvSpPr>
        <p:spPr>
          <a:xfrm>
            <a:off x="3060065" y="1844675"/>
            <a:ext cx="2690495" cy="52197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SỐ 7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ea typeface="Arial" panose="020B0604020202020204" pitchFamily="34" charset="0"/>
            </a:endParaRPr>
          </a:p>
        </p:txBody>
      </p:sp>
      <p:sp>
        <p:nvSpPr>
          <p:cNvPr id="16387" name="Text Box 6"/>
          <p:cNvSpPr txBox="1"/>
          <p:nvPr/>
        </p:nvSpPr>
        <p:spPr>
          <a:xfrm>
            <a:off x="209550" y="542925"/>
            <a:ext cx="861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.VnTime" pitchFamily="34" charset="0"/>
              <a:ea typeface="Arial" panose="020B0604020202020204" pitchFamily="34" charset="0"/>
            </a:endParaRPr>
          </a:p>
        </p:txBody>
      </p:sp>
      <p:sp>
        <p:nvSpPr>
          <p:cNvPr id="122887" name="Rectangle 7"/>
          <p:cNvSpPr>
            <a:spLocks noGrp="1"/>
          </p:cNvSpPr>
          <p:nvPr>
            <p:ph type="title"/>
          </p:nvPr>
        </p:nvSpPr>
        <p:spPr>
          <a:xfrm>
            <a:off x="428625" y="357188"/>
            <a:ext cx="8358188" cy="1571625"/>
          </a:xfrm>
        </p:spPr>
        <p:txBody>
          <a:bodyPr vert="horz" wrap="square" lIns="91440" tIns="45720" rIns="91440" bIns="45720" anchor="ctr" anchorCtr="0"/>
          <a:lstStyle/>
          <a:p>
            <a:pPr algn="l" eaLnBrk="1" hangingPunct="1"/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Bài  2 (SGK - 7)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24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</a:br>
            <a:r>
              <a:rPr lang="en-US" altLang="en-US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Hàng ngày, bạn An thử ghi lại thời gian cần thiết </a:t>
            </a:r>
            <a:r>
              <a:rPr lang="vi-VN" altLang="en-US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ể </a:t>
            </a:r>
            <a:r>
              <a:rPr lang="vi-VN" altLang="en-US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i từ nhà </a:t>
            </a:r>
            <a:r>
              <a:rPr lang="vi-VN" altLang="en-US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ến tr</a:t>
            </a:r>
            <a:r>
              <a:rPr lang="vi-VN" altLang="en-US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ờng và thực hiện </a:t>
            </a:r>
            <a:r>
              <a:rPr lang="vi-VN" altLang="en-US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iều </a:t>
            </a:r>
            <a:r>
              <a:rPr lang="vi-VN" altLang="en-US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ó trong 10 ngày. Kết quả thu </a:t>
            </a:r>
            <a:r>
              <a:rPr lang="vi-VN" altLang="en-US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đư</a:t>
            </a:r>
            <a:r>
              <a:rPr lang="en-US" altLang="en-US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ợc ở bảng 4 :</a:t>
            </a:r>
          </a:p>
        </p:txBody>
      </p:sp>
      <p:graphicFrame>
        <p:nvGraphicFramePr>
          <p:cNvPr id="122928" name="Group 48"/>
          <p:cNvGraphicFramePr>
            <a:graphicFrameLocks noGrp="1"/>
          </p:cNvGraphicFramePr>
          <p:nvPr/>
        </p:nvGraphicFramePr>
        <p:xfrm>
          <a:off x="357505" y="1866900"/>
          <a:ext cx="8324850" cy="1364615"/>
        </p:xfrm>
        <a:graphic>
          <a:graphicData uri="http://schemas.openxmlformats.org/drawingml/2006/table">
            <a:tbl>
              <a:tblPr/>
              <a:tblGrid>
                <a:gridCol w="2466975"/>
                <a:gridCol w="586105"/>
                <a:gridCol w="585470"/>
                <a:gridCol w="587375"/>
                <a:gridCol w="584200"/>
                <a:gridCol w="586105"/>
                <a:gridCol w="587375"/>
                <a:gridCol w="584200"/>
                <a:gridCol w="585470"/>
                <a:gridCol w="586105"/>
                <a:gridCol w="585470"/>
              </a:tblGrid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thứ tự của ngày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5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gian ( phút)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929" name="Text Box 49"/>
          <p:cNvSpPr txBox="1"/>
          <p:nvPr/>
        </p:nvSpPr>
        <p:spPr>
          <a:xfrm>
            <a:off x="3707448" y="3395663"/>
            <a:ext cx="1143000" cy="3698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Arial" panose="020B0604020202020204" pitchFamily="34" charset="0"/>
              </a:rPr>
              <a:t>Bảng 4</a:t>
            </a:r>
            <a:endParaRPr lang="en-US" altLang="en-US" sz="24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288" y="3788728"/>
            <a:ext cx="8358187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AutoNum type="alphaLcParenR"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Dấu hiệu m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An quan tâm l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gì v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dấu hiệu </a:t>
            </a:r>
            <a:r>
              <a:rPr lang="vi-V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ó có tất cả bao nhiêu giá trị?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7188" y="4786313"/>
            <a:ext cx="8501062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b) Có bao nhiêu giá trị khác nhau trong dãy giá trị của dấu hiệu </a:t>
            </a:r>
            <a:r>
              <a:rPr lang="vi-V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ó?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7188" y="5286375"/>
            <a:ext cx="8501062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c) Viết các giá trị khác nhau của dấu hiệu v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tìm tần số của chúng.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953" y="3784918"/>
            <a:ext cx="8358187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AutoNum type="alphaLcParenR"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Dấu hiệu : Thời gian h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 ng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y An đi từ nh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tới trường.</a:t>
            </a: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Dấu hiệu đó có 10 giá trị.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1158" y="4751705"/>
            <a:ext cx="8358187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b) Có 5 giá trị khác nhau trong dãy giá trị của dấu hiệu.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9728" y="5263198"/>
            <a:ext cx="8358187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c) Các giá trị khác nhau l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17; 18; 19; 20; 21.</a:t>
            </a: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Tần số tương ứng l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1; 3; 3; 2; 1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7" grpId="0" animBg="1"/>
      <p:bldP spid="122929" grpId="0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395605" y="620395"/>
            <a:ext cx="8229600" cy="865505"/>
          </a:xfrm>
        </p:spPr>
        <p:txBody>
          <a:bodyPr vert="horz" wrap="square" lIns="91440" tIns="45720" rIns="91440" bIns="45720" anchor="t" anchorCtr="0"/>
          <a:lstStyle/>
          <a:p>
            <a:r>
              <a:rPr lang="en-US" alt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tập: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Bảng số liệu thống kê ban đầu về điểm kiểm tra học kì I môn toán của các em học sinh lớp 7A.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10050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672313"/>
              </p:ext>
            </p:extLst>
          </p:nvPr>
        </p:nvGraphicFramePr>
        <p:xfrm>
          <a:off x="96520" y="1619632"/>
          <a:ext cx="8950325" cy="1737360"/>
        </p:xfrm>
        <a:graphic>
          <a:graphicData uri="http://schemas.openxmlformats.org/drawingml/2006/table">
            <a:tbl>
              <a:tblPr/>
              <a:tblGrid>
                <a:gridCol w="746125"/>
                <a:gridCol w="744538"/>
                <a:gridCol w="746125"/>
                <a:gridCol w="746125"/>
                <a:gridCol w="746125"/>
                <a:gridCol w="747712"/>
                <a:gridCol w="744538"/>
                <a:gridCol w="746125"/>
                <a:gridCol w="746125"/>
                <a:gridCol w="746125"/>
                <a:gridCol w="744537"/>
                <a:gridCol w="746125"/>
              </a:tblGrid>
              <a:tr h="57640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29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9990" name="Rectangle 70"/>
          <p:cNvSpPr/>
          <p:nvPr/>
        </p:nvSpPr>
        <p:spPr>
          <a:xfrm>
            <a:off x="323528" y="3462655"/>
            <a:ext cx="1656184" cy="461665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Dấu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9991" name="Rectangle 71"/>
          <p:cNvSpPr/>
          <p:nvPr/>
        </p:nvSpPr>
        <p:spPr>
          <a:xfrm>
            <a:off x="395536" y="3933056"/>
            <a:ext cx="3528392" cy="461665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các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dấu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hiệu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9992" name="Rectangle 72"/>
          <p:cNvSpPr/>
          <p:nvPr/>
        </p:nvSpPr>
        <p:spPr>
          <a:xfrm>
            <a:off x="364882" y="4336777"/>
            <a:ext cx="3415030" cy="460375"/>
          </a:xfrm>
          <a:prstGeom prst="rect">
            <a:avLst/>
          </a:prstGeom>
          <a:noFill/>
          <a:ln w="25400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các giá trị khác nhau: 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9993" name="Rectangle 73"/>
          <p:cNvSpPr/>
          <p:nvPr/>
        </p:nvSpPr>
        <p:spPr>
          <a:xfrm>
            <a:off x="0" y="4797152"/>
            <a:ext cx="2932430" cy="460375"/>
          </a:xfrm>
          <a:prstGeom prst="rect">
            <a:avLst/>
          </a:prstGeom>
          <a:noFill/>
          <a:ln w="25400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giá trị khác nhau: 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9994" name="Rectangle 74"/>
          <p:cNvSpPr/>
          <p:nvPr/>
        </p:nvSpPr>
        <p:spPr>
          <a:xfrm>
            <a:off x="116136" y="5373216"/>
            <a:ext cx="2526665" cy="460375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Tần số tương ứng:     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Group 13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94142170"/>
              </p:ext>
            </p:extLst>
          </p:nvPr>
        </p:nvGraphicFramePr>
        <p:xfrm>
          <a:off x="2987824" y="4806452"/>
          <a:ext cx="5802863" cy="457200"/>
        </p:xfrm>
        <a:graphic>
          <a:graphicData uri="http://schemas.openxmlformats.org/drawingml/2006/table">
            <a:tbl>
              <a:tblPr/>
              <a:tblGrid>
                <a:gridCol w="644897"/>
                <a:gridCol w="643687"/>
                <a:gridCol w="644292"/>
                <a:gridCol w="645502"/>
                <a:gridCol w="645502"/>
                <a:gridCol w="645502"/>
                <a:gridCol w="643687"/>
                <a:gridCol w="644292"/>
                <a:gridCol w="645502"/>
              </a:tblGrid>
              <a:tr h="3600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9552" y="44450"/>
            <a:ext cx="2626360" cy="6432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graphicFrame>
        <p:nvGraphicFramePr>
          <p:cNvPr id="11" name="Group 1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963313"/>
              </p:ext>
            </p:extLst>
          </p:nvPr>
        </p:nvGraphicFramePr>
        <p:xfrm>
          <a:off x="2962189" y="5373216"/>
          <a:ext cx="5930291" cy="457200"/>
        </p:xfrm>
        <a:graphic>
          <a:graphicData uri="http://schemas.openxmlformats.org/drawingml/2006/table">
            <a:tbl>
              <a:tblPr/>
              <a:tblGrid>
                <a:gridCol w="659059"/>
                <a:gridCol w="657822"/>
                <a:gridCol w="658440"/>
                <a:gridCol w="659677"/>
                <a:gridCol w="659677"/>
                <a:gridCol w="659677"/>
                <a:gridCol w="657822"/>
                <a:gridCol w="658440"/>
                <a:gridCol w="659677"/>
              </a:tblGrid>
              <a:tr h="4572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70"/>
          <p:cNvSpPr/>
          <p:nvPr/>
        </p:nvSpPr>
        <p:spPr>
          <a:xfrm>
            <a:off x="1519168" y="3472962"/>
            <a:ext cx="7157288" cy="461665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kiểm tra học kì I môn toán của học sinh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7A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1"/>
          <p:cNvSpPr/>
          <p:nvPr/>
        </p:nvSpPr>
        <p:spPr>
          <a:xfrm>
            <a:off x="3802841" y="3934627"/>
            <a:ext cx="492443" cy="461665"/>
          </a:xfrm>
          <a:prstGeom prst="rect">
            <a:avLst/>
          </a:prstGeom>
          <a:noFill/>
          <a:ln w="25400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71"/>
          <p:cNvSpPr/>
          <p:nvPr/>
        </p:nvSpPr>
        <p:spPr>
          <a:xfrm>
            <a:off x="3441358" y="4293096"/>
            <a:ext cx="338554" cy="461665"/>
          </a:xfrm>
          <a:prstGeom prst="rect">
            <a:avLst/>
          </a:prstGeom>
          <a:noFill/>
          <a:ln w="25400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9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9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9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9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9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9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/>
          <p:nvPr/>
        </p:nvSpPr>
        <p:spPr>
          <a:xfrm>
            <a:off x="107315" y="764540"/>
            <a:ext cx="8959850" cy="29051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09600" lvl="0" indent="-609600"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Học thuộc các khái niệm về dấu hiệu, giá trị của dấu hiệu,</a:t>
            </a:r>
          </a:p>
          <a:p>
            <a:pPr marL="609600" lvl="0" indent="-609600"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tần số. </a:t>
            </a:r>
          </a:p>
          <a:p>
            <a:pPr marL="609600" lvl="0" indent="-609600" algn="just" eaLnBrk="1" hangingPunct="1">
              <a:lnSpc>
                <a:spcPct val="115000"/>
              </a:lnSpc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Nắm vững cách lập bảng số liệu thống kê ban 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ầu. Dựa</a:t>
            </a:r>
          </a:p>
          <a:p>
            <a:pPr marL="609600" lvl="0" indent="-609600" algn="just" eaLnBrk="1" hangingPunct="1">
              <a:lnSpc>
                <a:spcPct val="115000"/>
              </a:lnSpc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v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o bảng 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ể trả lời các câu hỏi về giá trị của dấu hiệu, tần số.</a:t>
            </a:r>
          </a:p>
          <a:p>
            <a:pPr marL="609600" lvl="0" indent="-609600" algn="just" eaLnBrk="1" hangingPunct="1">
              <a:lnSpc>
                <a:spcPct val="115000"/>
              </a:lnSpc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L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 các b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 tập 1(SGK- 7), 1, 2, 3 (SBT-3).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39658" y="116523"/>
            <a:ext cx="5072063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/>
          <p:cNvSpPr txBox="1"/>
          <p:nvPr/>
        </p:nvSpPr>
        <p:spPr>
          <a:xfrm>
            <a:off x="611505" y="3429000"/>
            <a:ext cx="7543800" cy="1938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Trong chương III chúng ta sẽ tìm hiểu:</a:t>
            </a:r>
          </a:p>
          <a:p>
            <a:pPr marL="0" lvl="0" indent="0"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Thu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thập số liệu thống kê, tần số.</a:t>
            </a:r>
          </a:p>
          <a:p>
            <a:pPr marL="0" lvl="0" indent="0"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Bảng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“tần số”</a:t>
            </a:r>
          </a:p>
          <a:p>
            <a:pPr marL="0" lvl="0" indent="0"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Biểu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đồ</a:t>
            </a:r>
          </a:p>
          <a:p>
            <a:pPr marL="0" lvl="0" indent="0"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trung bình cộng, mốt của dấu hiệu.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455" name="Text Box 7"/>
          <p:cNvSpPr txBox="1"/>
          <p:nvPr/>
        </p:nvSpPr>
        <p:spPr>
          <a:xfrm>
            <a:off x="467544" y="476672"/>
            <a:ext cx="8153851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Thống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kê l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một khoa học </a:t>
            </a: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đư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ợc ứng dụng rộng rãi trong các hoạt </a:t>
            </a: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ộng kinh tế xã hội.</a:t>
            </a:r>
          </a:p>
          <a:p>
            <a:pPr marL="0" lvl="0" indent="0"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 Qua nghiên cứu, phân tích các thông tin thu thập </a:t>
            </a: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đư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ợc, khoa học thống kê cùng với các khoa học kỹ thuật khác giúp cho ta biết </a:t>
            </a: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đư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ợc tình hình các hoạt </a:t>
            </a: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ộng, diễn biến của các hiện t</a:t>
            </a: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ư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ợng, như : dân số, tăng trưởng kinh tế, kết quả học tập...Từ </a:t>
            </a: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ó phục vụ lợi ích cho con ng</a:t>
            </a:r>
            <a:r>
              <a:rPr lang="vi-V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ư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ời.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charRg st="86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4455">
                                            <p:txEl>
                                              <p:charRg st="86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4455">
                                            <p:txEl>
                                              <p:charRg st="86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4455">
                                            <p:txEl>
                                              <p:charRg st="86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508" y="44768"/>
            <a:ext cx="8642350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 THẬP SỐ LIỆU THỐNG KÊ, TẦN SỐ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/>
          <p:nvPr/>
        </p:nvSpPr>
        <p:spPr>
          <a:xfrm>
            <a:off x="251460" y="476672"/>
            <a:ext cx="82296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90805" indent="-90805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905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7055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2180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90805" lvl="0" indent="-90805" eaLnBrk="1" hangingPunct="1"/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Thu th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ậ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s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u, b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s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th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k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0805" lvl="0" indent="-90805" eaLnBrk="1" hangingPunct="1"/>
            <a:endParaRPr lang="en-US" sz="2800" dirty="0">
              <a:latin typeface=".VnTime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769174"/>
            <a:ext cx="2133600" cy="476250"/>
          </a:xfrm>
        </p:spPr>
        <p:txBody>
          <a:bodyPr/>
          <a:lstStyle/>
          <a:p>
            <a:fld id="{1C7B5F92-6411-461D-B354-BDFC7190E2F6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8600" y="869811"/>
            <a:ext cx="8382000" cy="830997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dịp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81272"/>
              </p:ext>
            </p:extLst>
          </p:nvPr>
        </p:nvGraphicFramePr>
        <p:xfrm>
          <a:off x="533400" y="1895549"/>
          <a:ext cx="3352800" cy="3547872"/>
        </p:xfrm>
        <a:graphic>
          <a:graphicData uri="http://schemas.openxmlformats.org/drawingml/2006/table">
            <a:tbl>
              <a:tblPr/>
              <a:tblGrid>
                <a:gridCol w="936625"/>
                <a:gridCol w="1008063"/>
                <a:gridCol w="1408112"/>
              </a:tblGrid>
              <a:tr h="525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trồng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3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6B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7B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069050"/>
              </p:ext>
            </p:extLst>
          </p:nvPr>
        </p:nvGraphicFramePr>
        <p:xfrm>
          <a:off x="4648200" y="1895549"/>
          <a:ext cx="3505200" cy="3566099"/>
        </p:xfrm>
        <a:graphic>
          <a:graphicData uri="http://schemas.openxmlformats.org/drawingml/2006/table">
            <a:tbl>
              <a:tblPr/>
              <a:tblGrid>
                <a:gridCol w="942975"/>
                <a:gridCol w="1079500"/>
                <a:gridCol w="1482725"/>
              </a:tblGrid>
              <a:tr h="597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trồng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60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8B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9B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3505200" y="5781749"/>
            <a:ext cx="5638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53"/>
          <p:cNvSpPr txBox="1">
            <a:spLocks noChangeArrowheads="1"/>
          </p:cNvSpPr>
          <p:nvPr/>
        </p:nvSpPr>
        <p:spPr bwMode="auto">
          <a:xfrm>
            <a:off x="76200" y="5810324"/>
            <a:ext cx="31276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54"/>
          <p:cNvSpPr txBox="1">
            <a:spLocks noChangeArrowheads="1"/>
          </p:cNvSpPr>
          <p:nvPr/>
        </p:nvSpPr>
        <p:spPr bwMode="auto">
          <a:xfrm>
            <a:off x="3505200" y="6237312"/>
            <a:ext cx="5562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5"/>
          <p:cNvSpPr txBox="1">
            <a:spLocks noChangeArrowheads="1"/>
          </p:cNvSpPr>
          <p:nvPr/>
        </p:nvSpPr>
        <p:spPr bwMode="auto">
          <a:xfrm>
            <a:off x="76200" y="6237312"/>
            <a:ext cx="36115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bảng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7"/>
          <p:cNvSpPr txBox="1">
            <a:spLocks noChangeArrowheads="1"/>
          </p:cNvSpPr>
          <p:nvPr/>
        </p:nvSpPr>
        <p:spPr bwMode="auto">
          <a:xfrm>
            <a:off x="3687762" y="5438552"/>
            <a:ext cx="1006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41864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8" name="Text Box 8"/>
          <p:cNvSpPr txBox="1"/>
          <p:nvPr/>
        </p:nvSpPr>
        <p:spPr>
          <a:xfrm>
            <a:off x="556895" y="1268730"/>
            <a:ext cx="8227695" cy="73850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BẢNG </a:t>
            </a:r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IỀU TRA NHIỆT </a:t>
            </a:r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Ộ TRUNG BÌNH HÀNG N</a:t>
            </a:r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Ă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 CỦA MỘT THÀNH PHỐ ( </a:t>
            </a:r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ĐƠ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 VỊ LÀ </a:t>
            </a:r>
            <a:r>
              <a:rPr lang="en-US" alt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0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 )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0243" name="Text Box 9"/>
          <p:cNvSpPr txBox="1"/>
          <p:nvPr/>
        </p:nvSpPr>
        <p:spPr>
          <a:xfrm>
            <a:off x="228600" y="2895600"/>
            <a:ext cx="861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.VnTime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10244" name="Content Placeholder 10243"/>
          <p:cNvGraphicFramePr>
            <a:graphicFrameLocks noGrp="1"/>
          </p:cNvGraphicFramePr>
          <p:nvPr>
            <p:ph/>
          </p:nvPr>
        </p:nvGraphicFramePr>
        <p:xfrm>
          <a:off x="282893" y="2204403"/>
          <a:ext cx="8501063" cy="1279525"/>
        </p:xfrm>
        <a:graphic>
          <a:graphicData uri="http://schemas.openxmlformats.org/drawingml/2006/table">
            <a:tbl>
              <a:tblPr/>
              <a:tblGrid>
                <a:gridCol w="1377950"/>
                <a:gridCol w="871538"/>
                <a:gridCol w="923925"/>
                <a:gridCol w="928687"/>
                <a:gridCol w="928688"/>
                <a:gridCol w="928687"/>
                <a:gridCol w="860425"/>
                <a:gridCol w="871538"/>
                <a:gridCol w="809625"/>
              </a:tblGrid>
              <a:tr h="4572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</a:p>
                  </a:txBody>
                  <a:tcPr marL="91439" marR="91439" marT="45678" marB="45678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78" marB="4567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78" marB="4567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78" marB="4567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78" marB="4567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78" marB="4567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78" marB="4567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78" marB="4567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78" marB="4567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sz="1800" b="1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 độ TB</a:t>
                      </a:r>
                    </a:p>
                  </a:txBody>
                  <a:tcPr marL="91439" marR="91439" marT="45678" marB="45678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1800" b="1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800" b="1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78" marB="4567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1800" b="1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800" b="1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78" marB="4567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1800" b="1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800" b="1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78" marB="4567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1800" b="1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800" b="1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78" marB="4567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1800" b="1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800" b="1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78" marB="4567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1800" b="1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800" b="1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78" marB="4567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1800" b="1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800" b="1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78" marB="4567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1800" b="1" dirty="0">
                          <a:solidFill>
                            <a:srgbClr val="0033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800" b="1" dirty="0">
                        <a:solidFill>
                          <a:srgbClr val="0033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678" marB="4567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0" name="Text Box 99"/>
          <p:cNvSpPr txBox="1"/>
          <p:nvPr/>
        </p:nvSpPr>
        <p:spPr>
          <a:xfrm>
            <a:off x="251460" y="3644900"/>
            <a:ext cx="8713028" cy="193899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*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Nhận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xét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lập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liệu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giúp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ễ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hiểu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ngắn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ngọn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Do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:</a:t>
            </a:r>
          </a:p>
          <a:p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liệu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ghi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gọi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bảng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liệu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thống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kê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0508" y="44768"/>
            <a:ext cx="8642350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 THẬP SỐ LIỆU THỐNG KÊ, TẦN SỐ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/>
          <p:nvPr/>
        </p:nvSpPr>
        <p:spPr>
          <a:xfrm>
            <a:off x="251460" y="687705"/>
            <a:ext cx="82296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90805" indent="-90805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905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7055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2180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90805" lvl="0" indent="-90805" eaLnBrk="1" hangingPunct="1"/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Thu th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ậ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s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u, b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s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th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k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0805" lvl="0" indent="-90805" eaLnBrk="1" hangingPunct="1"/>
            <a:endParaRPr lang="en-US" sz="2800" dirty="0">
              <a:latin typeface=".VnTime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8" grpId="0"/>
      <p:bldP spid="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508" y="44768"/>
            <a:ext cx="8642350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 THẬP SỐ LIỆU THỐNG KÊ, TẦN SỐ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/>
          <p:nvPr/>
        </p:nvSpPr>
        <p:spPr>
          <a:xfrm>
            <a:off x="323215" y="687705"/>
            <a:ext cx="82296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90805" indent="-90805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905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7055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2180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90805" lvl="0" indent="-90805" eaLnBrk="1" hangingPunct="1"/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Thu th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ậ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s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u, b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s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th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k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0805" lvl="0" indent="-90805" eaLnBrk="1" hangingPunct="1"/>
            <a:endParaRPr sz="2800" dirty="0">
              <a:latin typeface=".VnTime" pitchFamily="34" charset="0"/>
              <a:cs typeface="Times New Roman" panose="02020603050405020304" pitchFamily="18" charset="0"/>
            </a:endParaRPr>
          </a:p>
          <a:p>
            <a:pPr marL="90805" lvl="0" indent="-90805" eaLnBrk="1" hangingPunct="1"/>
            <a:endParaRPr sz="2800" dirty="0">
              <a:latin typeface=".VnTime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395536" y="1052830"/>
            <a:ext cx="7099369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Dấu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sz="2400" b="1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a,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Dấu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đơn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vị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điều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tra</a:t>
            </a:r>
            <a:endParaRPr lang="en-US" sz="2400" i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2343" name="Content Placeholder 12342"/>
          <p:cNvGraphicFramePr>
            <a:graphicFrameLocks noGrp="1"/>
          </p:cNvGraphicFramePr>
          <p:nvPr>
            <p:ph sz="half" idx="1"/>
          </p:nvPr>
        </p:nvGraphicFramePr>
        <p:xfrm>
          <a:off x="395605" y="1882775"/>
          <a:ext cx="3886200" cy="4705350"/>
        </p:xfrm>
        <a:graphic>
          <a:graphicData uri="http://schemas.openxmlformats.org/drawingml/2006/table">
            <a:tbl>
              <a:tblPr/>
              <a:tblGrid>
                <a:gridCol w="1011555"/>
                <a:gridCol w="1087120"/>
                <a:gridCol w="1787525"/>
              </a:tblGrid>
              <a:tr h="72771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alt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alt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cây trồng được</a:t>
                      </a:r>
                      <a:endParaRPr lang="en-US" alt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6A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6B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6C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6D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7A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7B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7C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7D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293" name="Content Placeholder 12292"/>
          <p:cNvGraphicFramePr>
            <a:graphicFrameLocks noGrp="1"/>
          </p:cNvGraphicFramePr>
          <p:nvPr>
            <p:ph sz="half" idx="2"/>
          </p:nvPr>
        </p:nvGraphicFramePr>
        <p:xfrm>
          <a:off x="4283710" y="1882775"/>
          <a:ext cx="4215130" cy="4716139"/>
        </p:xfrm>
        <a:graphic>
          <a:graphicData uri="http://schemas.openxmlformats.org/drawingml/2006/table">
            <a:tbl>
              <a:tblPr/>
              <a:tblGrid>
                <a:gridCol w="1114425"/>
                <a:gridCol w="1271905"/>
                <a:gridCol w="1828800"/>
              </a:tblGrid>
              <a:tr h="75374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alt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alt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cây trồng được</a:t>
                      </a:r>
                      <a:endParaRPr lang="en-US" altLang="en-US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8A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8B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8C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8D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9A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9B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9C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9D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691323" y="2708910"/>
            <a:ext cx="642938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1690688" y="5085080"/>
            <a:ext cx="642938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11"/>
          <p:cNvSpPr/>
          <p:nvPr/>
        </p:nvSpPr>
        <p:spPr>
          <a:xfrm>
            <a:off x="3059113" y="5085080"/>
            <a:ext cx="642938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11"/>
          <p:cNvSpPr/>
          <p:nvPr/>
        </p:nvSpPr>
        <p:spPr>
          <a:xfrm>
            <a:off x="5651818" y="3933190"/>
            <a:ext cx="642938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2987358" y="2708910"/>
            <a:ext cx="642938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1"/>
          <p:cNvSpPr/>
          <p:nvPr/>
        </p:nvSpPr>
        <p:spPr>
          <a:xfrm>
            <a:off x="7236143" y="3933190"/>
            <a:ext cx="642938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1"/>
          <p:cNvSpPr/>
          <p:nvPr/>
        </p:nvSpPr>
        <p:spPr>
          <a:xfrm>
            <a:off x="5795963" y="5876925"/>
            <a:ext cx="642938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1"/>
          <p:cNvSpPr/>
          <p:nvPr/>
        </p:nvSpPr>
        <p:spPr>
          <a:xfrm>
            <a:off x="7236143" y="5876925"/>
            <a:ext cx="642938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Box 99"/>
          <p:cNvSpPr txBox="1"/>
          <p:nvPr/>
        </p:nvSpPr>
        <p:spPr>
          <a:xfrm>
            <a:off x="251520" y="1124744"/>
            <a:ext cx="8291830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Dấu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sz="2400" b="1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a,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Dấu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đơn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vị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điều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tra</a:t>
            </a:r>
            <a:endParaRPr lang="en-US" sz="2400" i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Vấn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đề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hay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hiện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tượng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mà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điều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tra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quan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tâm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tìm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hiểu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gọi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dấu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Kí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hiệu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X, Y, …</a:t>
            </a:r>
            <a:endParaRPr lang="en-US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388" y="116523"/>
            <a:ext cx="8642350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 THẬP SỐ LIỆU THỐNG KÊ, TẦN SỐ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/>
          <p:nvPr/>
        </p:nvSpPr>
        <p:spPr>
          <a:xfrm>
            <a:off x="179705" y="692696"/>
            <a:ext cx="82296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90805" indent="-90805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905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7055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2180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90805" lvl="0" indent="-90805" eaLnBrk="1" hangingPunct="1"/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Thu th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ậ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s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u, b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s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th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k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0805" lvl="0" indent="-90805" eaLnBrk="1" hangingPunct="1"/>
            <a:endParaRPr sz="2800" dirty="0">
              <a:latin typeface=".VnTime" pitchFamily="34" charset="0"/>
              <a:cs typeface="Times New Roman" panose="02020603050405020304" pitchFamily="18" charset="0"/>
            </a:endParaRPr>
          </a:p>
          <a:p>
            <a:pPr marL="90805" lvl="0" indent="-90805" eaLnBrk="1" hangingPunct="1"/>
            <a:endParaRPr sz="2800" dirty="0">
              <a:latin typeface=".VnTime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223728" y="4581128"/>
            <a:ext cx="822007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mỗi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lớp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trồng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gọi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giá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trị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dấu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Kí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328930" y="3861048"/>
            <a:ext cx="695515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b,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Giá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trị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của</a:t>
            </a:r>
            <a:r>
              <a:rPr lang="en-US" sz="2400" i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dấu</a:t>
            </a:r>
            <a:r>
              <a:rPr lang="en-US" sz="2400" i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dãy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giá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trị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dấu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" name="Text Box 99"/>
          <p:cNvSpPr txBox="1"/>
          <p:nvPr/>
        </p:nvSpPr>
        <p:spPr>
          <a:xfrm>
            <a:off x="395605" y="3429000"/>
            <a:ext cx="829183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Còn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mỗi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lớp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một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đơn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vị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điều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tra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" name="Text Box 99"/>
          <p:cNvSpPr txBox="1"/>
          <p:nvPr/>
        </p:nvSpPr>
        <p:spPr>
          <a:xfrm>
            <a:off x="354648" y="2636912"/>
            <a:ext cx="829183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Ví dụ: </a:t>
            </a:r>
            <a:r>
              <a:rPr lang="en-US" sz="24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Dấu</a:t>
            </a:r>
            <a:r>
              <a:rPr lang="en-US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hiệu</a:t>
            </a:r>
            <a:r>
              <a:rPr lang="en-US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X ở </a:t>
            </a:r>
            <a:r>
              <a:rPr lang="en-US" sz="24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bảng</a:t>
            </a:r>
            <a:r>
              <a:rPr lang="en-US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 1 là: </a:t>
            </a:r>
            <a:r>
              <a:rPr lang="en-US" sz="24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Điều</a:t>
            </a:r>
            <a:r>
              <a:rPr lang="en-US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tra</a:t>
            </a:r>
            <a:r>
              <a:rPr lang="en-US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vê</a:t>
            </a:r>
            <a:r>
              <a:rPr lang="en-US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̀ </a:t>
            </a:r>
            <a:r>
              <a:rPr lang="en-US" sz="24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sô</a:t>
            </a:r>
            <a:r>
              <a:rPr lang="en-US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́ </a:t>
            </a:r>
            <a:r>
              <a:rPr lang="en-US" sz="24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cây</a:t>
            </a:r>
            <a:r>
              <a:rPr lang="en-US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trồng</a:t>
            </a:r>
            <a:r>
              <a:rPr lang="en-US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được</a:t>
            </a:r>
            <a:r>
              <a:rPr lang="en-US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của</a:t>
            </a:r>
            <a:r>
              <a:rPr lang="en-US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mỗi</a:t>
            </a:r>
            <a:r>
              <a:rPr lang="en-US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lớp</a:t>
            </a:r>
            <a:endParaRPr lang="en-US" sz="2400" b="1" i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 Box 99"/>
          <p:cNvSpPr txBox="1"/>
          <p:nvPr/>
        </p:nvSpPr>
        <p:spPr>
          <a:xfrm>
            <a:off x="277670" y="5373216"/>
            <a:ext cx="829183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Ví dụ: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Trong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bảng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1 có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tất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ca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̉ 20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gia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́ trị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của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dấu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hiệu</a:t>
            </a:r>
            <a:endParaRPr lang="en-US" sz="24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7"/>
          <p:cNvSpPr txBox="1"/>
          <p:nvPr/>
        </p:nvSpPr>
        <p:spPr>
          <a:xfrm>
            <a:off x="318686" y="4221088"/>
            <a:ext cx="695515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Giá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trị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của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dấu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7"/>
          <p:cNvSpPr txBox="1"/>
          <p:nvPr/>
        </p:nvSpPr>
        <p:spPr>
          <a:xfrm>
            <a:off x="179705" y="5877272"/>
            <a:ext cx="8784783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Dãy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giá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khác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nhau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của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dấu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bảng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1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gồm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28, 30, 35, 50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4" grpId="0" build="p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Box 99"/>
          <p:cNvSpPr txBox="1"/>
          <p:nvPr/>
        </p:nvSpPr>
        <p:spPr>
          <a:xfrm>
            <a:off x="395605" y="1412875"/>
            <a:ext cx="8280851" cy="267765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Dấu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  <a:endParaRPr lang="en-US" sz="2400" b="1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a,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Dấu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đơn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vị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điều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tra</a:t>
            </a:r>
            <a:endParaRPr lang="en-US" sz="2400" i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b,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Giá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trị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dấu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dãy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giá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trị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dấu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sz="2400" i="1" dirty="0">
                <a:latin typeface="Times New Roman" panose="02020603050405020304" pitchFamily="18" charset="0"/>
              </a:rPr>
              <a:t>- </a:t>
            </a:r>
            <a:r>
              <a:rPr lang="en-US" sz="2400" i="1" dirty="0" err="1">
                <a:latin typeface="Times New Roman" panose="02020603050405020304" pitchFamily="18" charset="0"/>
              </a:rPr>
              <a:t>Số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cây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mà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mỗi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lớp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trồng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được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gọi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là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một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giá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trị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của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dấu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hiệu</a:t>
            </a:r>
            <a:r>
              <a:rPr lang="en-US" sz="2400" i="1" dirty="0">
                <a:latin typeface="Times New Roman" panose="02020603050405020304" pitchFamily="18" charset="0"/>
              </a:rPr>
              <a:t>.</a:t>
            </a:r>
          </a:p>
          <a:p>
            <a:r>
              <a:rPr lang="en-US" sz="2400" i="1" dirty="0" err="1">
                <a:latin typeface="Times New Roman" panose="02020603050405020304" pitchFamily="18" charset="0"/>
              </a:rPr>
              <a:t>Kí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hiệu</a:t>
            </a:r>
            <a:r>
              <a:rPr lang="en-US" sz="2400" i="1" dirty="0">
                <a:latin typeface="Times New Roman" panose="02020603050405020304" pitchFamily="18" charset="0"/>
              </a:rPr>
              <a:t>: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sz="2400" i="1" dirty="0" smtClean="0">
                <a:latin typeface="Times New Roman" panose="02020603050405020304" pitchFamily="18" charset="0"/>
              </a:rPr>
              <a:t>- </a:t>
            </a:r>
            <a:r>
              <a:rPr lang="en-US" sz="2400" i="1" dirty="0" err="1" smtClean="0">
                <a:latin typeface="Times New Roman" panose="02020603050405020304" pitchFamily="18" charset="0"/>
              </a:rPr>
              <a:t>Số</a:t>
            </a:r>
            <a:r>
              <a:rPr lang="en-US" sz="2400" i="1" dirty="0" smtClean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các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giá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trị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dấu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hiệu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đúng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số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các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đơn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vị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điều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tra</a:t>
            </a:r>
            <a:r>
              <a:rPr lang="en-US" sz="2400" i="1" dirty="0">
                <a:latin typeface="Times New Roman" panose="02020603050405020304" pitchFamily="18" charset="0"/>
              </a:rPr>
              <a:t>. </a:t>
            </a:r>
            <a:endParaRPr lang="en-US" sz="2400" i="1" dirty="0" smtClean="0">
              <a:latin typeface="Times New Roman" panose="02020603050405020304" pitchFamily="18" charset="0"/>
            </a:endParaRPr>
          </a:p>
          <a:p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</a:rPr>
              <a:t>Kí</a:t>
            </a:r>
            <a:r>
              <a:rPr lang="en-US" sz="2400" i="1" dirty="0" smtClean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hiệu</a:t>
            </a:r>
            <a:r>
              <a:rPr lang="en-US" sz="2400" i="1" dirty="0">
                <a:latin typeface="Times New Roman" panose="02020603050405020304" pitchFamily="18" charset="0"/>
              </a:rPr>
              <a:t>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sz="24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388" y="116523"/>
            <a:ext cx="8642350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 THẬP SỐ LIỆU THỐNG KÊ, TẦN SỐ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/>
          <p:nvPr/>
        </p:nvSpPr>
        <p:spPr>
          <a:xfrm>
            <a:off x="179705" y="836295"/>
            <a:ext cx="82296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90805" indent="-90805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905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7055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2180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90805" lvl="0" indent="-90805" eaLnBrk="1" hangingPunct="1"/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Thu th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ậ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s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u, b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s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th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k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0805" lvl="0" indent="-90805" eaLnBrk="1" hangingPunct="1"/>
            <a:endParaRPr sz="2800" dirty="0">
              <a:latin typeface=".VnTime" pitchFamily="34" charset="0"/>
              <a:cs typeface="Times New Roman" panose="02020603050405020304" pitchFamily="18" charset="0"/>
            </a:endParaRPr>
          </a:p>
          <a:p>
            <a:pPr marL="90805" lvl="0" indent="-90805" eaLnBrk="1" hangingPunct="1"/>
            <a:endParaRPr sz="2800" dirty="0">
              <a:latin typeface=".VnTime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95605" y="4177444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3.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Tần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mỗi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giá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trị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395605" y="4637819"/>
            <a:ext cx="787019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xuất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dấu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gọi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đó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2"/>
          <p:cNvSpPr txBox="1"/>
          <p:nvPr/>
        </p:nvSpPr>
        <p:spPr>
          <a:xfrm>
            <a:off x="395605" y="5468816"/>
            <a:ext cx="787019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Kí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19" name="Text Box 111"/>
          <p:cNvSpPr txBox="1"/>
          <p:nvPr/>
        </p:nvSpPr>
        <p:spPr>
          <a:xfrm>
            <a:off x="3500438" y="600075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Bảng 1</a:t>
            </a:r>
            <a:endParaRPr lang="en-US" altLang="en-US" sz="2400" b="1" dirty="0">
              <a:solidFill>
                <a:prstClr val="black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3315" name="Rectangle 213"/>
          <p:cNvSpPr/>
          <p:nvPr/>
        </p:nvSpPr>
        <p:spPr>
          <a:xfrm>
            <a:off x="3429000" y="1500188"/>
            <a:ext cx="76200" cy="76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23" name="Rectangle 215"/>
          <p:cNvSpPr/>
          <p:nvPr/>
        </p:nvSpPr>
        <p:spPr>
          <a:xfrm>
            <a:off x="6934200" y="2357438"/>
            <a:ext cx="1752600" cy="3810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24" name="Rectangle 216"/>
          <p:cNvSpPr/>
          <p:nvPr/>
        </p:nvSpPr>
        <p:spPr>
          <a:xfrm>
            <a:off x="6934200" y="3633788"/>
            <a:ext cx="1752600" cy="3810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27" name="Rectangle 219"/>
          <p:cNvSpPr/>
          <p:nvPr/>
        </p:nvSpPr>
        <p:spPr>
          <a:xfrm>
            <a:off x="6934200" y="1500188"/>
            <a:ext cx="1752600" cy="3810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28" name="Rectangle 220"/>
          <p:cNvSpPr/>
          <p:nvPr/>
        </p:nvSpPr>
        <p:spPr>
          <a:xfrm>
            <a:off x="2590800" y="1500188"/>
            <a:ext cx="1752600" cy="3810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29" name="Rectangle 221"/>
          <p:cNvSpPr/>
          <p:nvPr/>
        </p:nvSpPr>
        <p:spPr>
          <a:xfrm>
            <a:off x="2590800" y="3633788"/>
            <a:ext cx="1752600" cy="3810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30" name="Rectangle 222"/>
          <p:cNvSpPr/>
          <p:nvPr/>
        </p:nvSpPr>
        <p:spPr>
          <a:xfrm>
            <a:off x="2590800" y="5329238"/>
            <a:ext cx="1752600" cy="3810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31" name="Rectangle 223"/>
          <p:cNvSpPr/>
          <p:nvPr/>
        </p:nvSpPr>
        <p:spPr>
          <a:xfrm>
            <a:off x="6934200" y="4052888"/>
            <a:ext cx="1752600" cy="3810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32" name="Rectangle 224"/>
          <p:cNvSpPr/>
          <p:nvPr/>
        </p:nvSpPr>
        <p:spPr>
          <a:xfrm>
            <a:off x="2590800" y="1938338"/>
            <a:ext cx="1752600" cy="381000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33" name="Rectangle 225"/>
          <p:cNvSpPr/>
          <p:nvPr/>
        </p:nvSpPr>
        <p:spPr>
          <a:xfrm>
            <a:off x="2590800" y="2795588"/>
            <a:ext cx="1752600" cy="381000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34" name="Rectangle 226"/>
          <p:cNvSpPr/>
          <p:nvPr/>
        </p:nvSpPr>
        <p:spPr>
          <a:xfrm>
            <a:off x="2590800" y="3214688"/>
            <a:ext cx="1752600" cy="381000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35" name="Rectangle 227"/>
          <p:cNvSpPr/>
          <p:nvPr/>
        </p:nvSpPr>
        <p:spPr>
          <a:xfrm>
            <a:off x="6934200" y="3214688"/>
            <a:ext cx="1752600" cy="381000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36" name="Rectangle 228"/>
          <p:cNvSpPr/>
          <p:nvPr/>
        </p:nvSpPr>
        <p:spPr>
          <a:xfrm>
            <a:off x="6934200" y="4471988"/>
            <a:ext cx="1752600" cy="381000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37" name="Rectangle 229"/>
          <p:cNvSpPr/>
          <p:nvPr/>
        </p:nvSpPr>
        <p:spPr>
          <a:xfrm>
            <a:off x="6934200" y="4929188"/>
            <a:ext cx="1752600" cy="381000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38" name="Rectangle 230"/>
          <p:cNvSpPr/>
          <p:nvPr/>
        </p:nvSpPr>
        <p:spPr>
          <a:xfrm>
            <a:off x="2590800" y="4491038"/>
            <a:ext cx="1752600" cy="381000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40" name="Rectangle 232"/>
          <p:cNvSpPr/>
          <p:nvPr/>
        </p:nvSpPr>
        <p:spPr>
          <a:xfrm>
            <a:off x="6934200" y="1957388"/>
            <a:ext cx="1752600" cy="381000"/>
          </a:xfrm>
          <a:prstGeom prst="rect">
            <a:avLst/>
          </a:prstGeom>
          <a:solidFill>
            <a:srgbClr val="FF00FF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41" name="Rectangle 233"/>
          <p:cNvSpPr/>
          <p:nvPr/>
        </p:nvSpPr>
        <p:spPr>
          <a:xfrm>
            <a:off x="6934200" y="2795588"/>
            <a:ext cx="1752600" cy="381000"/>
          </a:xfrm>
          <a:prstGeom prst="rect">
            <a:avLst/>
          </a:prstGeom>
          <a:solidFill>
            <a:srgbClr val="FF00FF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42" name="Rectangle 234"/>
          <p:cNvSpPr/>
          <p:nvPr/>
        </p:nvSpPr>
        <p:spPr>
          <a:xfrm>
            <a:off x="6934200" y="5310188"/>
            <a:ext cx="1752600" cy="381000"/>
          </a:xfrm>
          <a:prstGeom prst="rect">
            <a:avLst/>
          </a:prstGeom>
          <a:solidFill>
            <a:srgbClr val="FF00FF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43" name="Rectangle 235"/>
          <p:cNvSpPr/>
          <p:nvPr/>
        </p:nvSpPr>
        <p:spPr>
          <a:xfrm>
            <a:off x="2571750" y="4891088"/>
            <a:ext cx="1752600" cy="381000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44" name="Rectangle 236"/>
          <p:cNvSpPr/>
          <p:nvPr/>
        </p:nvSpPr>
        <p:spPr>
          <a:xfrm>
            <a:off x="2590800" y="2338388"/>
            <a:ext cx="1752600" cy="3810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sp>
        <p:nvSpPr>
          <p:cNvPr id="120045" name="Rectangle 237"/>
          <p:cNvSpPr/>
          <p:nvPr/>
        </p:nvSpPr>
        <p:spPr>
          <a:xfrm>
            <a:off x="2590800" y="4071938"/>
            <a:ext cx="1752600" cy="3810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prstClr val="black"/>
              </a:solidFill>
              <a:ea typeface="Arial" panose="020B0604020202020204" pitchFamily="34" charset="0"/>
            </a:endParaRPr>
          </a:p>
        </p:txBody>
      </p:sp>
      <p:graphicFrame>
        <p:nvGraphicFramePr>
          <p:cNvPr id="13336" name="Table 13335"/>
          <p:cNvGraphicFramePr/>
          <p:nvPr/>
        </p:nvGraphicFramePr>
        <p:xfrm>
          <a:off x="4572000" y="642938"/>
          <a:ext cx="4114800" cy="5098395"/>
        </p:xfrm>
        <a:graphic>
          <a:graphicData uri="http://schemas.openxmlformats.org/drawingml/2006/table">
            <a:tbl>
              <a:tblPr/>
              <a:tblGrid>
                <a:gridCol w="1087438"/>
                <a:gridCol w="1241425"/>
                <a:gridCol w="1785937"/>
              </a:tblGrid>
              <a:tr h="8286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0099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altLang="en-US" sz="2000" b="1" dirty="0">
                        <a:solidFill>
                          <a:srgbClr val="0099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0099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altLang="en-US" sz="2000" b="1" dirty="0">
                        <a:solidFill>
                          <a:srgbClr val="0099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0099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cây trồng được</a:t>
                      </a:r>
                      <a:endParaRPr lang="en-US" altLang="en-US" sz="2000" b="1" dirty="0">
                        <a:solidFill>
                          <a:srgbClr val="0099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8" marB="45718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8A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8B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8C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8D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8E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9A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9B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9C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9D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9E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386" name="Table 13385"/>
          <p:cNvGraphicFramePr/>
          <p:nvPr/>
        </p:nvGraphicFramePr>
        <p:xfrm>
          <a:off x="476250" y="642938"/>
          <a:ext cx="3886200" cy="5098395"/>
        </p:xfrm>
        <a:graphic>
          <a:graphicData uri="http://schemas.openxmlformats.org/drawingml/2006/table">
            <a:tbl>
              <a:tblPr/>
              <a:tblGrid>
                <a:gridCol w="1011238"/>
                <a:gridCol w="1087437"/>
                <a:gridCol w="1787525"/>
              </a:tblGrid>
              <a:tr h="8286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0099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altLang="en-US" sz="2000" b="1" dirty="0">
                        <a:solidFill>
                          <a:srgbClr val="0099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0099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altLang="en-US" sz="2000" b="1" dirty="0">
                        <a:solidFill>
                          <a:srgbClr val="0099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en-US" sz="2000" b="1" dirty="0">
                          <a:solidFill>
                            <a:srgbClr val="0099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cây trồng được</a:t>
                      </a:r>
                      <a:endParaRPr lang="en-US" altLang="en-US" sz="2000" b="1" dirty="0">
                        <a:solidFill>
                          <a:srgbClr val="0099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8" marB="45718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6A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6B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6C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6D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6E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7A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7B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7C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7D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7E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 txBox="1"/>
          <p:nvPr/>
        </p:nvSpPr>
        <p:spPr>
          <a:xfrm>
            <a:off x="2927350" y="52705"/>
            <a:ext cx="32893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90805" indent="-90805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905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7055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2180" indent="-182880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</a:lstStyle>
          <a:p>
            <a:pPr eaLnBrk="1" hangingPunct="1">
              <a:buClr>
                <a:srgbClr val="4F81BD"/>
              </a:buClr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 sát bảng 1</a:t>
            </a:r>
            <a:endParaRPr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rgbClr val="4F81BD"/>
              </a:buClr>
            </a:pPr>
            <a:endParaRPr sz="2800" dirty="0">
              <a:latin typeface=".VnTime" pitchFamily="34" charset="0"/>
              <a:cs typeface="Times New Roman" panose="02020603050405020304" pitchFamily="18" charset="0"/>
            </a:endParaRPr>
          </a:p>
          <a:p>
            <a:pPr eaLnBrk="1" hangingPunct="1">
              <a:buClr>
                <a:srgbClr val="4F81BD"/>
              </a:buClr>
            </a:pPr>
            <a:endParaRPr sz="2800" dirty="0">
              <a:latin typeface=".VnTime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15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0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0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0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0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0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0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0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0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0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0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0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0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0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0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0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20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0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0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919" grpId="0"/>
      <p:bldP spid="120023" grpId="0" bldLvl="0" animBg="1"/>
      <p:bldP spid="120024" grpId="0" bldLvl="0" animBg="1"/>
      <p:bldP spid="120027" grpId="0" bldLvl="0" animBg="1"/>
      <p:bldP spid="120028" grpId="0" bldLvl="0" animBg="1"/>
      <p:bldP spid="120029" grpId="0" bldLvl="0" animBg="1"/>
      <p:bldP spid="120030" grpId="0" bldLvl="0" animBg="1"/>
      <p:bldP spid="120031" grpId="0" bldLvl="0" animBg="1"/>
      <p:bldP spid="120032" grpId="0" bldLvl="0" animBg="1"/>
      <p:bldP spid="120033" grpId="0" bldLvl="0" animBg="1"/>
      <p:bldP spid="120034" grpId="0" bldLvl="0" animBg="1"/>
      <p:bldP spid="120035" grpId="0" bldLvl="0" animBg="1"/>
      <p:bldP spid="120036" grpId="0" bldLvl="0" animBg="1"/>
      <p:bldP spid="120037" grpId="0" bldLvl="0" animBg="1"/>
      <p:bldP spid="120038" grpId="0" bldLvl="0" animBg="1"/>
      <p:bldP spid="120040" grpId="0" bldLvl="0" animBg="1"/>
      <p:bldP spid="120041" grpId="0" bldLvl="0" animBg="1"/>
      <p:bldP spid="120042" grpId="0" bldLvl="0" animBg="1"/>
      <p:bldP spid="120043" grpId="0" bldLvl="0" animBg="1"/>
      <p:bldP spid="120044" grpId="0" bldLvl="0" animBg="1"/>
      <p:bldP spid="12004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00490015"/>
              </p:ext>
            </p:extLst>
          </p:nvPr>
        </p:nvGraphicFramePr>
        <p:xfrm>
          <a:off x="228600" y="381000"/>
          <a:ext cx="8229600" cy="1325563"/>
        </p:xfrm>
        <a:graphic>
          <a:graphicData uri="http://schemas.openxmlformats.org/drawingml/2006/table">
            <a:tbl>
              <a:tblPr/>
              <a:tblGrid>
                <a:gridCol w="3397250"/>
                <a:gridCol w="1208088"/>
                <a:gridCol w="1208087"/>
                <a:gridCol w="1208088"/>
                <a:gridCol w="1208087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228600" y="1916832"/>
            <a:ext cx="85198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228600" y="2492896"/>
            <a:ext cx="8610600" cy="267765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5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1478</Words>
  <Application>Microsoft Office PowerPoint</Application>
  <PresentationFormat>On-screen Show (4:3)</PresentationFormat>
  <Paragraphs>389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 2 (SGK - 7) Hàng ngày, bạn An thử ghi lại thời gian cần thiết để đi từ nhà đến trường và thực hiện điều đó trong 10 ngày. Kết quả thu được ở bảng 4 :</vt:lpstr>
      <vt:lpstr>Bài tập: Bảng số liệu thống kê ban đầu về điểm kiểm tra học kì I môn toán của các em học sinh lớp 7A.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PhucThinh</dc:creator>
  <cp:lastModifiedBy>HP</cp:lastModifiedBy>
  <cp:revision>54</cp:revision>
  <dcterms:created xsi:type="dcterms:W3CDTF">2015-01-11T15:45:00Z</dcterms:created>
  <dcterms:modified xsi:type="dcterms:W3CDTF">2022-01-18T06:04:55Z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8B97DD1CB04342CE9E329DF2309BFB42</vt:lpwstr>
  </property>
  <property fmtid="{D5CDD505-2E9C-101B-9397-08002B2CF9AE}" pid="3" name="KSOProductBuildVer">
    <vt:lpwstr>1033-11.2.0.10443</vt:lpwstr>
  </property>
</Properties>
</file>