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1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7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5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84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5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93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3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1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5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7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5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8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1E19-FD7B-4570-9CBF-929C81654B3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6B5412-E3CD-4ADB-91F2-043904D42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8" name="Rectangle 38"/>
          <p:cNvSpPr>
            <a:spLocks noChangeArrowheads="1"/>
          </p:cNvSpPr>
          <p:nvPr/>
        </p:nvSpPr>
        <p:spPr bwMode="auto">
          <a:xfrm>
            <a:off x="2209801" y="2455068"/>
            <a:ext cx="1800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32:</a:t>
            </a:r>
          </a:p>
        </p:txBody>
      </p:sp>
      <p:sp>
        <p:nvSpPr>
          <p:cNvPr id="81961" name="WordArt 41"/>
          <p:cNvSpPr>
            <a:spLocks noChangeArrowheads="1" noChangeShapeType="1" noTextEdit="1"/>
          </p:cNvSpPr>
          <p:nvPr/>
        </p:nvSpPr>
        <p:spPr bwMode="auto">
          <a:xfrm>
            <a:off x="1828800" y="3141663"/>
            <a:ext cx="86868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THẲNG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Line 43"/>
          <p:cNvSpPr>
            <a:spLocks noChangeShapeType="1"/>
          </p:cNvSpPr>
          <p:nvPr/>
        </p:nvSpPr>
        <p:spPr bwMode="auto">
          <a:xfrm>
            <a:off x="3359150" y="4743450"/>
            <a:ext cx="511333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8204" name="Picture 44" descr="14gif_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860801"/>
            <a:ext cx="4191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3872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CHƯƠNG</a:t>
            </a:r>
            <a:r>
              <a:rPr lang="vi-V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VIII</a:t>
            </a:r>
            <a:r>
              <a:rPr lang="vi-V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NHỮNG HÌNH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HÌNH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HỌC CƠ BẢN</a:t>
            </a:r>
            <a:endParaRPr lang="vi-VN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8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819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718843" y="3687875"/>
            <a:ext cx="829614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>
                <a:solidFill>
                  <a:srgbClr val="FF0000"/>
                </a:solidFill>
                <a:latin typeface="VNI-Times" pitchFamily="2" charset="0"/>
              </a:rPr>
              <a:t>b)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Ñöôøng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thaúng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phaân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VNI-Times" pitchFamily="2" charset="0"/>
              </a:rPr>
              <a:t>bieät</a:t>
            </a:r>
            <a:r>
              <a:rPr lang="en-US" sz="3200" dirty="0">
                <a:solidFill>
                  <a:srgbClr val="FF0000"/>
                </a:solidFill>
                <a:latin typeface="VNI-Times" pitchFamily="2" charset="0"/>
              </a:rPr>
              <a:t> 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964685" y="4203413"/>
            <a:ext cx="338929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800" dirty="0">
                <a:solidFill>
                  <a:srgbClr val="0070C0"/>
                </a:solidFill>
                <a:latin typeface="VNI-Times" pitchFamily="2" charset="0"/>
              </a:rPr>
              <a:t>* </a:t>
            </a:r>
            <a:r>
              <a:rPr lang="en-US" sz="2800" dirty="0" err="1">
                <a:solidFill>
                  <a:srgbClr val="0070C0"/>
                </a:solidFill>
                <a:latin typeface="VNI-Times" pitchFamily="2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VNI-Times" pitchFamily="2" charset="0"/>
              </a:rPr>
              <a:t>nhôù</a:t>
            </a:r>
            <a:r>
              <a:rPr lang="en-US" sz="2800" dirty="0">
                <a:solidFill>
                  <a:srgbClr val="0070C0"/>
                </a:solidFill>
                <a:latin typeface="VNI-Times" pitchFamily="2" charset="0"/>
              </a:rPr>
              <a:t>: SGK - 44</a:t>
            </a:r>
          </a:p>
        </p:txBody>
      </p:sp>
      <p:sp>
        <p:nvSpPr>
          <p:cNvPr id="2" name="Rectangle 1"/>
          <p:cNvSpPr/>
          <p:nvPr/>
        </p:nvSpPr>
        <p:spPr>
          <a:xfrm>
            <a:off x="5363" y="45682"/>
            <a:ext cx="1043247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854" y="567941"/>
            <a:ext cx="9680663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843" y="1159972"/>
            <a:ext cx="11197854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267" y="2118977"/>
            <a:ext cx="9562250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710" y="2885150"/>
            <a:ext cx="9749785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8756" y="4775487"/>
            <a:ext cx="10384665" cy="111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  <p:bldP spid="3" grpId="0"/>
      <p:bldP spid="5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17" y="439757"/>
            <a:ext cx="11278728" cy="1139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7" y="1672448"/>
            <a:ext cx="10237650" cy="21010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4233" y="3866225"/>
            <a:ext cx="813380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8.4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AB;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AC;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929979"/>
            <a:ext cx="10884310" cy="163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97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8722" y="231680"/>
            <a:ext cx="6000000" cy="291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57" y="231680"/>
            <a:ext cx="5714286" cy="41047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38130" y="448883"/>
            <a:ext cx="800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 ĐIỂM THẲNG HÀNG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078" y="3756085"/>
            <a:ext cx="10993979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434" y="456346"/>
            <a:ext cx="9662160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8.6:</a:t>
            </a:r>
            <a:endParaRPr lang="en-US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A, B, C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M, N, P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189" y="1997763"/>
            <a:ext cx="6096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434" y="2648231"/>
            <a:ext cx="8953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434" y="3506025"/>
            <a:ext cx="319831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SGK - 45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663" y="741111"/>
            <a:ext cx="10515600" cy="7742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hãy kể tên bộ ba điểm thẳng hàng trong hình 8.7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0251" y="1972491"/>
            <a:ext cx="3187338" cy="2050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14309" y="2207623"/>
            <a:ext cx="3605348" cy="1985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flipH="1">
            <a:off x="6910251" y="3377029"/>
            <a:ext cx="66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 flipH="1">
            <a:off x="7772400" y="2674759"/>
            <a:ext cx="88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</a:t>
            </a: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sp>
        <p:nvSpPr>
          <p:cNvPr id="19" name="Rectangle 18"/>
          <p:cNvSpPr/>
          <p:nvPr/>
        </p:nvSpPr>
        <p:spPr>
          <a:xfrm flipH="1">
            <a:off x="9331919" y="3377028"/>
            <a:ext cx="1079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 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 flipH="1">
            <a:off x="9078686" y="1925820"/>
            <a:ext cx="66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sp>
        <p:nvSpPr>
          <p:cNvPr id="21" name="Rectangle 20"/>
          <p:cNvSpPr/>
          <p:nvPr/>
        </p:nvSpPr>
        <p:spPr>
          <a:xfrm flipH="1">
            <a:off x="6494295" y="1809486"/>
            <a:ext cx="1079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 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60902" y="2083187"/>
            <a:ext cx="5997726" cy="123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B, E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5A3CF4-9D46-4F59-8AE3-7CD067FAD70C}"/>
              </a:ext>
            </a:extLst>
          </p:cNvPr>
          <p:cNvSpPr txBox="1"/>
          <p:nvPr/>
        </p:nvSpPr>
        <p:spPr>
          <a:xfrm>
            <a:off x="7772400" y="4390351"/>
            <a:ext cx="2118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 8.7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34" y="640080"/>
            <a:ext cx="10759678" cy="310045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705703" y="113646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667897" y="901337"/>
            <a:ext cx="2782389" cy="1711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647611" y="901337"/>
            <a:ext cx="2743201" cy="2521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88" y="3740538"/>
            <a:ext cx="7365274" cy="1325563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a) Ba điểm A, B, C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b) Ba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2183" y="316737"/>
            <a:ext cx="1130808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u="sng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942" y="2253165"/>
            <a:ext cx="11142617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639" y="702365"/>
            <a:ext cx="1124977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biệt ?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6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2208"/>
            <a:ext cx="7942218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(H.8.9a)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1" y="262949"/>
            <a:ext cx="4108491" cy="27085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035" y="2001047"/>
            <a:ext cx="85078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62325"/>
            <a:ext cx="1183952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(H.8.9b)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1" y="4237341"/>
            <a:ext cx="4465228" cy="26460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545991"/>
            <a:ext cx="794221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0" y="1407145"/>
            <a:ext cx="11267767" cy="41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138" y="634329"/>
            <a:ext cx="1088136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HĐ4: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943" y="1862189"/>
            <a:ext cx="11769633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2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878762"/>
            <a:ext cx="11869783" cy="34711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" y="1"/>
            <a:ext cx="12070080" cy="7315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HAI ĐƯỜNG THẲNG SONG SONG, CẮT NHAU, TRÙNG NHAU</a:t>
            </a:r>
          </a:p>
        </p:txBody>
      </p:sp>
    </p:spTree>
    <p:extLst>
      <p:ext uri="{BB962C8B-B14F-4D97-AF65-F5344CB8AC3E}">
        <p14:creationId xmlns:p14="http://schemas.microsoft.com/office/powerpoint/2010/main" val="39442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92" y="253559"/>
            <a:ext cx="11628571" cy="9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7" y="1436915"/>
            <a:ext cx="9744890" cy="1665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260" y="3584053"/>
            <a:ext cx="3322448" cy="254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184E04-A7EC-47E7-8BCF-5424BBC43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08" y="21811"/>
            <a:ext cx="1089905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>
                <a:ln>
                  <a:noFill/>
                </a:ln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8.1: Trang </a:t>
            </a:r>
            <a:r>
              <a:rPr lang="en-US" altLang="en-US" sz="2800" b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8.11.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a.Giao điểm của hai đường thẳng a và b là những điểm nào?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b.Điểm A thuộc đường thẳng nào và không thuộc đường thẳng nào? Hãy trả lời câu hỏi bằng câu diễn đạt và bằng kí hiệu 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[Kết nối tri thức và cuộc sống] Giải toán 6 bài 32: Điểm và đường thẳng">
            <a:extLst>
              <a:ext uri="{FF2B5EF4-FFF2-40B4-BE49-F238E27FC236}">
                <a16:creationId xmlns:a16="http://schemas.microsoft.com/office/drawing/2014/main" id="{6DBC1FEA-9AC3-4220-861D-B01E1706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43" y="2080752"/>
            <a:ext cx="3398399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065C4-C7DC-4B5E-A503-511886034966}"/>
              </a:ext>
            </a:extLst>
          </p:cNvPr>
          <p:cNvSpPr txBox="1"/>
          <p:nvPr/>
        </p:nvSpPr>
        <p:spPr>
          <a:xfrm>
            <a:off x="353959" y="4146645"/>
            <a:ext cx="7751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 điểm của hai đường thẳng a và b là điểm 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B1165-3332-4076-998A-3E1CA7DCA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59" y="4758618"/>
            <a:ext cx="9517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Điểm A thuộc đường thẳng a và không thuộc đường thẳng b.  Kí hiệu A ∈a ; A ∉ b.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29DF78-7E81-439D-B701-5C885A50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408" y="3265274"/>
            <a:ext cx="2690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Giải: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39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C10978-C9B1-49CF-8B5E-3BECD2396BA1}"/>
              </a:ext>
            </a:extLst>
          </p:cNvPr>
          <p:cNvSpPr txBox="1"/>
          <p:nvPr/>
        </p:nvSpPr>
        <p:spPr>
          <a:xfrm>
            <a:off x="320776" y="474370"/>
            <a:ext cx="81005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 8.2 </a:t>
            </a:r>
            <a:r>
              <a:rPr lang="en-US" sz="2800" b="1">
                <a:solidFill>
                  <a:srgbClr val="1A0DA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(Trang 47)</a:t>
            </a:r>
            <a:endParaRPr lang="en-US" sz="2800" b="0" i="0">
              <a:solidFill>
                <a:srgbClr val="1A0DA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0" i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 hình 8.12 và trả lời:</a:t>
            </a:r>
          </a:p>
          <a:p>
            <a:pPr algn="l"/>
            <a:r>
              <a:rPr lang="en-US" sz="2800" b="0" i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a.Có bao nhiêu bộ ba điểm thẳng hàng?</a:t>
            </a:r>
          </a:p>
          <a:p>
            <a:pPr algn="l"/>
            <a:r>
              <a:rPr lang="en-US" sz="2800" b="0" i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b.Hãy nêu ít nhất hai bộ ba điểm không thẳng hàng</a:t>
            </a:r>
          </a:p>
          <a:p>
            <a:pPr algn="l"/>
            <a:r>
              <a:rPr lang="en-US" sz="2800" b="0" i="0">
                <a:solidFill>
                  <a:srgbClr val="1A0DA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c.Bốn điểm A,B,C và S có thẳng hàng không?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E9AC19B-8ECD-44E5-8213-280D83F97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29" y="3565285"/>
            <a:ext cx="6455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 Có 1 bộ ba điểm thẳng hàng là : A, B, C</a:t>
            </a:r>
            <a:r>
              <a:rPr lang="en-US"/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[Kết nối tri thức và cuộc sống] Giải toán 6 bài 32 : Điểm và đường thẳng.">
            <a:extLst>
              <a:ext uri="{FF2B5EF4-FFF2-40B4-BE49-F238E27FC236}">
                <a16:creationId xmlns:a16="http://schemas.microsoft.com/office/drawing/2014/main" id="{61B8623A-F2DA-4E82-95B3-B63AF927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97" y="942705"/>
            <a:ext cx="3897774" cy="26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B4A85-9A04-4419-AA45-FF8708634492}"/>
              </a:ext>
            </a:extLst>
          </p:cNvPr>
          <p:cNvSpPr txBox="1"/>
          <p:nvPr/>
        </p:nvSpPr>
        <p:spPr>
          <a:xfrm>
            <a:off x="691432" y="4473663"/>
            <a:ext cx="8836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 Hai bộ điểm không thẳng hàng là : S,A,B và S,B,C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9DDCA3-335C-4773-A2A0-514734E93658}"/>
              </a:ext>
            </a:extLst>
          </p:cNvPr>
          <p:cNvSpPr txBox="1"/>
          <p:nvPr/>
        </p:nvSpPr>
        <p:spPr>
          <a:xfrm>
            <a:off x="691433" y="5176631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 Bốn điểm A,B,C,S không thẳng hàng.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B2B5E4-0EC5-4654-B083-2833C7D9B347}"/>
              </a:ext>
            </a:extLst>
          </p:cNvPr>
          <p:cNvSpPr txBox="1"/>
          <p:nvPr/>
        </p:nvSpPr>
        <p:spPr>
          <a:xfrm>
            <a:off x="895964" y="2921413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HDVN: học lí thuyết theo các hộp kiến thứ</a:t>
            </a:r>
            <a:r>
              <a:rPr lang="en-US" sz="3200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Bài </a:t>
            </a:r>
            <a:r>
              <a:rPr lang="en-US">
                <a:solidFill>
                  <a:srgbClr val="002060"/>
                </a:solidFill>
              </a:rPr>
              <a:t>tập 8.3 - </a:t>
            </a:r>
            <a:r>
              <a:rPr lang="en-US" dirty="0">
                <a:solidFill>
                  <a:srgbClr val="002060"/>
                </a:solidFill>
              </a:rPr>
              <a:t>8.5 SGK </a:t>
            </a:r>
            <a:r>
              <a:rPr lang="en-US">
                <a:solidFill>
                  <a:srgbClr val="002060"/>
                </a:solidFill>
              </a:rPr>
              <a:t>– Trang 47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Làm phần thử thách nhỏ vao giấy A4 giờ sau nộp</a:t>
            </a:r>
          </a:p>
        </p:txBody>
      </p:sp>
    </p:spTree>
    <p:extLst>
      <p:ext uri="{BB962C8B-B14F-4D97-AF65-F5344CB8AC3E}">
        <p14:creationId xmlns:p14="http://schemas.microsoft.com/office/powerpoint/2010/main" val="326900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51462" y="79894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u="sng" dirty="0">
                <a:solidFill>
                  <a:srgbClr val="E51C07"/>
                </a:solidFill>
                <a:latin typeface="VNI-Times" pitchFamily="2" charset="0"/>
              </a:rPr>
              <a:t>* </a:t>
            </a:r>
            <a:r>
              <a:rPr lang="en-US" sz="3600" b="1" u="sng" dirty="0" err="1">
                <a:solidFill>
                  <a:srgbClr val="E51C07"/>
                </a:solidFill>
                <a:latin typeface="VNI-Times" pitchFamily="2" charset="0"/>
              </a:rPr>
              <a:t>Ñieåm</a:t>
            </a:r>
            <a:r>
              <a:rPr lang="en-US" sz="3600" b="1" u="sng" dirty="0">
                <a:solidFill>
                  <a:srgbClr val="E51C07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89312" y="1564921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dirty="0">
                <a:latin typeface="VNI-Times" pitchFamily="2" charset="0"/>
              </a:rPr>
              <a:t> - </a:t>
            </a:r>
            <a:r>
              <a:rPr lang="en-US" sz="3600" b="1" dirty="0" err="1">
                <a:latin typeface="VNI-Times" pitchFamily="2" charset="0"/>
              </a:rPr>
              <a:t>Caùch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veõ</a:t>
            </a:r>
            <a:r>
              <a:rPr lang="en-US" sz="3600" b="1" dirty="0">
                <a:latin typeface="VNI-Times" pitchFamily="2" charset="0"/>
              </a:rPr>
              <a:t> 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58972" y="1564921"/>
            <a:ext cx="695182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 dirty="0">
                <a:latin typeface="VNI-Times" pitchFamily="2" charset="0"/>
              </a:rPr>
              <a:t>      </a:t>
            </a:r>
            <a:r>
              <a:rPr lang="en-US" sz="3200" dirty="0" err="1">
                <a:latin typeface="VNI-Times" pitchFamily="2" charset="0"/>
              </a:rPr>
              <a:t>Chaám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treân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giaáy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moät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chaám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nhoû</a:t>
            </a:r>
            <a:r>
              <a:rPr lang="en-US" sz="3200" dirty="0">
                <a:latin typeface="VNI-Times" pitchFamily="2" charset="0"/>
              </a:rPr>
              <a:t>, ta </a:t>
            </a:r>
            <a:r>
              <a:rPr lang="en-US" sz="3200" dirty="0" err="1">
                <a:latin typeface="VNI-Times" pitchFamily="2" charset="0"/>
              </a:rPr>
              <a:t>ñöôïc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moät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ñieåm</a:t>
            </a:r>
            <a:r>
              <a:rPr lang="en-US" sz="3200" dirty="0">
                <a:latin typeface="VNI-Times" pitchFamily="2" charset="0"/>
              </a:rPr>
              <a:t>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flipH="1">
            <a:off x="6917994" y="2893326"/>
            <a:ext cx="7005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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66062" y="36271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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904931" y="411617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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48452" y="4641067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 b="1" dirty="0">
                <a:latin typeface="VNI-Times" pitchFamily="2" charset="0"/>
              </a:rPr>
              <a:t>-  </a:t>
            </a:r>
            <a:r>
              <a:rPr lang="en-US" sz="3200" b="1" dirty="0" err="1">
                <a:latin typeface="VNI-Times" pitchFamily="2" charset="0"/>
              </a:rPr>
              <a:t>Caùch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ñaët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teân</a:t>
            </a:r>
            <a:r>
              <a:rPr lang="en-US" sz="3200" b="1" dirty="0">
                <a:latin typeface="VNI-Times" pitchFamily="2" charset="0"/>
              </a:rPr>
              <a:t> :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133600" y="5446266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 dirty="0" err="1">
                <a:latin typeface="VNI-Times" pitchFamily="2" charset="0"/>
              </a:rPr>
              <a:t>Duøng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chöõ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caùi</a:t>
            </a:r>
            <a:r>
              <a:rPr lang="en-US" sz="3200" dirty="0">
                <a:latin typeface="VNI-Times" pitchFamily="2" charset="0"/>
              </a:rPr>
              <a:t> in </a:t>
            </a:r>
            <a:r>
              <a:rPr lang="en-US" sz="3200" dirty="0" err="1">
                <a:latin typeface="VNI-Times" pitchFamily="2" charset="0"/>
              </a:rPr>
              <a:t>hoa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ñeå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ñaët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teân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734886" y="2325664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VNI-Times" pitchFamily="2" charset="0"/>
                <a:sym typeface="Symbol" pitchFamily="18" charset="2"/>
              </a:rPr>
              <a:t>A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281416" y="3203139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VNI-Times" pitchFamily="2" charset="0"/>
                <a:sym typeface="Symbol" pitchFamily="18" charset="2"/>
              </a:rPr>
              <a:t>B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171631" y="4130289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VNI-Times" pitchFamily="2" charset="0"/>
                <a:sym typeface="Symbol" pitchFamily="18" charset="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88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1600200" y="4405314"/>
            <a:ext cx="7620000" cy="7620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Times" pitchFamily="2" charset="0"/>
              </a:rPr>
              <a:t>Treân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hình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veõ</a:t>
            </a:r>
            <a:r>
              <a:rPr lang="en-US" sz="3600" b="1" dirty="0">
                <a:latin typeface="VNI-Times" pitchFamily="2" charset="0"/>
              </a:rPr>
              <a:t>, </a:t>
            </a:r>
            <a:r>
              <a:rPr lang="en-US" sz="3600" b="1" dirty="0" err="1">
                <a:latin typeface="VNI-Times" pitchFamily="2" charset="0"/>
              </a:rPr>
              <a:t>chuùng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ta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coù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maáy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ñieåm</a:t>
            </a:r>
            <a:r>
              <a:rPr lang="en-US" sz="3600" b="1" dirty="0">
                <a:latin typeface="VNI-Times" pitchFamily="2" charset="0"/>
              </a:rPr>
              <a:t> ?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884903" y="3033714"/>
            <a:ext cx="928779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dirty="0" err="1">
                <a:solidFill>
                  <a:schemeClr val="tx2"/>
                </a:solidFill>
                <a:latin typeface="VNI-Times" pitchFamily="2" charset="0"/>
              </a:rPr>
              <a:t>Ba</a:t>
            </a:r>
            <a:r>
              <a:rPr lang="en-US" sz="3600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NI-Times" pitchFamily="2" charset="0"/>
              </a:rPr>
              <a:t>ñieåm</a:t>
            </a:r>
            <a:r>
              <a:rPr lang="en-US" sz="3600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NI-Times" pitchFamily="2" charset="0"/>
              </a:rPr>
              <a:t>phaân</a:t>
            </a:r>
            <a:r>
              <a:rPr lang="en-US" sz="3600" dirty="0">
                <a:solidFill>
                  <a:schemeClr val="tx2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VNI-Times" pitchFamily="2" charset="0"/>
              </a:rPr>
              <a:t>bieät</a:t>
            </a:r>
            <a:r>
              <a:rPr lang="en-US" sz="3600" dirty="0">
                <a:solidFill>
                  <a:schemeClr val="tx2"/>
                </a:solidFill>
                <a:latin typeface="VNI-Times" pitchFamily="2" charset="0"/>
              </a:rPr>
              <a:t> : </a:t>
            </a:r>
            <a:r>
              <a:rPr lang="en-US" sz="3600" dirty="0" err="1">
                <a:solidFill>
                  <a:schemeClr val="tx2"/>
                </a:solidFill>
                <a:latin typeface="VNI-Times" pitchFamily="2" charset="0"/>
              </a:rPr>
              <a:t>ñieåm</a:t>
            </a:r>
            <a:r>
              <a:rPr lang="en-US" sz="3600" dirty="0">
                <a:solidFill>
                  <a:schemeClr val="tx2"/>
                </a:solidFill>
                <a:latin typeface="VNI-Times" pitchFamily="2" charset="0"/>
              </a:rPr>
              <a:t> A, </a:t>
            </a:r>
            <a:r>
              <a:rPr lang="en-US" sz="3600" dirty="0" err="1">
                <a:solidFill>
                  <a:schemeClr val="tx2"/>
                </a:solidFill>
                <a:latin typeface="VNI-Times" pitchFamily="2" charset="0"/>
              </a:rPr>
              <a:t>ñieåm</a:t>
            </a:r>
            <a:r>
              <a:rPr lang="en-US" sz="3600" dirty="0">
                <a:solidFill>
                  <a:schemeClr val="tx2"/>
                </a:solidFill>
                <a:latin typeface="VNI-Times" pitchFamily="2" charset="0"/>
              </a:rPr>
              <a:t> B, </a:t>
            </a:r>
            <a:r>
              <a:rPr lang="en-US" sz="3600" dirty="0" err="1">
                <a:solidFill>
                  <a:schemeClr val="tx2"/>
                </a:solidFill>
                <a:latin typeface="VNI-Times" pitchFamily="2" charset="0"/>
              </a:rPr>
              <a:t>ñieåm</a:t>
            </a:r>
            <a:r>
              <a:rPr lang="en-US" sz="3600" dirty="0">
                <a:solidFill>
                  <a:schemeClr val="tx2"/>
                </a:solidFill>
                <a:latin typeface="VNI-Times" pitchFamily="2" charset="0"/>
              </a:rPr>
              <a:t> C.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657600" y="2133601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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638800" y="25146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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315200" y="19050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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276600" y="1981201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VNI-Times" pitchFamily="2" charset="0"/>
                <a:sym typeface="Symbol" pitchFamily="18" charset="2"/>
              </a:rPr>
              <a:t>A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410200" y="2173070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VNI-Times" pitchFamily="2" charset="0"/>
                <a:sym typeface="Symbol" pitchFamily="18" charset="2"/>
              </a:rPr>
              <a:t>B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543800" y="1905001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VNI-Times" pitchFamily="2" charset="0"/>
                <a:sym typeface="Symbol" pitchFamily="18" charset="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5651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2316480" y="4737732"/>
            <a:ext cx="7467600" cy="685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Times" pitchFamily="2" charset="0"/>
              </a:rPr>
              <a:t>Coøn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coù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teân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goïi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naøo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khaùc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nöõa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khoâng</a:t>
            </a:r>
            <a:r>
              <a:rPr lang="en-US" sz="3600" b="1" dirty="0">
                <a:latin typeface="VNI-Times" pitchFamily="2" charset="0"/>
              </a:rPr>
              <a:t> ?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2590800" y="3389312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dirty="0" err="1">
                <a:latin typeface="VNI-Times" pitchFamily="2" charset="0"/>
              </a:rPr>
              <a:t>Ñieåm</a:t>
            </a:r>
            <a:r>
              <a:rPr lang="en-US" sz="3600" dirty="0">
                <a:latin typeface="VNI-Times" pitchFamily="2" charset="0"/>
              </a:rPr>
              <a:t> M </a:t>
            </a:r>
            <a:r>
              <a:rPr lang="en-US" sz="3600" dirty="0" err="1">
                <a:latin typeface="VNI-Times" pitchFamily="2" charset="0"/>
              </a:rPr>
              <a:t>vaø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ñieåm</a:t>
            </a:r>
            <a:r>
              <a:rPr lang="en-US" sz="3600" dirty="0">
                <a:latin typeface="VNI-Times" pitchFamily="2" charset="0"/>
              </a:rPr>
              <a:t> N </a:t>
            </a:r>
            <a:r>
              <a:rPr lang="en-US" sz="3600" dirty="0" err="1">
                <a:latin typeface="VNI-Times" pitchFamily="2" charset="0"/>
              </a:rPr>
              <a:t>truøng</a:t>
            </a:r>
            <a:r>
              <a:rPr lang="en-US" sz="3600" dirty="0">
                <a:latin typeface="VNI-Times" pitchFamily="2" charset="0"/>
              </a:rPr>
              <a:t> </a:t>
            </a:r>
            <a:r>
              <a:rPr lang="en-US" sz="3600" dirty="0" err="1">
                <a:latin typeface="VNI-Times" pitchFamily="2" charset="0"/>
              </a:rPr>
              <a:t>nhau</a:t>
            </a:r>
            <a:endParaRPr lang="en-US" sz="3600" dirty="0">
              <a:latin typeface="VNI-Times" pitchFamily="2" charset="0"/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419600" y="1981200"/>
            <a:ext cx="2667000" cy="1027112"/>
            <a:chOff x="1536" y="2160"/>
            <a:chExt cx="1680" cy="647"/>
          </a:xfrm>
        </p:grpSpPr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1968" y="2160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sym typeface="Symbol" pitchFamily="18" charset="2"/>
                </a:rPr>
                <a:t></a:t>
              </a:r>
            </a:p>
          </p:txBody>
        </p:sp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1536" y="2400"/>
              <a:ext cx="12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latin typeface="VNI-Times" pitchFamily="2" charset="0"/>
                  <a:sym typeface="Symbol" pitchFamily="18" charset="2"/>
                </a:rPr>
                <a:t>M</a:t>
              </a: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105400" y="1981200"/>
            <a:ext cx="2438400" cy="1027112"/>
            <a:chOff x="3024" y="1776"/>
            <a:chExt cx="1536" cy="647"/>
          </a:xfrm>
        </p:grpSpPr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3024" y="1776"/>
              <a:ext cx="124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sym typeface="Symbol" pitchFamily="18" charset="2"/>
                </a:rPr>
                <a:t></a:t>
              </a: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3312" y="2016"/>
              <a:ext cx="12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latin typeface="VNI-Times" pitchFamily="2" charset="0"/>
                  <a:sym typeface="Symbol" pitchFamily="18" charset="2"/>
                </a:rPr>
                <a:t>N</a:t>
              </a:r>
            </a:p>
          </p:txBody>
        </p:sp>
      </p:grp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105400" y="1981200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E51C07"/>
                </a:solidFill>
                <a:sym typeface="Symbol" pitchFamily="18" charset="2"/>
              </a:rPr>
              <a:t>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2019300" y="4737732"/>
            <a:ext cx="8153400" cy="685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Times" pitchFamily="2" charset="0"/>
              </a:rPr>
              <a:t>Ñieåm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naøy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coù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en-US" sz="3600" b="1" dirty="0">
                <a:latin typeface="VNI-Times" pitchFamily="2" charset="0"/>
              </a:rPr>
              <a:t>gì? </a:t>
            </a:r>
            <a:r>
              <a:rPr lang="en-US" sz="3600" b="1" dirty="0" err="1">
                <a:latin typeface="VNI-Times" pitchFamily="2" charset="0"/>
              </a:rPr>
              <a:t>teân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goïi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laø</a:t>
            </a:r>
            <a:r>
              <a:rPr lang="en-US" sz="3600" b="1" dirty="0">
                <a:latin typeface="VNI-Times" pitchFamily="2" charset="0"/>
              </a:rPr>
              <a:t> gì ?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2019300" y="4737732"/>
            <a:ext cx="8153400" cy="762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VNI-Times" pitchFamily="2" charset="0"/>
              </a:rPr>
              <a:t>Treân</a:t>
            </a:r>
            <a:r>
              <a:rPr lang="en-US" sz="3600" b="1" dirty="0">
                <a:latin typeface="VNI-Times" pitchFamily="2" charset="0"/>
              </a:rPr>
              <a:t> hình </a:t>
            </a:r>
            <a:r>
              <a:rPr lang="en-US" sz="3600" b="1" dirty="0" err="1">
                <a:latin typeface="VNI-Times" pitchFamily="2" charset="0"/>
              </a:rPr>
              <a:t>veõ</a:t>
            </a:r>
            <a:r>
              <a:rPr lang="en-US" sz="3600" b="1" dirty="0">
                <a:latin typeface="VNI-Times" pitchFamily="2" charset="0"/>
              </a:rPr>
              <a:t>, </a:t>
            </a:r>
            <a:r>
              <a:rPr lang="en-US" sz="3600" b="1" dirty="0" err="1">
                <a:latin typeface="VNI-Times" pitchFamily="2" charset="0"/>
              </a:rPr>
              <a:t>chuùng</a:t>
            </a:r>
            <a:r>
              <a:rPr lang="en-US" sz="3600" b="1" dirty="0">
                <a:latin typeface="VNI-Times" pitchFamily="2" charset="0"/>
              </a:rPr>
              <a:t> ta </a:t>
            </a:r>
            <a:r>
              <a:rPr lang="en-US" sz="3600" b="1" dirty="0" err="1">
                <a:latin typeface="VNI-Times" pitchFamily="2" charset="0"/>
              </a:rPr>
              <a:t>coù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maáy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ñieåm</a:t>
            </a:r>
            <a:r>
              <a:rPr lang="en-US" sz="3600" b="1" dirty="0">
                <a:latin typeface="VNI-Times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6716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build="p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471684" y="304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dirty="0">
                <a:solidFill>
                  <a:srgbClr val="E51C07"/>
                </a:solidFill>
                <a:latin typeface="VNI-Times" pitchFamily="2" charset="0"/>
              </a:rPr>
              <a:t> *</a:t>
            </a:r>
            <a:r>
              <a:rPr lang="en-US" sz="3600" b="1" dirty="0" err="1">
                <a:solidFill>
                  <a:srgbClr val="E51C07"/>
                </a:solidFill>
                <a:latin typeface="VNI-Times" pitchFamily="2" charset="0"/>
              </a:rPr>
              <a:t>Ñöôøng</a:t>
            </a:r>
            <a:r>
              <a:rPr lang="en-US" sz="3600" b="1" dirty="0">
                <a:solidFill>
                  <a:srgbClr val="E51C07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E51C07"/>
                </a:solidFill>
                <a:latin typeface="VNI-Times" pitchFamily="2" charset="0"/>
              </a:rPr>
              <a:t>thaúng</a:t>
            </a:r>
            <a:r>
              <a:rPr lang="en-US" sz="3600" b="1" dirty="0">
                <a:solidFill>
                  <a:srgbClr val="E51C07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471684" y="1052758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dirty="0">
                <a:latin typeface="VNI-Times" pitchFamily="2" charset="0"/>
              </a:rPr>
              <a:t>- </a:t>
            </a:r>
            <a:r>
              <a:rPr lang="en-US" sz="3600" b="1" dirty="0" err="1">
                <a:latin typeface="VNI-Times" pitchFamily="2" charset="0"/>
              </a:rPr>
              <a:t>Caùch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veõ</a:t>
            </a:r>
            <a:r>
              <a:rPr lang="en-US" sz="3600" b="1" dirty="0">
                <a:latin typeface="VNI-Times" pitchFamily="2" charset="0"/>
              </a:rPr>
              <a:t> :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676400" y="1572116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 dirty="0" err="1">
                <a:latin typeface="VNI-Times" pitchFamily="2" charset="0"/>
              </a:rPr>
              <a:t>Duøng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buùt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chì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vaïch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theo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meùp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thöôùc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thaúng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3505200" y="3124200"/>
            <a:ext cx="38925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29000" y="3141568"/>
            <a:ext cx="5398194" cy="897032"/>
            <a:chOff x="4763528" y="2669058"/>
            <a:chExt cx="4355758" cy="76200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/>
            <a:srcRect r="25782"/>
            <a:stretch>
              <a:fillRect/>
            </a:stretch>
          </p:blipFill>
          <p:spPr bwMode="auto">
            <a:xfrm>
              <a:off x="4763528" y="2669058"/>
              <a:ext cx="4355758" cy="762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788242" y="2745258"/>
              <a:ext cx="322649" cy="431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58605" y="459458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dirty="0">
                <a:latin typeface="VNI-Times" pitchFamily="2" charset="0"/>
              </a:rPr>
              <a:t>- </a:t>
            </a:r>
            <a:r>
              <a:rPr lang="en-US" sz="3600" b="1" dirty="0" err="1">
                <a:latin typeface="VNI-Times" pitchFamily="2" charset="0"/>
              </a:rPr>
              <a:t>Caùch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ñaët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teân</a:t>
            </a:r>
            <a:r>
              <a:rPr lang="en-US" sz="3600" b="1" dirty="0">
                <a:latin typeface="VNI-Times" pitchFamily="2" charset="0"/>
              </a:rPr>
              <a:t> :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905000" y="512798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 dirty="0" err="1">
                <a:latin typeface="VNI-Times" pitchFamily="2" charset="0"/>
              </a:rPr>
              <a:t>Duøng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chöõ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caùi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thöôøng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ñeå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ñaët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teân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505200" y="2419037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NI-Times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445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2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2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347709" y="1934497"/>
            <a:ext cx="6477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014182" y="3759230"/>
            <a:ext cx="7467600" cy="1600200"/>
          </a:xfrm>
          <a:prstGeom prst="flowChartTerminator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keùo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daøi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ñöôøng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thaúng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veà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phía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,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ta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thaáy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noù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bò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giôùi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haïn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VNI-Times" pitchFamily="2" charset="0"/>
              </a:rPr>
              <a:t>khoâng</a:t>
            </a:r>
            <a:r>
              <a:rPr lang="en-US" sz="3600" dirty="0">
                <a:solidFill>
                  <a:srgbClr val="002060"/>
                </a:solidFill>
                <a:latin typeface="VNI-Times" pitchFamily="2" charset="0"/>
              </a:rPr>
              <a:t> ?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18731" y="2310729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VNI-Times" pitchFamily="2" charset="0"/>
              </a:rPr>
              <a:t>- </a:t>
            </a:r>
            <a:r>
              <a:rPr lang="en-US" sz="3200" dirty="0" err="1">
                <a:latin typeface="VNI-Times" pitchFamily="2" charset="0"/>
              </a:rPr>
              <a:t>Ñöôøng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thaúng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khoâng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bò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giôùi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haïn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veà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hai</a:t>
            </a: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>
                <a:latin typeface="VNI-Times" pitchFamily="2" charset="0"/>
              </a:rPr>
              <a:t>phía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981200" y="820005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Nhaän</a:t>
            </a:r>
            <a:r>
              <a:rPr lang="en-US" sz="3600" b="1" dirty="0">
                <a:latin typeface="VNI-Times" pitchFamily="2" charset="0"/>
              </a:rPr>
              <a:t> </a:t>
            </a:r>
            <a:r>
              <a:rPr lang="en-US" sz="3600" b="1" dirty="0" err="1">
                <a:latin typeface="VNI-Times" pitchFamily="2" charset="0"/>
              </a:rPr>
              <a:t>xeùt</a:t>
            </a:r>
            <a:r>
              <a:rPr lang="en-US" sz="3600" b="1" dirty="0">
                <a:latin typeface="VNI-Times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83222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774879" y="208401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u="sng" dirty="0">
                <a:solidFill>
                  <a:srgbClr val="0070C0"/>
                </a:solidFill>
                <a:latin typeface="VNI-Times" pitchFamily="2" charset="0"/>
              </a:rPr>
              <a:t>1. </a:t>
            </a:r>
            <a:r>
              <a:rPr lang="en-US" sz="3600" b="1" u="sng" dirty="0" err="1">
                <a:solidFill>
                  <a:srgbClr val="0070C0"/>
                </a:solidFill>
                <a:latin typeface="VNI-Times" pitchFamily="2" charset="0"/>
              </a:rPr>
              <a:t>Ñieåm</a:t>
            </a:r>
            <a:r>
              <a:rPr lang="en-US" sz="3600" b="1" u="sng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VNI-Times" pitchFamily="2" charset="0"/>
              </a:rPr>
              <a:t>thuoäc</a:t>
            </a:r>
            <a:r>
              <a:rPr lang="en-US" sz="3600" b="1" u="sng" dirty="0">
                <a:solidFill>
                  <a:srgbClr val="0070C0"/>
                </a:solidFill>
                <a:latin typeface="VNI-Times" pitchFamily="2" charset="0"/>
              </a:rPr>
              <a:t>, </a:t>
            </a:r>
            <a:r>
              <a:rPr lang="en-US" sz="3600" b="1" u="sng" dirty="0" err="1">
                <a:solidFill>
                  <a:srgbClr val="0070C0"/>
                </a:solidFill>
                <a:latin typeface="VNI-Times" pitchFamily="2" charset="0"/>
              </a:rPr>
              <a:t>khoâng</a:t>
            </a:r>
            <a:r>
              <a:rPr lang="en-US" sz="3600" b="1" u="sng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VNI-Times" pitchFamily="2" charset="0"/>
              </a:rPr>
              <a:t>thuoäc</a:t>
            </a:r>
            <a:r>
              <a:rPr lang="en-US" sz="3600" b="1" u="sng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VNI-Times" pitchFamily="2" charset="0"/>
              </a:rPr>
              <a:t>ñöôøng</a:t>
            </a:r>
            <a:r>
              <a:rPr lang="en-US" sz="3600" b="1" u="sng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VNI-Times" pitchFamily="2" charset="0"/>
              </a:rPr>
              <a:t>thaúng</a:t>
            </a:r>
            <a:r>
              <a:rPr lang="en-US" sz="36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600" b="1" u="sng" dirty="0">
                <a:solidFill>
                  <a:srgbClr val="0070C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2743200" y="2483644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467600" y="244633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352800" y="22240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51C07"/>
                </a:solidFill>
                <a:sym typeface="Symbol" pitchFamily="18" charset="2"/>
              </a:rPr>
              <a:t>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5638800" y="26050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51C07"/>
                </a:solidFill>
                <a:sym typeface="Symbol" pitchFamily="18" charset="2"/>
              </a:rPr>
              <a:t>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200400" y="2743201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M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096000" y="29860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981200" y="3359151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Ñieåm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M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thuoäc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ñöôøng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thaúng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d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552700" y="3999706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>
                <a:solidFill>
                  <a:srgbClr val="0070C0"/>
                </a:solidFill>
                <a:latin typeface="VNI-Times" pitchFamily="2" charset="0"/>
              </a:rPr>
              <a:t>Kíù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hieäu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: M 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  <a:sym typeface="Symbol" pitchFamily="18" charset="2"/>
              </a:rPr>
              <a:t>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d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866900" y="4704901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Ñieåm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N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khoâng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thuoäc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ñöôøng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thaúng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d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590799" y="5418477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200">
                <a:solidFill>
                  <a:srgbClr val="0070C0"/>
                </a:solidFill>
                <a:latin typeface="VNI-Times" pitchFamily="2" charset="0"/>
              </a:rPr>
              <a:t>Kíù </a:t>
            </a:r>
            <a:r>
              <a:rPr lang="en-US" sz="3200" dirty="0" err="1">
                <a:solidFill>
                  <a:srgbClr val="0070C0"/>
                </a:solidFill>
                <a:latin typeface="VNI-Times" pitchFamily="2" charset="0"/>
              </a:rPr>
              <a:t>hieäu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</a:rPr>
              <a:t> : N </a:t>
            </a:r>
            <a:r>
              <a:rPr lang="en-US" sz="3200" dirty="0">
                <a:solidFill>
                  <a:srgbClr val="0070C0"/>
                </a:solidFill>
                <a:latin typeface="VNI-Times" pitchFamily="2" charset="0"/>
                <a:sym typeface="Symbol" pitchFamily="18" charset="2"/>
              </a:rPr>
              <a:t> d</a:t>
            </a:r>
            <a:endParaRPr lang="en-US" sz="3200" dirty="0">
              <a:solidFill>
                <a:srgbClr val="0070C0"/>
              </a:solidFill>
              <a:latin typeface="VNI-Times" pitchFamily="2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774879" y="928688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3600" b="1" u="sng">
                <a:solidFill>
                  <a:srgbClr val="FF0000"/>
                </a:solidFill>
                <a:latin typeface="VNI-Times" pitchFamily="2" charset="0"/>
              </a:rPr>
              <a:t>a</a:t>
            </a:r>
            <a:r>
              <a:rPr lang="en-US" sz="3600" b="1" u="sng" dirty="0">
                <a:solidFill>
                  <a:srgbClr val="FF0000"/>
                </a:solidFill>
                <a:latin typeface="VNI-Times" pitchFamily="2" charset="0"/>
              </a:rPr>
              <a:t>)</a:t>
            </a:r>
            <a:r>
              <a:rPr lang="en-US" sz="3600" b="1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VNI-Times" pitchFamily="2" charset="0"/>
              </a:rPr>
              <a:t>Ñieåm</a:t>
            </a:r>
            <a:r>
              <a:rPr lang="en-US" sz="3600" b="1" u="sng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VNI-Times" pitchFamily="2" charset="0"/>
              </a:rPr>
              <a:t>thuoäc</a:t>
            </a:r>
            <a:r>
              <a:rPr lang="en-US" sz="3600" b="1" u="sng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VNI-Times" pitchFamily="2" charset="0"/>
              </a:rPr>
              <a:t>ñöôøng</a:t>
            </a:r>
            <a:r>
              <a:rPr lang="en-US" sz="3600" b="1" u="sng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VNI-Times" pitchFamily="2" charset="0"/>
              </a:rPr>
              <a:t>thaúng</a:t>
            </a:r>
            <a:r>
              <a:rPr lang="en-US" sz="36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919285-D96D-4AC8-9E03-ADEEE05763C7}"/>
              </a:ext>
            </a:extLst>
          </p:cNvPr>
          <p:cNvSpPr txBox="1"/>
          <p:nvPr/>
        </p:nvSpPr>
        <p:spPr>
          <a:xfrm>
            <a:off x="1339030" y="5845558"/>
            <a:ext cx="101057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 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 ta còn nói điể m M nằm trên đường thẳng d hay đường thẳng d đi qua điểm M.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219" y="386198"/>
            <a:ext cx="11151647" cy="72757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 điền Đ hoặc S vào ô trống trong các câu sau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8" y="1224506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1.Điểm A thuộc đường thẳng d</a:t>
            </a:r>
          </a:p>
          <a:p>
            <a:pPr algn="l"/>
            <a:r>
              <a:rPr lang="en-US" sz="3600" dirty="0"/>
              <a:t>2.Điểm B không thuộc đường thẳng d</a:t>
            </a:r>
          </a:p>
          <a:p>
            <a:pPr algn="l"/>
            <a:r>
              <a:rPr lang="en-US" sz="3600" dirty="0"/>
              <a:t>3.Điểm C thuộc đường thẳng 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458" y="1483175"/>
            <a:ext cx="3057143" cy="33395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93320" y="1224506"/>
            <a:ext cx="95358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93320" y="1871300"/>
            <a:ext cx="95358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55846" y="1191728"/>
            <a:ext cx="628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5846" y="189952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93320" y="2484413"/>
            <a:ext cx="953588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53870" y="242230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/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1137</Words>
  <Application>Microsoft Office PowerPoint</Application>
  <PresentationFormat>Widescreen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Open Sans</vt:lpstr>
      <vt:lpstr>Symbol</vt:lpstr>
      <vt:lpstr>Tahoma</vt:lpstr>
      <vt:lpstr>Times New Roman</vt:lpstr>
      <vt:lpstr>Trebuchet MS</vt:lpstr>
      <vt:lpstr>VNI-Times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hình vẽ điền Đ hoặc S vào ô trống trong các câu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 Em hãy kể tên bộ ba điểm thẳng hàng trong hình 8.7</vt:lpstr>
      <vt:lpstr>Giải:        a) Ba điểm A, B, C không thẳng hàng.        b) Ba điểm M, N, P có thẳng hàng.</vt:lpstr>
      <vt:lpstr>PowerPoint Presentation</vt:lpstr>
      <vt:lpstr>PowerPoint Presentation</vt:lpstr>
      <vt:lpstr>PowerPoint Presentation</vt:lpstr>
      <vt:lpstr>PowerPoint Presentation</vt:lpstr>
      <vt:lpstr>3. HAI ĐƯỜNG THẲNG SONG SONG, CẮT NHAU, TRÙNG NHAU</vt:lpstr>
      <vt:lpstr>PowerPoint Presentation</vt:lpstr>
      <vt:lpstr>PowerPoint Presentation</vt:lpstr>
      <vt:lpstr>PowerPoint Presentation</vt:lpstr>
      <vt:lpstr>HDVN: học lí thuyết theo các hộp kiến thức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37</cp:revision>
  <dcterms:created xsi:type="dcterms:W3CDTF">2022-01-18T08:08:41Z</dcterms:created>
  <dcterms:modified xsi:type="dcterms:W3CDTF">2022-01-24T08:47:20Z</dcterms:modified>
</cp:coreProperties>
</file>