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342" r:id="rId3"/>
    <p:sldId id="492" r:id="rId4"/>
    <p:sldId id="259" r:id="rId5"/>
    <p:sldId id="485" r:id="rId6"/>
    <p:sldId id="476" r:id="rId7"/>
    <p:sldId id="448" r:id="rId8"/>
    <p:sldId id="480" r:id="rId9"/>
    <p:sldId id="453" r:id="rId10"/>
    <p:sldId id="454" r:id="rId11"/>
    <p:sldId id="486" r:id="rId12"/>
    <p:sldId id="477" r:id="rId13"/>
    <p:sldId id="459" r:id="rId14"/>
    <p:sldId id="460" r:id="rId15"/>
    <p:sldId id="461" r:id="rId16"/>
    <p:sldId id="482" r:id="rId17"/>
    <p:sldId id="483" r:id="rId18"/>
    <p:sldId id="464" r:id="rId19"/>
    <p:sldId id="488" r:id="rId20"/>
    <p:sldId id="489" r:id="rId21"/>
    <p:sldId id="490" r:id="rId22"/>
    <p:sldId id="491" r:id="rId23"/>
    <p:sldId id="501" r:id="rId24"/>
    <p:sldId id="467" r:id="rId25"/>
    <p:sldId id="468" r:id="rId26"/>
    <p:sldId id="469" r:id="rId27"/>
    <p:sldId id="329" r:id="rId28"/>
    <p:sldId id="503" r:id="rId29"/>
    <p:sldId id="504" r:id="rId30"/>
    <p:sldId id="506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VNI 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00FF"/>
    <a:srgbClr val="00FFFF"/>
    <a:srgbClr val="FFFFFF"/>
    <a:srgbClr val="CCFFFF"/>
    <a:srgbClr val="800000"/>
    <a:srgbClr val="FFFFCC"/>
    <a:srgbClr val="CCECFF"/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9036" autoAdjust="0"/>
  </p:normalViewPr>
  <p:slideViewPr>
    <p:cSldViewPr>
      <p:cViewPr varScale="1">
        <p:scale>
          <a:sx n="73" d="100"/>
          <a:sy n="73" d="100"/>
        </p:scale>
        <p:origin x="12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9145829-BF0C-41F3-82B9-107DE0EB7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868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DA64DD8-90D2-40F0-894E-AAD8C1382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A2F04B-E970-4C05-9581-B2BB18A41644}" type="slidenum">
              <a:rPr lang="en-US" altLang="vi-VN">
                <a:cs typeface="Arial" panose="020B0604020202020204" pitchFamily="34" charset="0"/>
              </a:rPr>
              <a:pPr/>
              <a:t>1</a:t>
            </a:fld>
            <a:endParaRPr lang="en-US" altLang="vi-VN">
              <a:cs typeface="Arial" panose="020B0604020202020204" pitchFamily="34" charset="0"/>
            </a:endParaRPr>
          </a:p>
        </p:txBody>
      </p:sp>
      <p:sp>
        <p:nvSpPr>
          <p:cNvPr id="4099" name="Rectangle 7">
            <a:extLst>
              <a:ext uri="{FF2B5EF4-FFF2-40B4-BE49-F238E27FC236}">
                <a16:creationId xmlns:a16="http://schemas.microsoft.com/office/drawing/2014/main" id="{7A0153F6-696E-4FFE-916A-D2C82AC77A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FA252FF-0C53-413E-88A1-C4B8DFBB8B41}" type="slidenum">
              <a:rPr lang="en-US" altLang="vi-VN" sz="1200">
                <a:cs typeface="Arial" panose="020B0604020202020204" pitchFamily="34" charset="0"/>
              </a:rPr>
              <a:pPr algn="r" eaLnBrk="1" hangingPunct="1"/>
              <a:t>1</a:t>
            </a:fld>
            <a:endParaRPr lang="en-US" altLang="vi-VN" sz="1200">
              <a:cs typeface="Arial" panose="020B060402020202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F18174A4-063F-4CAA-8133-01C2208D5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DE416282-DC01-4228-B8F2-73D1233635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CDD1B-B897-4EDE-ADD1-FC339829E2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25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04303-E03B-40B7-BD81-35FCA1B85B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8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C2C4C-21DE-40F0-B153-3EA6B56EC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5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3D13B-303D-47EE-AB6C-F34B2D3AC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555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446AA-1711-431A-AC1D-0DDCCEDFDA4D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EFA2C-4AA2-4A85-9192-9DBDE49E1C0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7383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40BA8-768C-4920-B9F9-B57624BE0851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A47E7-4255-44F2-91AC-7D3032152C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59347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713B-3832-406B-B99F-3684F1E698EE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8E476-4FC9-4683-8BAF-3CC9D86F157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30769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1403-4ED1-448D-B657-FFC2EEB312F1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7E152-FC0C-4144-92C6-368CF6E4613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02129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6F9EB-7610-4645-A61A-E433ACF6BF16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742FA-61D7-4DAD-8104-6D5896A54F8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62521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7C66-53A4-489F-93FC-F8B2641B64C0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60521-7A5F-4693-A925-0EE6124F62C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44237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8769-F79F-4582-BB6F-008DC8A4C756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6CB7E-099C-43BE-8465-20DE7F6958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2714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5D2AB-3F33-4F36-9891-43DAA13D9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144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74E3E-34CF-4007-B136-0ED180311F19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63DB4-586D-48D9-9DAF-D0F1FED8B3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4955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AD7B1-8FDE-4FD8-BE09-5ECB5CC1AA34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9DA36-7792-4F8A-8922-D0EBBAA333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0669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5238-8F25-4101-B5AD-80D49FBFE8B7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36056-ED8B-41D7-9B39-7068F31486A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9116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F6919-9988-4357-B58F-3C1817FD90D9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712-74D1-4B57-A45D-28656A9D07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8744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 rtlCol="0">
            <a:normAutofit/>
          </a:bodyPr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0E1C18F-07BC-4530-925D-6029BE23A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68FC3-48F0-48EF-BECF-285EA6F74C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32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9EA2A-7049-4B36-80D3-E18583DCA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419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0B6A8-3169-4C94-A958-AF98C4C1B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1C4883-50E0-4C4C-80B8-182C86B109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87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BA4DE-9ADD-4C98-A6DF-4C23E81FD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81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7FEBB-3B06-42EB-82DF-6652CE61B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87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F27A4-362A-41B7-89B0-5101175570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77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3B5B87CA-8242-4C57-8285-B2D222F889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3742768-08B0-4A92-9E3E-DC8184A6684F}" type="datetimeFigureOut">
              <a:rPr lang="en-US"/>
              <a:pPr>
                <a:defRPr/>
              </a:pPr>
              <a:t>12/1/2022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E0DBA5A3-38B7-4286-AC97-86BC9C7195C8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9B24938-A843-4573-AB3A-BBC75240D4E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438400"/>
            <a:ext cx="7772400" cy="1470025"/>
          </a:xfrm>
        </p:spPr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075" name="Picture 3" descr="EJ1450">
            <a:extLst>
              <a:ext uri="{FF2B5EF4-FFF2-40B4-BE49-F238E27FC236}">
                <a16:creationId xmlns:a16="http://schemas.microsoft.com/office/drawing/2014/main" id="{A75FB0FA-1CAA-4FC8-9578-7C29AF61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BD9179-C5D8-43AE-85E1-F98B48EF159E}"/>
              </a:ext>
            </a:extLst>
          </p:cNvPr>
          <p:cNvSpPr/>
          <p:nvPr/>
        </p:nvSpPr>
        <p:spPr>
          <a:xfrm>
            <a:off x="1141412" y="1726862"/>
            <a:ext cx="6553200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350" eaLnBrk="1" hangingPunct="1">
              <a:defRPr/>
            </a:pPr>
            <a:r>
              <a:rPr lang="en-US" sz="4400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CÁC EM ĐẾN PHÒNG HỌC TRỰC TUYẾN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6364E-C50E-475D-8FE4-546C87447DF2}"/>
              </a:ext>
            </a:extLst>
          </p:cNvPr>
          <p:cNvSpPr/>
          <p:nvPr/>
        </p:nvSpPr>
        <p:spPr>
          <a:xfrm>
            <a:off x="1868488" y="3905250"/>
            <a:ext cx="5319712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MÔN: SINH HỌC 9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7315200" cy="83026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b-NO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 sao những bà mẹ trên 35 tuổi, tỉ lệ  con bị bệnh Đao cao hơn bình thường?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2600" y="5273675"/>
            <a:ext cx="2971800" cy="8302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b-NO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 NST 21 phân li không bình thường</a:t>
            </a:r>
            <a:endParaRPr 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25" y="5029200"/>
            <a:ext cx="3657600" cy="4619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00" y="5638800"/>
            <a:ext cx="3629025" cy="83026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066800"/>
          <a:ext cx="8229600" cy="3565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Bảng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mắc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400" b="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trẻ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mắc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20 - 24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2 -  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25 - 29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4 - 8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30 - 34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11 - 13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- 39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33 - 42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80 - 188</a:t>
                      </a:r>
                    </a:p>
                  </a:txBody>
                  <a:tcPr marT="45688" marB="45688">
                    <a:solidFill>
                      <a:srgbClr val="800000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3679825" y="5259388"/>
            <a:ext cx="1730375" cy="3794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  <a:stCxn id="5" idx="3"/>
          </p:cNvCxnSpPr>
          <p:nvPr/>
        </p:nvCxnSpPr>
        <p:spPr bwMode="auto">
          <a:xfrm flipV="1">
            <a:off x="3679825" y="5638800"/>
            <a:ext cx="1730375" cy="4159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657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125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57525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6781800" y="6459538"/>
            <a:ext cx="18605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1800"/>
              <a:t>Madeline Stuart </a:t>
            </a:r>
          </a:p>
        </p:txBody>
      </p:sp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914400"/>
            <a:ext cx="35782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6096000" cy="4619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MỘT SỐ HÌNH ẢNH VỀ BỆNH NHÂN ĐAO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4114800"/>
            <a:ext cx="457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 NST của nữ giới bình thường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5334000" y="4038600"/>
            <a:ext cx="358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Bộ NST bệnh nhân Tớcnơ</a:t>
            </a:r>
          </a:p>
        </p:txBody>
      </p:sp>
      <p:pic>
        <p:nvPicPr>
          <p:cNvPr id="16388" name="Picture 11" descr="Untitled-2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r="43822" b="58577"/>
          <a:stretch>
            <a:fillRect/>
          </a:stretch>
        </p:blipFill>
        <p:spPr bwMode="auto">
          <a:xfrm>
            <a:off x="0" y="533400"/>
            <a:ext cx="4343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 descr="Untitled-2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43933" r="43822" b="14644"/>
          <a:stretch>
            <a:fillRect/>
          </a:stretch>
        </p:blipFill>
        <p:spPr bwMode="auto">
          <a:xfrm>
            <a:off x="4648200" y="5334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741" name="Rectangle 13"/>
          <p:cNvSpPr>
            <a:spLocks noChangeArrowheads="1"/>
          </p:cNvSpPr>
          <p:nvPr/>
        </p:nvSpPr>
        <p:spPr bwMode="auto">
          <a:xfrm>
            <a:off x="3429000" y="3048000"/>
            <a:ext cx="8382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9742" name="Rectangle 14"/>
          <p:cNvSpPr>
            <a:spLocks noChangeArrowheads="1"/>
          </p:cNvSpPr>
          <p:nvPr/>
        </p:nvSpPr>
        <p:spPr bwMode="auto">
          <a:xfrm>
            <a:off x="8382000" y="29718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checke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41" grpId="0" animBg="1"/>
      <p:bldP spid="329741" grpId="1" animBg="1"/>
      <p:bldP spid="329742" grpId="0" animBg="1"/>
      <p:bldP spid="32974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Oval 2"/>
          <p:cNvSpPr>
            <a:spLocks noChangeArrowheads="1"/>
          </p:cNvSpPr>
          <p:nvPr/>
        </p:nvSpPr>
        <p:spPr bwMode="auto">
          <a:xfrm>
            <a:off x="2540000" y="3095625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30755" name="Oval 3"/>
          <p:cNvSpPr>
            <a:spLocks noChangeArrowheads="1"/>
          </p:cNvSpPr>
          <p:nvPr/>
        </p:nvSpPr>
        <p:spPr bwMode="auto">
          <a:xfrm>
            <a:off x="4540250" y="3124200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0756" name="Oval 4"/>
          <p:cNvSpPr>
            <a:spLocks noChangeArrowheads="1"/>
          </p:cNvSpPr>
          <p:nvPr/>
        </p:nvSpPr>
        <p:spPr bwMode="auto">
          <a:xfrm>
            <a:off x="5430838" y="4244975"/>
            <a:ext cx="936625" cy="936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OX</a:t>
            </a:r>
          </a:p>
        </p:txBody>
      </p:sp>
      <p:sp>
        <p:nvSpPr>
          <p:cNvPr id="330757" name="Line 5"/>
          <p:cNvSpPr>
            <a:spLocks noChangeShapeType="1"/>
          </p:cNvSpPr>
          <p:nvPr/>
        </p:nvSpPr>
        <p:spPr bwMode="auto">
          <a:xfrm flipH="1">
            <a:off x="2971800" y="2187575"/>
            <a:ext cx="647700" cy="936625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58" name="Line 6"/>
          <p:cNvSpPr>
            <a:spLocks noChangeShapeType="1"/>
          </p:cNvSpPr>
          <p:nvPr/>
        </p:nvSpPr>
        <p:spPr bwMode="auto">
          <a:xfrm>
            <a:off x="4114800" y="2209800"/>
            <a:ext cx="60960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59" name="Oval 7"/>
          <p:cNvSpPr>
            <a:spLocks noChangeArrowheads="1"/>
          </p:cNvSpPr>
          <p:nvPr/>
        </p:nvSpPr>
        <p:spPr bwMode="auto">
          <a:xfrm>
            <a:off x="6346825" y="3095625"/>
            <a:ext cx="719138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30760" name="Oval 8"/>
          <p:cNvSpPr>
            <a:spLocks noChangeArrowheads="1"/>
          </p:cNvSpPr>
          <p:nvPr/>
        </p:nvSpPr>
        <p:spPr bwMode="auto">
          <a:xfrm>
            <a:off x="8118475" y="3089275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330761" name="Line 9"/>
          <p:cNvSpPr>
            <a:spLocks noChangeShapeType="1"/>
          </p:cNvSpPr>
          <p:nvPr/>
        </p:nvSpPr>
        <p:spPr bwMode="auto">
          <a:xfrm flipH="1">
            <a:off x="6858000" y="2209800"/>
            <a:ext cx="52705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>
            <a:off x="7848600" y="2209800"/>
            <a:ext cx="533400" cy="914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7134225" y="1295400"/>
            <a:ext cx="936625" cy="936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17420" name="Oval 12"/>
          <p:cNvSpPr>
            <a:spLocks noChangeArrowheads="1"/>
          </p:cNvSpPr>
          <p:nvPr/>
        </p:nvSpPr>
        <p:spPr bwMode="auto">
          <a:xfrm>
            <a:off x="3387725" y="1295400"/>
            <a:ext cx="936625" cy="936625"/>
          </a:xfrm>
          <a:prstGeom prst="ellipse">
            <a:avLst/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667000" y="1366838"/>
            <a:ext cx="649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Bố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8077200" y="1366838"/>
            <a:ext cx="857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Mẹ</a:t>
            </a:r>
          </a:p>
        </p:txBody>
      </p:sp>
      <p:sp>
        <p:nvSpPr>
          <p:cNvPr id="330767" name="Line 15"/>
          <p:cNvSpPr>
            <a:spLocks noChangeShapeType="1"/>
          </p:cNvSpPr>
          <p:nvPr/>
        </p:nvSpPr>
        <p:spPr bwMode="auto">
          <a:xfrm>
            <a:off x="5181600" y="3810000"/>
            <a:ext cx="392113" cy="554038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arrow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V="1">
            <a:off x="6172200" y="3811588"/>
            <a:ext cx="330200" cy="522287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 type="arrow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769" name="Text Box 17"/>
          <p:cNvSpPr txBox="1">
            <a:spLocks noChangeArrowheads="1"/>
          </p:cNvSpPr>
          <p:nvPr/>
        </p:nvSpPr>
        <p:spPr bwMode="auto">
          <a:xfrm>
            <a:off x="1219200" y="3276600"/>
            <a:ext cx="1182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 tử</a:t>
            </a:r>
          </a:p>
        </p:txBody>
      </p:sp>
      <p:sp>
        <p:nvSpPr>
          <p:cNvPr id="330770" name="Text Box 18"/>
          <p:cNvSpPr txBox="1">
            <a:spLocks noChangeArrowheads="1"/>
          </p:cNvSpPr>
          <p:nvPr/>
        </p:nvSpPr>
        <p:spPr bwMode="auto">
          <a:xfrm>
            <a:off x="4038600" y="4556125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tử</a:t>
            </a:r>
          </a:p>
        </p:txBody>
      </p:sp>
      <p:sp>
        <p:nvSpPr>
          <p:cNvPr id="330771" name="Text Box 19"/>
          <p:cNvSpPr txBox="1">
            <a:spLocks noChangeArrowheads="1"/>
          </p:cNvSpPr>
          <p:nvPr/>
        </p:nvSpPr>
        <p:spPr bwMode="auto">
          <a:xfrm>
            <a:off x="6629400" y="4495800"/>
            <a:ext cx="2133600" cy="528638"/>
          </a:xfrm>
          <a:prstGeom prst="rect">
            <a:avLst/>
          </a:prstGeom>
          <a:solidFill>
            <a:srgbClr val="00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ệnh Tớcnơ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1600200" y="233363"/>
            <a:ext cx="7467600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loạn giảm phân ở cặp NST giới tính ở mẹ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3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3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3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5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 animBg="1"/>
      <p:bldP spid="330755" grpId="0" animBg="1"/>
      <p:bldP spid="330756" grpId="0" animBg="1"/>
      <p:bldP spid="330759" grpId="0" animBg="1"/>
      <p:bldP spid="330760" grpId="0" animBg="1"/>
      <p:bldP spid="330769" grpId="0"/>
      <p:bldP spid="330770" grpId="0"/>
      <p:bldP spid="3307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5124450" cy="36671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MỘT SỐ HÌNH ẢNH VỀ BỆNH NHÂN TỚCNƠ</a:t>
            </a:r>
          </a:p>
        </p:txBody>
      </p:sp>
      <p:pic>
        <p:nvPicPr>
          <p:cNvPr id="18435" name="Picture 10" descr="CAO5YRC9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671888"/>
            <a:ext cx="2073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90600"/>
            <a:ext cx="45402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004888"/>
            <a:ext cx="25400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7227888" y="1309688"/>
            <a:ext cx="17637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vi-V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Bạch huyết ở chân sưng húp của trẻ sơ sinh có hội chứng Turner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9050"/>
            <a:ext cx="47625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81000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35488" y="2605088"/>
            <a:ext cx="4197350" cy="4619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87" y="5612606"/>
            <a:ext cx="4196125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5725" y="1042988"/>
            <a:ext cx="3657600" cy="8318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MỘT SỐ HÌNH ẢNH VỀ NGƯỜI BẠCH TẠNG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46545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609600"/>
            <a:ext cx="42703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771900"/>
            <a:ext cx="4568825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3810000"/>
            <a:ext cx="4249738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14400" y="123825"/>
            <a:ext cx="6619875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MỘT SỐ HÌNH ẢNH VỀ NGƯỜI BẠCH TẠNG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 descr="6 ngon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0"/>
            <a:ext cx="3581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8" name="Picture 8" descr="a2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>
            <a:fillRect/>
          </a:stretch>
        </p:blipFill>
        <p:spPr bwMode="auto">
          <a:xfrm>
            <a:off x="531813" y="685800"/>
            <a:ext cx="3278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9" name="Picture 9" descr="a3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5"/>
          <a:stretch>
            <a:fillRect/>
          </a:stretch>
        </p:blipFill>
        <p:spPr bwMode="auto">
          <a:xfrm>
            <a:off x="4800600" y="685800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0" name="Picture 10" descr="a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8"/>
          <a:stretch>
            <a:fillRect/>
          </a:stretch>
        </p:blipFill>
        <p:spPr bwMode="auto">
          <a:xfrm>
            <a:off x="533400" y="3810000"/>
            <a:ext cx="3200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09550" y="100013"/>
            <a:ext cx="7046913" cy="585787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950" y="2944813"/>
            <a:ext cx="2971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 khe hở môi - hàm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00600" y="2997200"/>
            <a:ext cx="3467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mất một số ngón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5263" y="6172200"/>
            <a:ext cx="42100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chân mất ngón và dính ngón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818063" y="5937250"/>
            <a:ext cx="2895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nhiều ngón</a:t>
            </a:r>
          </a:p>
        </p:txBody>
      </p:sp>
    </p:spTree>
  </p:cSld>
  <p:clrMapOvr>
    <a:masterClrMapping/>
  </p:clrMapOvr>
  <p:transition spd="slow">
    <p:zoom dir="in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3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37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1057275"/>
            <a:ext cx="3001963" cy="522288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>
                <a:latin typeface="Times New Roman" pitchFamily="18" charset="0"/>
                <a:cs typeface="Times New Roman" pitchFamily="18" charset="0"/>
              </a:rPr>
              <a:t>Tật di truyền là gì?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738" y="2286000"/>
            <a:ext cx="6629400" cy="95408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3581400" cy="4619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các dị tật của người?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1288" y="5069854"/>
            <a:ext cx="3313112" cy="461963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àn chân có nhiều ngón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5400" y="1143000"/>
            <a:ext cx="2252663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Khe hở môi hàm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3813" y="1806575"/>
            <a:ext cx="3430587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tay mất một số ngón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05400" y="2555875"/>
            <a:ext cx="2722563" cy="46196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chân mất ngón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5400" y="3271838"/>
            <a:ext cx="3100388" cy="4619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àn tay nhiều ngón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63311" y="4105209"/>
            <a:ext cx="2171700" cy="461962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ương chi ngắn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81200" y="3528945"/>
            <a:ext cx="1200150" cy="8302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Tật di truyền </a:t>
            </a:r>
            <a:endParaRPr lang="en-US" sz="2400" dirty="0"/>
          </a:p>
        </p:txBody>
      </p:sp>
      <p:cxnSp>
        <p:nvCxnSpPr>
          <p:cNvPr id="19" name="Straight Connector 18"/>
          <p:cNvCxnSpPr>
            <a:cxnSpLocks noChangeShapeType="1"/>
            <a:stCxn id="11" idx="3"/>
            <a:endCxn id="6" idx="1"/>
          </p:cNvCxnSpPr>
          <p:nvPr/>
        </p:nvCxnSpPr>
        <p:spPr bwMode="auto">
          <a:xfrm flipV="1">
            <a:off x="3181350" y="1373982"/>
            <a:ext cx="1924050" cy="257009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  <a:endCxn id="7" idx="1"/>
          </p:cNvCxnSpPr>
          <p:nvPr/>
        </p:nvCxnSpPr>
        <p:spPr bwMode="auto">
          <a:xfrm flipV="1">
            <a:off x="3175861" y="2037557"/>
            <a:ext cx="1927952" cy="185040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/>
          <p:cNvCxnSpPr>
            <a:cxnSpLocks noChangeShapeType="1"/>
            <a:stCxn id="11" idx="3"/>
            <a:endCxn id="8" idx="1"/>
          </p:cNvCxnSpPr>
          <p:nvPr/>
        </p:nvCxnSpPr>
        <p:spPr bwMode="auto">
          <a:xfrm flipV="1">
            <a:off x="3181350" y="2786857"/>
            <a:ext cx="1924050" cy="115722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  <a:stCxn id="11" idx="3"/>
            <a:endCxn id="9" idx="1"/>
          </p:cNvCxnSpPr>
          <p:nvPr/>
        </p:nvCxnSpPr>
        <p:spPr bwMode="auto">
          <a:xfrm flipV="1">
            <a:off x="3181350" y="3502819"/>
            <a:ext cx="1924050" cy="44125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  <a:stCxn id="11" idx="3"/>
            <a:endCxn id="10" idx="1"/>
          </p:cNvCxnSpPr>
          <p:nvPr/>
        </p:nvCxnSpPr>
        <p:spPr bwMode="auto">
          <a:xfrm>
            <a:off x="3181350" y="3944077"/>
            <a:ext cx="2081961" cy="39211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  <a:endCxn id="3" idx="1"/>
          </p:cNvCxnSpPr>
          <p:nvPr/>
        </p:nvCxnSpPr>
        <p:spPr bwMode="auto">
          <a:xfrm>
            <a:off x="3175861" y="3944077"/>
            <a:ext cx="2045427" cy="1356759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28600" y="236142"/>
            <a:ext cx="7046913" cy="585787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01" y="3346616"/>
            <a:ext cx="1194920" cy="119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457200" y="2487613"/>
            <a:ext cx="8382000" cy="5603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8280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 29: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BỆNH VÀ TẬT DI TRUYỀN Ở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163" y="2057400"/>
            <a:ext cx="8286750" cy="9540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Các bệnh và tật di truyền ở người phát sinh do nguyên nhân nào?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863" y="4114800"/>
            <a:ext cx="8286750" cy="95408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3400" y="152400"/>
            <a:ext cx="8077200" cy="1190625"/>
          </a:xfrm>
          <a:prstGeom prst="rect">
            <a:avLst/>
          </a:prstGeom>
          <a:solidFill>
            <a:srgbClr val="CCE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III.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Các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biện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pháp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hạn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chế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phát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sinh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bệnh</a:t>
            </a:r>
            <a:r>
              <a:rPr lang="en-US" dirty="0">
                <a:solidFill>
                  <a:srgbClr val="FF3300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rgbClr val="FF3300"/>
                </a:solidFill>
                <a:latin typeface="Times New Roman" pitchFamily="18" charset="0"/>
              </a:rPr>
              <a:t>truyền</a:t>
            </a:r>
            <a:endParaRPr lang="en-US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8"/>
          <p:cNvSpPr>
            <a:spLocks noChangeArrowheads="1"/>
          </p:cNvSpPr>
          <p:nvPr/>
        </p:nvSpPr>
        <p:spPr bwMode="auto">
          <a:xfrm>
            <a:off x="76200" y="566738"/>
            <a:ext cx="4191000" cy="6138862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267200" y="566738"/>
            <a:ext cx="4648200" cy="6138862"/>
          </a:xfrm>
          <a:prstGeom prst="rect">
            <a:avLst/>
          </a:prstGeom>
          <a:solidFill>
            <a:srgbClr val="80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152400" y="5016500"/>
            <a:ext cx="3886200" cy="1384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gen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35500" y="4267200"/>
            <a:ext cx="4102100" cy="22463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Hạn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kết hôn giữa những người có nguy cơ mang gen gây các tật bệnh DT, các cặp vợ chồng này không nên sinh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8938" y="1092200"/>
            <a:ext cx="1957387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8938" y="1762125"/>
            <a:ext cx="3344862" cy="523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5925" y="2971800"/>
            <a:ext cx="3048000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05338" y="941607"/>
            <a:ext cx="410210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Đấu 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5338" y="2971800"/>
            <a:ext cx="41021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 đúng quy 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50" name="Straight Arrow Connector 49"/>
          <p:cNvCxnSpPr>
            <a:cxnSpLocks noChangeShapeType="1"/>
            <a:stCxn id="45" idx="3"/>
            <a:endCxn id="48" idx="1"/>
          </p:cNvCxnSpPr>
          <p:nvPr/>
        </p:nvCxnSpPr>
        <p:spPr bwMode="auto">
          <a:xfrm>
            <a:off x="2346325" y="1354138"/>
            <a:ext cx="2259013" cy="49541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50"/>
          <p:cNvCxnSpPr>
            <a:cxnSpLocks noChangeShapeType="1"/>
            <a:stCxn id="46" idx="3"/>
            <a:endCxn id="48" idx="1"/>
          </p:cNvCxnSpPr>
          <p:nvPr/>
        </p:nvCxnSpPr>
        <p:spPr bwMode="auto">
          <a:xfrm flipV="1">
            <a:off x="3733800" y="1849548"/>
            <a:ext cx="871538" cy="174515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Arrow Connector 51"/>
          <p:cNvCxnSpPr>
            <a:cxnSpLocks noChangeShapeType="1"/>
            <a:stCxn id="47" idx="3"/>
            <a:endCxn id="49" idx="1"/>
          </p:cNvCxnSpPr>
          <p:nvPr/>
        </p:nvCxnSpPr>
        <p:spPr bwMode="auto">
          <a:xfrm flipV="1">
            <a:off x="3463925" y="3233410"/>
            <a:ext cx="1141413" cy="215434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Arrow Connector 52"/>
          <p:cNvCxnSpPr>
            <a:cxnSpLocks noChangeShapeType="1"/>
            <a:stCxn id="43" idx="3"/>
          </p:cNvCxnSpPr>
          <p:nvPr/>
        </p:nvCxnSpPr>
        <p:spPr bwMode="auto">
          <a:xfrm flipV="1">
            <a:off x="4038600" y="5708650"/>
            <a:ext cx="596900" cy="0"/>
          </a:xfrm>
          <a:prstGeom prst="straightConnector1">
            <a:avLst/>
          </a:prstGeom>
          <a:noFill/>
          <a:ln w="127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15" name="TextBox 53"/>
          <p:cNvSpPr txBox="1">
            <a:spLocks noChangeArrowheads="1"/>
          </p:cNvSpPr>
          <p:nvPr/>
        </p:nvSpPr>
        <p:spPr bwMode="auto">
          <a:xfrm>
            <a:off x="762000" y="228600"/>
            <a:ext cx="228600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410200" y="304800"/>
            <a:ext cx="2355850" cy="523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8" grpId="0" animBg="1"/>
      <p:bldP spid="49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533400" y="152400"/>
            <a:ext cx="8077200" cy="1190625"/>
          </a:xfrm>
          <a:prstGeom prst="rect">
            <a:avLst/>
          </a:prstGeom>
          <a:solidFill>
            <a:srgbClr val="CCE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III.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biện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pháp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hạn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chế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phát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sinh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tật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,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bệnh</a:t>
            </a:r>
            <a:r>
              <a:rPr lang="en-US" b="1" dirty="0">
                <a:solidFill>
                  <a:srgbClr val="FF3300"/>
                </a:solidFill>
                <a:latin typeface="Times New Roman" pitchFamily="18" charset="0"/>
              </a:rPr>
              <a:t> di </a:t>
            </a:r>
            <a:r>
              <a:rPr lang="en-US" b="1" dirty="0" err="1">
                <a:solidFill>
                  <a:srgbClr val="FF3300"/>
                </a:solidFill>
                <a:latin typeface="Times New Roman" pitchFamily="18" charset="0"/>
              </a:rPr>
              <a:t>truyền</a:t>
            </a:r>
            <a:endParaRPr lang="en-US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1231340"/>
            <a:ext cx="119492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7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3505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rai 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396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4" name="Text Box 12"/>
          <p:cNvSpPr txBox="1">
            <a:spLocks noChangeArrowheads="1"/>
          </p:cNvSpPr>
          <p:nvPr/>
        </p:nvSpPr>
        <p:spPr bwMode="auto">
          <a:xfrm>
            <a:off x="609600" y="5424488"/>
            <a:ext cx="8001000" cy="4191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da cam ở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474px-Nagasakibomb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6350" y="511651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chemeClr val="accent2"/>
                </a:solidFill>
                <a:latin typeface="Arial" panose="020B0604020202020204" pitchFamily="34" charset="0"/>
              </a:rPr>
              <a:t>Đám mây hình nấm do quả bom nguyên tử ném xuống Nagasaki, Nhật Bản vào năm 1945.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20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5486400" y="6400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Khói từ các nhà máy</a:t>
            </a:r>
          </a:p>
        </p:txBody>
      </p:sp>
      <p:pic>
        <p:nvPicPr>
          <p:cNvPr id="3430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5" y="3581398"/>
            <a:ext cx="326181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2" name="Picture 12" descr="phun thuoc sau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76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54" name="Text Box 14"/>
          <p:cNvSpPr txBox="1">
            <a:spLocks noChangeArrowheads="1"/>
          </p:cNvSpPr>
          <p:nvPr/>
        </p:nvSpPr>
        <p:spPr bwMode="auto">
          <a:xfrm>
            <a:off x="1752600" y="6400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Ô nhiễm nguồn nước</a:t>
            </a:r>
          </a:p>
        </p:txBody>
      </p:sp>
      <p:pic>
        <p:nvPicPr>
          <p:cNvPr id="343055" name="Picture 15" descr="5-chot2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29718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6" name="Picture 16" descr="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259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7" name="Picture 17" descr="ThiVai-1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3581399"/>
            <a:ext cx="2743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58" name="Rectangle 18"/>
          <p:cNvSpPr>
            <a:spLocks noChangeArrowheads="1"/>
          </p:cNvSpPr>
          <p:nvPr/>
        </p:nvSpPr>
        <p:spPr bwMode="auto">
          <a:xfrm>
            <a:off x="2743200" y="29718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Sử dụng thuốc trừ sâu.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3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1" dur="500"/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50" grpId="0" build="allAtOnce"/>
      <p:bldP spid="34305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838200" y="109538"/>
            <a:ext cx="7162800" cy="107632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tiễn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vấn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môi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dirty="0">
                <a:solidFill>
                  <a:srgbClr val="CC0099"/>
                </a:solidFill>
                <a:latin typeface="Times New Roman" panose="02020603050405020304" pitchFamily="18" charset="0"/>
              </a:rPr>
              <a:t> ta? </a:t>
            </a:r>
          </a:p>
        </p:txBody>
      </p:sp>
      <p:pic>
        <p:nvPicPr>
          <p:cNvPr id="29699" name="Picture 6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47788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3375" y="3367088"/>
            <a:ext cx="21336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937000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7788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6019800"/>
            <a:ext cx="30194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Lao động vệ sinh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81600" y="5395913"/>
            <a:ext cx="2514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xanh</a:t>
            </a:r>
          </a:p>
        </p:txBody>
      </p:sp>
    </p:spTree>
  </p:cSld>
  <p:clrMapOvr>
    <a:masterClrMapping/>
  </p:clrMapOvr>
  <p:transition spd="slow">
    <p:pull dir="r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A03A27-F458-435A-9D49-CE137381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55C09-1B94-4F8D-8B05-B14EADA4B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7" y="327146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105400"/>
            <a:ext cx="7620000" cy="646331"/>
          </a:xfrm>
          <a:prstGeom prst="rect">
            <a:avLst/>
          </a:prstGeom>
          <a:solidFill>
            <a:schemeClr val="accent5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43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2BAA83-9102-4F60-80D7-74478D17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08231-0F1F-4131-8986-FA42A4B28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67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381000" y="2438400"/>
            <a:ext cx="7046913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7200" y="1066800"/>
            <a:ext cx="8382000" cy="123777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82800">
            <a:spAutoFit/>
          </a:bodyPr>
          <a:lstStyle/>
          <a:p>
            <a:pPr algn="ctr"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29.BỆNH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 TẬT DI TRUYỀN Ở NGƯỜI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1000" y="3581400"/>
            <a:ext cx="7046913" cy="585788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II.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tật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4495800"/>
            <a:ext cx="7046913" cy="120015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vi-VN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nb-NO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 biện pháp hạn chế phát sinh tật, bệnh di truyền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06400" y="381000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0500" y="1752600"/>
            <a:ext cx="3200400" cy="1077913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3733800"/>
            <a:ext cx="7848600" cy="5842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b-NO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Bệnh di truyền là các rối loạn sinh lí bẩm sinh.</a:t>
            </a:r>
            <a:endParaRPr lang="en-US" sz="3200">
              <a:solidFill>
                <a:srgbClr val="000000"/>
              </a:solidFill>
              <a:latin typeface=".VnTim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406400" y="381000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85800" y="1524000"/>
            <a:ext cx="2133600" cy="16764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943600" y="1447800"/>
            <a:ext cx="2044700" cy="18288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Tơcnơ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95300" y="4457700"/>
            <a:ext cx="1943100" cy="17145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>
                <a:solidFill>
                  <a:srgbClr val="224B50"/>
                </a:solidFill>
                <a:latin typeface="Times New Roman" pitchFamily="18" charset="0"/>
                <a:cs typeface="Times New Roman" pitchFamily="18" charset="0"/>
              </a:rPr>
              <a:t>Bệnh </a:t>
            </a:r>
          </a:p>
          <a:p>
            <a:pPr algn="ctr">
              <a:defRPr/>
            </a:pPr>
            <a:r>
              <a:rPr lang="en-US" sz="2800">
                <a:solidFill>
                  <a:srgbClr val="224B50"/>
                </a:solidFill>
                <a:latin typeface="Times New Roman" pitchFamily="18" charset="0"/>
                <a:cs typeface="Times New Roman" pitchFamily="18" charset="0"/>
              </a:rPr>
              <a:t>bạch tạng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943600" y="4343400"/>
            <a:ext cx="2286000" cy="1828800"/>
          </a:xfrm>
          <a:prstGeom prst="ellipse">
            <a:avLst/>
          </a:prstGeom>
          <a:solidFill>
            <a:srgbClr val="FFCC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điếc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35238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5029200"/>
            <a:ext cx="3200400" cy="138430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6" descr="da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57" descr="dao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7432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457" name="Text Box 161"/>
          <p:cNvSpPr txBox="1">
            <a:spLocks noChangeArrowheads="1"/>
          </p:cNvSpPr>
          <p:nvPr/>
        </p:nvSpPr>
        <p:spPr bwMode="auto">
          <a:xfrm>
            <a:off x="0" y="2478088"/>
            <a:ext cx="2743200" cy="4270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460" name="Text Box 164"/>
          <p:cNvSpPr txBox="1">
            <a:spLocks noChangeArrowheads="1"/>
          </p:cNvSpPr>
          <p:nvPr/>
        </p:nvSpPr>
        <p:spPr bwMode="auto">
          <a:xfrm>
            <a:off x="15875" y="5992813"/>
            <a:ext cx="2727325" cy="431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27432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50875"/>
            <a:ext cx="274320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61"/>
          <p:cNvSpPr txBox="1">
            <a:spLocks noChangeArrowheads="1"/>
          </p:cNvSpPr>
          <p:nvPr/>
        </p:nvSpPr>
        <p:spPr bwMode="auto">
          <a:xfrm>
            <a:off x="2717800" y="2482850"/>
            <a:ext cx="2743200" cy="4270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64"/>
          <p:cNvSpPr txBox="1">
            <a:spLocks noChangeArrowheads="1"/>
          </p:cNvSpPr>
          <p:nvPr/>
        </p:nvSpPr>
        <p:spPr bwMode="auto">
          <a:xfrm>
            <a:off x="2747963" y="5992813"/>
            <a:ext cx="2727325" cy="431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22"/>
          <a:stretch>
            <a:fillRect/>
          </a:stretch>
        </p:blipFill>
        <p:spPr bwMode="auto">
          <a:xfrm>
            <a:off x="5730875" y="0"/>
            <a:ext cx="234791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61"/>
          <p:cNvSpPr txBox="1">
            <a:spLocks noChangeArrowheads="1"/>
          </p:cNvSpPr>
          <p:nvPr/>
        </p:nvSpPr>
        <p:spPr bwMode="auto">
          <a:xfrm>
            <a:off x="5581650" y="5997575"/>
            <a:ext cx="2743200" cy="42703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tơcnơ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66087"/>
              </p:ext>
            </p:extLst>
          </p:nvPr>
        </p:nvGraphicFramePr>
        <p:xfrm>
          <a:off x="990600" y="1066800"/>
          <a:ext cx="7924800" cy="5121275"/>
        </p:xfrm>
        <a:graphic>
          <a:graphicData uri="http://schemas.openxmlformats.org/drawingml/2006/table">
            <a:tbl>
              <a:tblPr/>
              <a:tblGrid>
                <a:gridCol w="1490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8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6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 hiện bên ngoài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221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Bệnh Tơcnơ (XO)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Bệnh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bạch tạng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4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Bệnh câm điếc bẩm sinh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895600" y="20574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NST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0600" y="1706563"/>
            <a:ext cx="4114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phệ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19400" y="320040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ở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NST (X)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73613" y="3219450"/>
            <a:ext cx="4141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fr-FR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Lùn, cổ ngắn, là nữ. Tuyến vú không phát triển, mất trí, không có con.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895600" y="4267200"/>
            <a:ext cx="1878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00600" y="4275138"/>
            <a:ext cx="411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pt-BR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 và tóc trắng.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95600" y="5253038"/>
            <a:ext cx="1878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 biến gen lặn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953000" y="5308600"/>
            <a:ext cx="262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80" name="TextBox 16"/>
          <p:cNvSpPr txBox="1">
            <a:spLocks noChangeArrowheads="1"/>
          </p:cNvSpPr>
          <p:nvPr/>
        </p:nvSpPr>
        <p:spPr bwMode="auto">
          <a:xfrm>
            <a:off x="1357313" y="388938"/>
            <a:ext cx="3443287" cy="46196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195594" cy="1192505"/>
          </a:xfrm>
          <a:prstGeom prst="rect">
            <a:avLst/>
          </a:prstGeom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10356" y="188913"/>
            <a:ext cx="7048500" cy="708025"/>
          </a:xfrm>
          <a:prstGeom prst="rect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I.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vài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bệnh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di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truyền</a:t>
            </a:r>
            <a:r>
              <a:rPr lang="en-US" sz="4000" dirty="0">
                <a:solidFill>
                  <a:schemeClr val="accent2"/>
                </a:solidFill>
                <a:latin typeface="Times New Roman" pitchFamily="18" charset="0"/>
              </a:rPr>
              <a:t> ở </a:t>
            </a:r>
            <a:r>
              <a:rPr lang="en-US" sz="4000" dirty="0" err="1">
                <a:solidFill>
                  <a:schemeClr val="accent2"/>
                </a:solidFill>
                <a:latin typeface="Times New Roman" pitchFamily="18" charset="0"/>
              </a:rPr>
              <a:t>người</a:t>
            </a:r>
            <a:endParaRPr lang="en-US" sz="4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25600" r="63600" b="47200"/>
          <a:stretch>
            <a:fillRect/>
          </a:stretch>
        </p:blipFill>
        <p:spPr bwMode="auto">
          <a:xfrm>
            <a:off x="0" y="8382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54401" r="63600" b="20000"/>
          <a:stretch>
            <a:fillRect/>
          </a:stretch>
        </p:blipFill>
        <p:spPr bwMode="auto">
          <a:xfrm>
            <a:off x="4648200" y="8382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74"/>
          <p:cNvSpPr txBox="1">
            <a:spLocks noChangeArrowheads="1"/>
          </p:cNvSpPr>
          <p:nvPr/>
        </p:nvSpPr>
        <p:spPr bwMode="auto">
          <a:xfrm>
            <a:off x="0" y="4419600"/>
            <a:ext cx="4572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Bộ NST của nam giới bình thường</a:t>
            </a:r>
          </a:p>
        </p:txBody>
      </p:sp>
      <p:sp>
        <p:nvSpPr>
          <p:cNvPr id="11269" name="Rectangle 175"/>
          <p:cNvSpPr>
            <a:spLocks noChangeArrowheads="1"/>
          </p:cNvSpPr>
          <p:nvPr/>
        </p:nvSpPr>
        <p:spPr bwMode="auto">
          <a:xfrm>
            <a:off x="5334000" y="4343400"/>
            <a:ext cx="327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Bộ NST bệnh nhân Đao</a:t>
            </a:r>
          </a:p>
        </p:txBody>
      </p:sp>
      <p:sp>
        <p:nvSpPr>
          <p:cNvPr id="323763" name="Rectangle 179"/>
          <p:cNvSpPr>
            <a:spLocks noChangeArrowheads="1"/>
          </p:cNvSpPr>
          <p:nvPr/>
        </p:nvSpPr>
        <p:spPr bwMode="auto">
          <a:xfrm>
            <a:off x="1981200" y="3505200"/>
            <a:ext cx="5334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3764" name="Rectangle 180"/>
          <p:cNvSpPr>
            <a:spLocks noChangeArrowheads="1"/>
          </p:cNvSpPr>
          <p:nvPr/>
        </p:nvSpPr>
        <p:spPr bwMode="auto">
          <a:xfrm>
            <a:off x="6553200" y="35052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p:transition spd="slow">
    <p:checker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37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23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763" grpId="0" animBg="1"/>
      <p:bldP spid="323763" grpId="1" animBg="1"/>
      <p:bldP spid="323764" grpId="0" animBg="1"/>
      <p:bldP spid="3237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731000" y="1547813"/>
            <a:ext cx="990600" cy="990600"/>
            <a:chOff x="3696" y="624"/>
            <a:chExt cx="624" cy="624"/>
          </a:xfrm>
        </p:grpSpPr>
        <p:sp>
          <p:nvSpPr>
            <p:cNvPr id="12332" name="Oval 4"/>
            <p:cNvSpPr>
              <a:spLocks noChangeArrowheads="1"/>
            </p:cNvSpPr>
            <p:nvPr/>
          </p:nvSpPr>
          <p:spPr bwMode="auto">
            <a:xfrm>
              <a:off x="3696" y="62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3" name="AutoShape 5"/>
            <p:cNvSpPr>
              <a:spLocks noChangeArrowheads="1"/>
            </p:cNvSpPr>
            <p:nvPr/>
          </p:nvSpPr>
          <p:spPr bwMode="auto">
            <a:xfrm>
              <a:off x="3859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4" name="AutoShape 6"/>
            <p:cNvSpPr>
              <a:spLocks noChangeArrowheads="1"/>
            </p:cNvSpPr>
            <p:nvPr/>
          </p:nvSpPr>
          <p:spPr bwMode="auto">
            <a:xfrm>
              <a:off x="4049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68600" y="1547813"/>
            <a:ext cx="990600" cy="990600"/>
            <a:chOff x="1200" y="624"/>
            <a:chExt cx="624" cy="624"/>
          </a:xfrm>
        </p:grpSpPr>
        <p:sp>
          <p:nvSpPr>
            <p:cNvPr id="12329" name="Oval 8"/>
            <p:cNvSpPr>
              <a:spLocks noChangeArrowheads="1"/>
            </p:cNvSpPr>
            <p:nvPr/>
          </p:nvSpPr>
          <p:spPr bwMode="auto">
            <a:xfrm>
              <a:off x="1200" y="62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0" name="AutoShape 9"/>
            <p:cNvSpPr>
              <a:spLocks noChangeArrowheads="1"/>
            </p:cNvSpPr>
            <p:nvPr/>
          </p:nvSpPr>
          <p:spPr bwMode="auto">
            <a:xfrm>
              <a:off x="1363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31" name="AutoShape 10"/>
            <p:cNvSpPr>
              <a:spLocks noChangeArrowheads="1"/>
            </p:cNvSpPr>
            <p:nvPr/>
          </p:nvSpPr>
          <p:spPr bwMode="auto">
            <a:xfrm>
              <a:off x="1553" y="76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778000" y="3432175"/>
            <a:ext cx="762000" cy="762000"/>
            <a:chOff x="576" y="1824"/>
            <a:chExt cx="480" cy="480"/>
          </a:xfrm>
        </p:grpSpPr>
        <p:sp>
          <p:nvSpPr>
            <p:cNvPr id="12327" name="Oval 12"/>
            <p:cNvSpPr>
              <a:spLocks noChangeArrowheads="1"/>
            </p:cNvSpPr>
            <p:nvPr/>
          </p:nvSpPr>
          <p:spPr bwMode="auto">
            <a:xfrm>
              <a:off x="576" y="1824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8" name="AutoShape 13"/>
            <p:cNvSpPr>
              <a:spLocks noChangeArrowheads="1"/>
            </p:cNvSpPr>
            <p:nvPr/>
          </p:nvSpPr>
          <p:spPr bwMode="auto">
            <a:xfrm>
              <a:off x="773" y="1922"/>
              <a:ext cx="87" cy="271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873500" y="3433763"/>
            <a:ext cx="762000" cy="762000"/>
            <a:chOff x="1840" y="1808"/>
            <a:chExt cx="480" cy="480"/>
          </a:xfrm>
        </p:grpSpPr>
        <p:sp>
          <p:nvSpPr>
            <p:cNvPr id="12325" name="Oval 15"/>
            <p:cNvSpPr>
              <a:spLocks noChangeArrowheads="1"/>
            </p:cNvSpPr>
            <p:nvPr/>
          </p:nvSpPr>
          <p:spPr bwMode="auto">
            <a:xfrm>
              <a:off x="1840" y="1808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6" name="AutoShape 16"/>
            <p:cNvSpPr>
              <a:spLocks noChangeArrowheads="1"/>
            </p:cNvSpPr>
            <p:nvPr/>
          </p:nvSpPr>
          <p:spPr bwMode="auto">
            <a:xfrm>
              <a:off x="2037" y="1906"/>
              <a:ext cx="87" cy="271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749800" y="4595813"/>
            <a:ext cx="990600" cy="990600"/>
            <a:chOff x="2448" y="2544"/>
            <a:chExt cx="624" cy="624"/>
          </a:xfrm>
        </p:grpSpPr>
        <p:sp>
          <p:nvSpPr>
            <p:cNvPr id="12321" name="Oval 18"/>
            <p:cNvSpPr>
              <a:spLocks noChangeArrowheads="1"/>
            </p:cNvSpPr>
            <p:nvPr/>
          </p:nvSpPr>
          <p:spPr bwMode="auto">
            <a:xfrm>
              <a:off x="2448" y="2544"/>
              <a:ext cx="624" cy="62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2" name="AutoShape 19"/>
            <p:cNvSpPr>
              <a:spLocks noChangeArrowheads="1"/>
            </p:cNvSpPr>
            <p:nvPr/>
          </p:nvSpPr>
          <p:spPr bwMode="auto">
            <a:xfrm>
              <a:off x="2680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3" name="AutoShape 20"/>
            <p:cNvSpPr>
              <a:spLocks noChangeArrowheads="1"/>
            </p:cNvSpPr>
            <p:nvPr/>
          </p:nvSpPr>
          <p:spPr bwMode="auto">
            <a:xfrm>
              <a:off x="2849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24" name="AutoShape 21"/>
            <p:cNvSpPr>
              <a:spLocks noChangeArrowheads="1"/>
            </p:cNvSpPr>
            <p:nvPr/>
          </p:nvSpPr>
          <p:spPr bwMode="auto">
            <a:xfrm>
              <a:off x="2528" y="2680"/>
              <a:ext cx="113" cy="352"/>
            </a:xfrm>
            <a:prstGeom prst="roundRect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24630" name="Line 22"/>
          <p:cNvSpPr>
            <a:spLocks noChangeShapeType="1"/>
          </p:cNvSpPr>
          <p:nvPr/>
        </p:nvSpPr>
        <p:spPr bwMode="auto">
          <a:xfrm flipH="1">
            <a:off x="2362200" y="2514600"/>
            <a:ext cx="685800" cy="9906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31" name="Line 23"/>
          <p:cNvSpPr>
            <a:spLocks noChangeShapeType="1"/>
          </p:cNvSpPr>
          <p:nvPr/>
        </p:nvSpPr>
        <p:spPr bwMode="auto">
          <a:xfrm>
            <a:off x="3530600" y="2462213"/>
            <a:ext cx="660400" cy="966787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5803900" y="2462213"/>
            <a:ext cx="2959100" cy="1752600"/>
            <a:chOff x="3112" y="1200"/>
            <a:chExt cx="1864" cy="1104"/>
          </a:xfrm>
        </p:grpSpPr>
        <p:grpSp>
          <p:nvGrpSpPr>
            <p:cNvPr id="12314" name="Group 25"/>
            <p:cNvGrpSpPr>
              <a:grpSpLocks/>
            </p:cNvGrpSpPr>
            <p:nvPr/>
          </p:nvGrpSpPr>
          <p:grpSpPr bwMode="auto">
            <a:xfrm>
              <a:off x="3112" y="1824"/>
              <a:ext cx="480" cy="480"/>
              <a:chOff x="3112" y="1824"/>
              <a:chExt cx="480" cy="480"/>
            </a:xfrm>
          </p:grpSpPr>
          <p:sp>
            <p:nvSpPr>
              <p:cNvPr id="12318" name="Oval 26"/>
              <p:cNvSpPr>
                <a:spLocks noChangeArrowheads="1"/>
              </p:cNvSpPr>
              <p:nvPr/>
            </p:nvSpPr>
            <p:spPr bwMode="auto">
              <a:xfrm>
                <a:off x="3112" y="1824"/>
                <a:ext cx="480" cy="48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2319" name="AutoShape 27"/>
              <p:cNvSpPr>
                <a:spLocks noChangeArrowheads="1"/>
              </p:cNvSpPr>
              <p:nvPr/>
            </p:nvSpPr>
            <p:spPr bwMode="auto">
              <a:xfrm>
                <a:off x="3237" y="1929"/>
                <a:ext cx="87" cy="27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2320" name="AutoShape 28"/>
              <p:cNvSpPr>
                <a:spLocks noChangeArrowheads="1"/>
              </p:cNvSpPr>
              <p:nvPr/>
            </p:nvSpPr>
            <p:spPr bwMode="auto">
              <a:xfrm>
                <a:off x="3384" y="1929"/>
                <a:ext cx="86" cy="270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660066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NI Times" pitchFamily="2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12315" name="Oval 29"/>
            <p:cNvSpPr>
              <a:spLocks noChangeArrowheads="1"/>
            </p:cNvSpPr>
            <p:nvPr/>
          </p:nvSpPr>
          <p:spPr bwMode="auto">
            <a:xfrm>
              <a:off x="4496" y="1760"/>
              <a:ext cx="480" cy="48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660066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VNI 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VNI Times" pitchFamily="2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316" name="Line 30"/>
            <p:cNvSpPr>
              <a:spLocks noChangeShapeType="1"/>
            </p:cNvSpPr>
            <p:nvPr/>
          </p:nvSpPr>
          <p:spPr bwMode="auto">
            <a:xfrm flipH="1">
              <a:off x="3408" y="1200"/>
              <a:ext cx="432" cy="624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Line 31"/>
            <p:cNvSpPr>
              <a:spLocks noChangeShapeType="1"/>
            </p:cNvSpPr>
            <p:nvPr/>
          </p:nvSpPr>
          <p:spPr bwMode="auto">
            <a:xfrm>
              <a:off x="4224" y="1200"/>
              <a:ext cx="384" cy="576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4640" name="Text Box 32"/>
          <p:cNvSpPr txBox="1">
            <a:spLocks noChangeArrowheads="1"/>
          </p:cNvSpPr>
          <p:nvPr/>
        </p:nvSpPr>
        <p:spPr bwMode="auto">
          <a:xfrm>
            <a:off x="1066800" y="1568450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Bè hoÆc mÑ</a:t>
            </a:r>
            <a:endParaRPr lang="en-US" altLang="en-US" sz="2800" b="1">
              <a:solidFill>
                <a:srgbClr val="0000CC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4641" name="Line 33"/>
          <p:cNvSpPr>
            <a:spLocks noChangeShapeType="1"/>
          </p:cNvSpPr>
          <p:nvPr/>
        </p:nvSpPr>
        <p:spPr bwMode="auto">
          <a:xfrm>
            <a:off x="4521200" y="4062413"/>
            <a:ext cx="533400" cy="6096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42" name="Line 34"/>
          <p:cNvSpPr>
            <a:spLocks noChangeShapeType="1"/>
          </p:cNvSpPr>
          <p:nvPr/>
        </p:nvSpPr>
        <p:spPr bwMode="auto">
          <a:xfrm flipV="1">
            <a:off x="5511800" y="4138613"/>
            <a:ext cx="457200" cy="533400"/>
          </a:xfrm>
          <a:prstGeom prst="line">
            <a:avLst/>
          </a:prstGeom>
          <a:noFill/>
          <a:ln w="28575">
            <a:solidFill>
              <a:srgbClr val="660066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43" name="Text Box 35"/>
          <p:cNvSpPr txBox="1">
            <a:spLocks noChangeArrowheads="1"/>
          </p:cNvSpPr>
          <p:nvPr/>
        </p:nvSpPr>
        <p:spPr bwMode="auto">
          <a:xfrm>
            <a:off x="1981200" y="413861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4" name="Text Box 36"/>
          <p:cNvSpPr txBox="1">
            <a:spLocks noChangeArrowheads="1"/>
          </p:cNvSpPr>
          <p:nvPr/>
        </p:nvSpPr>
        <p:spPr bwMode="auto">
          <a:xfrm>
            <a:off x="4038600" y="41036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Text Box 37"/>
          <p:cNvSpPr txBox="1">
            <a:spLocks noChangeArrowheads="1"/>
          </p:cNvSpPr>
          <p:nvPr/>
        </p:nvSpPr>
        <p:spPr bwMode="auto">
          <a:xfrm>
            <a:off x="6934200" y="36814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 sz="1800" b="1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6" name="Text Box 38"/>
          <p:cNvSpPr txBox="1">
            <a:spLocks noChangeArrowheads="1"/>
          </p:cNvSpPr>
          <p:nvPr/>
        </p:nvSpPr>
        <p:spPr bwMode="auto">
          <a:xfrm>
            <a:off x="5791200" y="41910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+ 1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7" name="Text Box 39"/>
          <p:cNvSpPr txBox="1">
            <a:spLocks noChangeArrowheads="1"/>
          </p:cNvSpPr>
          <p:nvPr/>
        </p:nvSpPr>
        <p:spPr bwMode="auto">
          <a:xfrm>
            <a:off x="3886200" y="18526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8" name="Text Box 40"/>
          <p:cNvSpPr txBox="1">
            <a:spLocks noChangeArrowheads="1"/>
          </p:cNvSpPr>
          <p:nvPr/>
        </p:nvSpPr>
        <p:spPr bwMode="auto">
          <a:xfrm>
            <a:off x="6172200" y="1852613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49" name="Text Box 41"/>
          <p:cNvSpPr txBox="1">
            <a:spLocks noChangeArrowheads="1"/>
          </p:cNvSpPr>
          <p:nvPr/>
        </p:nvSpPr>
        <p:spPr bwMode="auto">
          <a:xfrm>
            <a:off x="7924800" y="41386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- 1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0" name="Text Box 42"/>
          <p:cNvSpPr txBox="1">
            <a:spLocks noChangeArrowheads="1"/>
          </p:cNvSpPr>
          <p:nvPr/>
        </p:nvSpPr>
        <p:spPr bwMode="auto">
          <a:xfrm>
            <a:off x="4724400" y="5586413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 + 1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1" name="Text Box 43"/>
          <p:cNvSpPr txBox="1">
            <a:spLocks noChangeArrowheads="1"/>
          </p:cNvSpPr>
          <p:nvPr/>
        </p:nvSpPr>
        <p:spPr bwMode="auto">
          <a:xfrm>
            <a:off x="2667000" y="116681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 21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2" name="Text Box 44"/>
          <p:cNvSpPr txBox="1">
            <a:spLocks noChangeArrowheads="1"/>
          </p:cNvSpPr>
          <p:nvPr/>
        </p:nvSpPr>
        <p:spPr bwMode="auto">
          <a:xfrm>
            <a:off x="6629400" y="1166813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 21</a:t>
            </a:r>
            <a:endParaRPr lang="en-US" altLang="en-US" sz="1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653" name="Text Box 45"/>
          <p:cNvSpPr txBox="1">
            <a:spLocks noChangeArrowheads="1"/>
          </p:cNvSpPr>
          <p:nvPr/>
        </p:nvSpPr>
        <p:spPr bwMode="auto">
          <a:xfrm>
            <a:off x="5943600" y="4824413"/>
            <a:ext cx="1981200" cy="528637"/>
          </a:xfrm>
          <a:prstGeom prst="rect">
            <a:avLst/>
          </a:prstGeom>
          <a:solidFill>
            <a:srgbClr val="003300"/>
          </a:solidFill>
          <a:ln w="9525">
            <a:solidFill>
              <a:srgbClr val="D28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Đao</a:t>
            </a:r>
          </a:p>
        </p:txBody>
      </p:sp>
      <p:sp>
        <p:nvSpPr>
          <p:cNvPr id="12312" name="Text Box 46"/>
          <p:cNvSpPr txBox="1">
            <a:spLocks noChangeArrowheads="1"/>
          </p:cNvSpPr>
          <p:nvPr/>
        </p:nvSpPr>
        <p:spPr bwMode="auto">
          <a:xfrm>
            <a:off x="2286000" y="304800"/>
            <a:ext cx="5867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 loạn giảm phân ở cặp NST 21</a:t>
            </a:r>
          </a:p>
        </p:txBody>
      </p:sp>
      <p:sp>
        <p:nvSpPr>
          <p:cNvPr id="324655" name="Text Box 47"/>
          <p:cNvSpPr txBox="1">
            <a:spLocks noChangeArrowheads="1"/>
          </p:cNvSpPr>
          <p:nvPr/>
        </p:nvSpPr>
        <p:spPr bwMode="auto">
          <a:xfrm>
            <a:off x="7696200" y="1600200"/>
            <a:ext cx="152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 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 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MÑ </a:t>
            </a:r>
            <a:r>
              <a:rPr lang="en-US" altLang="en-US" sz="2800" b="1" dirty="0" err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hoÆc</a:t>
            </a:r>
            <a:r>
              <a:rPr lang="en-US" altLang="en-US" sz="2800" b="1" dirty="0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bè</a:t>
            </a:r>
            <a:endParaRPr lang="en-US" altLang="en-US" sz="2800" b="1" dirty="0">
              <a:solidFill>
                <a:srgbClr val="0000CC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 dir="vert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32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32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2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3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2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1000"/>
                                        <p:tgtEl>
                                          <p:spTgt spid="32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2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32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2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2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2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2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2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4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40" grpId="0"/>
      <p:bldP spid="324643" grpId="0"/>
      <p:bldP spid="324644" grpId="0"/>
      <p:bldP spid="324646" grpId="0"/>
      <p:bldP spid="324647" grpId="0"/>
      <p:bldP spid="324648" grpId="0"/>
      <p:bldP spid="324649" grpId="0"/>
      <p:bldP spid="324650" grpId="0"/>
      <p:bldP spid="324651" grpId="0"/>
      <p:bldP spid="324652" grpId="0"/>
      <p:bldP spid="324653" grpId="0" animBg="1"/>
      <p:bldP spid="32465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 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 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7542</TotalTime>
  <Words>940</Words>
  <Application>Microsoft Office PowerPoint</Application>
  <PresentationFormat>On-screen Show (4:3)</PresentationFormat>
  <Paragraphs>141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.VnTime</vt:lpstr>
      <vt:lpstr>Arial</vt:lpstr>
      <vt:lpstr>Calibri</vt:lpstr>
      <vt:lpstr>Times New Roman</vt:lpstr>
      <vt:lpstr>VNI Times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HUYNHKHANHTRUONG</dc:creator>
  <cp:lastModifiedBy>Admin</cp:lastModifiedBy>
  <cp:revision>290</cp:revision>
  <dcterms:created xsi:type="dcterms:W3CDTF">2009-09-10T06:56:24Z</dcterms:created>
  <dcterms:modified xsi:type="dcterms:W3CDTF">2022-01-12T09:50:56Z</dcterms:modified>
</cp:coreProperties>
</file>