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7E81A-0F24-441E-839A-9C461E2701CB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FBD55-5117-4DED-951F-14A1B4AEA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087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7E81A-0F24-441E-839A-9C461E2701CB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FBD55-5117-4DED-951F-14A1B4AEA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922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7E81A-0F24-441E-839A-9C461E2701CB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FBD55-5117-4DED-951F-14A1B4AEA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732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7E81A-0F24-441E-839A-9C461E2701CB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FBD55-5117-4DED-951F-14A1B4AEA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475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7E81A-0F24-441E-839A-9C461E2701CB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FBD55-5117-4DED-951F-14A1B4AEA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388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7E81A-0F24-441E-839A-9C461E2701CB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FBD55-5117-4DED-951F-14A1B4AEA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878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7E81A-0F24-441E-839A-9C461E2701CB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FBD55-5117-4DED-951F-14A1B4AEA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863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7E81A-0F24-441E-839A-9C461E2701CB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FBD55-5117-4DED-951F-14A1B4AEA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251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7E81A-0F24-441E-839A-9C461E2701CB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FBD55-5117-4DED-951F-14A1B4AEA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788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7E81A-0F24-441E-839A-9C461E2701CB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FBD55-5117-4DED-951F-14A1B4AEA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573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7E81A-0F24-441E-839A-9C461E2701CB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FBD55-5117-4DED-951F-14A1B4AEA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282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7E81A-0F24-441E-839A-9C461E2701CB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FBD55-5117-4DED-951F-14A1B4AEA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754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G&#432;&#417;ng%20c&#7847;u%20l&#245;m.ppt#-1,7,Slide 7" TargetMode="External"/><Relationship Id="rId2" Type="http://schemas.openxmlformats.org/officeDocument/2006/relationships/hyperlink" Target="G&#432;&#417;ng%20c&#7847;u%20l&#245;m.ppt#-1,4,Slide 4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G&#432;&#417;ng%20c&#7847;u%20l&#245;m.ppt#-1,7,Slide 7" TargetMode="External"/><Relationship Id="rId7" Type="http://schemas.openxmlformats.org/officeDocument/2006/relationships/image" Target="../media/image1.png"/><Relationship Id="rId2" Type="http://schemas.openxmlformats.org/officeDocument/2006/relationships/hyperlink" Target="G&#432;&#417;ng%20c&#7847;u%20l&#245;m.ppt#-1,4,Slide 4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G&#432;&#417;ng%20c&#7847;u%20l&#245;m.ppt#-1,7,Slide 7" TargetMode="External"/><Relationship Id="rId2" Type="http://schemas.openxmlformats.org/officeDocument/2006/relationships/hyperlink" Target="G&#432;&#417;ng%20c&#7847;u%20l&#245;m.ppt#-1,4,Slide 4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93" name="Text Box 13"/>
          <p:cNvSpPr txBox="1">
            <a:spLocks noChangeArrowheads="1"/>
          </p:cNvSpPr>
          <p:nvPr/>
        </p:nvSpPr>
        <p:spPr bwMode="auto">
          <a:xfrm>
            <a:off x="1169894" y="990600"/>
            <a:ext cx="10157012" cy="2800767"/>
          </a:xfrm>
          <a:prstGeom prst="rect">
            <a:avLst/>
          </a:prstGeom>
          <a:solidFill>
            <a:srgbClr val="FFFF00"/>
          </a:solidFill>
          <a:ln w="57150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 TẬP GIỮA HỌC </a:t>
            </a:r>
            <a:r>
              <a:rPr lang="en-US" altLang="en-US" sz="88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KÌ 1-VL7</a:t>
            </a:r>
            <a:endParaRPr lang="en-US" altLang="en-US" sz="8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5" name="Picture 10" descr="photo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459" y="5867400"/>
            <a:ext cx="10919012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9" descr="photo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94" y="0"/>
            <a:ext cx="99508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9" descr="photo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6906" y="0"/>
            <a:ext cx="76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10" descr="photo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329" y="-228600"/>
            <a:ext cx="10116671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7689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0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9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10" descr="photo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034" y="6060583"/>
            <a:ext cx="11127346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9" descr="photo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2400"/>
            <a:ext cx="76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9" descr="photo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1059" y="0"/>
            <a:ext cx="103094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68376" y="51514"/>
            <a:ext cx="10901964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ÔN TẬP GIỮA HỌC KÌ 1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24452" y="1036661"/>
            <a:ext cx="5071231" cy="452431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I/ CÂU HỎI LÝ THUYẾT</a:t>
            </a:r>
          </a:p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1.Khi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2.Thế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nguồn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5586313" y="1823399"/>
            <a:ext cx="750432" cy="3863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336745" y="1395565"/>
            <a:ext cx="503368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endParaRPr lang="en-US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endParaRPr lang="en-US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5349333" y="4634271"/>
            <a:ext cx="1047180" cy="45577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433794" y="4046104"/>
            <a:ext cx="48395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Nguồn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endParaRPr lang="en-US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nguồn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hắt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chiếu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endParaRPr lang="en-US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5795683" y="1036661"/>
            <a:ext cx="0" cy="524822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21329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10" descr="photo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034" y="6060583"/>
            <a:ext cx="11127346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9" descr="photo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2400"/>
            <a:ext cx="76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9" descr="photo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1059" y="0"/>
            <a:ext cx="103094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68376" y="51514"/>
            <a:ext cx="10901964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ÔN TẬP GIỮA HỌC KÌ 1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7065" y="977228"/>
            <a:ext cx="5071231" cy="35394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I/ CÂU HỎI LÝ THUYẾT</a:t>
            </a:r>
          </a:p>
          <a:p>
            <a:pPr algn="just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3.Phát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4.Phát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xạ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5586313" y="1823399"/>
            <a:ext cx="750432" cy="3863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336745" y="1395565"/>
            <a:ext cx="503368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suốt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endParaRPr lang="en-US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5404080" y="3823191"/>
            <a:ext cx="898806" cy="45577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303419" y="2828164"/>
            <a:ext cx="483958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-Tia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xạ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nằm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phẳng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tia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endParaRPr lang="en-US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xạ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endParaRPr 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5795683" y="1036661"/>
            <a:ext cx="0" cy="524822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Line 47"/>
          <p:cNvSpPr>
            <a:spLocks noChangeShapeType="1"/>
          </p:cNvSpPr>
          <p:nvPr/>
        </p:nvSpPr>
        <p:spPr bwMode="auto">
          <a:xfrm>
            <a:off x="9216345" y="8712200"/>
            <a:ext cx="298790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13" name="Line 47"/>
          <p:cNvSpPr>
            <a:spLocks noChangeShapeType="1"/>
          </p:cNvSpPr>
          <p:nvPr/>
        </p:nvSpPr>
        <p:spPr bwMode="auto">
          <a:xfrm>
            <a:off x="9368745" y="8864600"/>
            <a:ext cx="298790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endParaRPr lang="en-US"/>
          </a:p>
        </p:txBody>
      </p:sp>
      <p:grpSp>
        <p:nvGrpSpPr>
          <p:cNvPr id="14" name="Nhóm 57"/>
          <p:cNvGrpSpPr>
            <a:grpSpLocks/>
          </p:cNvGrpSpPr>
          <p:nvPr/>
        </p:nvGrpSpPr>
        <p:grpSpPr bwMode="auto">
          <a:xfrm>
            <a:off x="6391638" y="4596859"/>
            <a:ext cx="3346450" cy="1828800"/>
            <a:chOff x="2860676" y="275034"/>
            <a:chExt cx="3799556" cy="2057400"/>
          </a:xfrm>
        </p:grpSpPr>
        <p:grpSp>
          <p:nvGrpSpPr>
            <p:cNvPr id="15" name="Group -743"/>
            <p:cNvGrpSpPr>
              <a:grpSpLocks/>
            </p:cNvGrpSpPr>
            <p:nvPr/>
          </p:nvGrpSpPr>
          <p:grpSpPr bwMode="auto">
            <a:xfrm>
              <a:off x="2860676" y="275034"/>
              <a:ext cx="3799556" cy="2057400"/>
              <a:chOff x="4191000" y="2895600"/>
              <a:chExt cx="4267200" cy="2743200"/>
            </a:xfrm>
          </p:grpSpPr>
          <p:grpSp>
            <p:nvGrpSpPr>
              <p:cNvPr id="18" name="Group -741"/>
              <p:cNvGrpSpPr>
                <a:grpSpLocks/>
              </p:cNvGrpSpPr>
              <p:nvPr/>
            </p:nvGrpSpPr>
            <p:grpSpPr bwMode="auto">
              <a:xfrm>
                <a:off x="4191000" y="2895600"/>
                <a:ext cx="4267200" cy="2743200"/>
                <a:chOff x="2640" y="1440"/>
                <a:chExt cx="2688" cy="1728"/>
              </a:xfrm>
            </p:grpSpPr>
            <p:sp>
              <p:nvSpPr>
                <p:cNvPr id="21" name="Rectangle 5"/>
                <p:cNvSpPr>
                  <a:spLocks noChangeArrowheads="1"/>
                </p:cNvSpPr>
                <p:nvPr/>
              </p:nvSpPr>
              <p:spPr bwMode="auto">
                <a:xfrm>
                  <a:off x="2640" y="1440"/>
                  <a:ext cx="2688" cy="1728"/>
                </a:xfrm>
                <a:prstGeom prst="rect">
                  <a:avLst/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E5F6FF"/>
                    </a:gs>
                    <a:gs pos="100000">
                      <a:srgbClr val="E5F6FF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>
                  <a:outerShdw dist="17958" dir="2700135" algn="ctr" rotWithShape="0">
                    <a:srgbClr val="899499"/>
                  </a:outerShd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2" name="Text Box 6"/>
                <p:cNvSpPr>
                  <a:spLocks noChangeArrowheads="1"/>
                </p:cNvSpPr>
                <p:nvPr/>
              </p:nvSpPr>
              <p:spPr bwMode="auto">
                <a:xfrm>
                  <a:off x="3840" y="2784"/>
                  <a:ext cx="336" cy="34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1800" b="1">
                      <a:latin typeface=".VnTime" panose="020B7200000000000000" pitchFamily="34" charset="0"/>
                    </a:rPr>
                    <a:t>I</a:t>
                  </a:r>
                  <a:endParaRPr lang="en-US" altLang="en-US" sz="1800"/>
                </a:p>
              </p:txBody>
            </p:sp>
            <p:grpSp>
              <p:nvGrpSpPr>
                <p:cNvPr id="23" name="Group -739"/>
                <p:cNvGrpSpPr>
                  <a:grpSpLocks/>
                </p:cNvGrpSpPr>
                <p:nvPr/>
              </p:nvGrpSpPr>
              <p:grpSpPr bwMode="auto">
                <a:xfrm>
                  <a:off x="2832" y="1584"/>
                  <a:ext cx="2448" cy="1200"/>
                  <a:chOff x="2832" y="1152"/>
                  <a:chExt cx="2448" cy="1200"/>
                </a:xfrm>
              </p:grpSpPr>
              <p:sp>
                <p:nvSpPr>
                  <p:cNvPr id="29" name="Text Box 8"/>
                  <p:cNvSpPr>
                    <a:spLocks noChangeArrowheads="1"/>
                  </p:cNvSpPr>
                  <p:nvPr/>
                </p:nvSpPr>
                <p:spPr bwMode="auto">
                  <a:xfrm>
                    <a:off x="2832" y="1200"/>
                    <a:ext cx="336" cy="34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  <a:buFontTx/>
                      <a:buNone/>
                    </a:pPr>
                    <a:r>
                      <a:rPr lang="en-US" altLang="en-US" sz="1800" b="1">
                        <a:latin typeface=".VnTime" panose="020B7200000000000000" pitchFamily="34" charset="0"/>
                      </a:rPr>
                      <a:t>S</a:t>
                    </a:r>
                    <a:endParaRPr lang="en-US" altLang="en-US" sz="1800"/>
                  </a:p>
                </p:txBody>
              </p:sp>
              <p:grpSp>
                <p:nvGrpSpPr>
                  <p:cNvPr id="30" name="Group -737"/>
                  <p:cNvGrpSpPr>
                    <a:grpSpLocks/>
                  </p:cNvGrpSpPr>
                  <p:nvPr/>
                </p:nvGrpSpPr>
                <p:grpSpPr bwMode="auto">
                  <a:xfrm>
                    <a:off x="2832" y="2256"/>
                    <a:ext cx="480" cy="96"/>
                    <a:chOff x="912" y="3696"/>
                    <a:chExt cx="480" cy="96"/>
                  </a:xfrm>
                </p:grpSpPr>
                <p:sp>
                  <p:nvSpPr>
                    <p:cNvPr id="61" name="Line 10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912" y="3696"/>
                      <a:ext cx="96" cy="96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" name="Line 11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008" y="3696"/>
                      <a:ext cx="96" cy="96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" name="Line 12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104" y="3696"/>
                      <a:ext cx="96" cy="96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" name="Line 13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200" y="3696"/>
                      <a:ext cx="96" cy="96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" name="Line 14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296" y="3696"/>
                      <a:ext cx="96" cy="96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1" name="Group -735"/>
                  <p:cNvGrpSpPr>
                    <a:grpSpLocks/>
                  </p:cNvGrpSpPr>
                  <p:nvPr/>
                </p:nvGrpSpPr>
                <p:grpSpPr bwMode="auto">
                  <a:xfrm>
                    <a:off x="3312" y="2256"/>
                    <a:ext cx="1920" cy="96"/>
                    <a:chOff x="912" y="3696"/>
                    <a:chExt cx="1920" cy="96"/>
                  </a:xfrm>
                </p:grpSpPr>
                <p:grpSp>
                  <p:nvGrpSpPr>
                    <p:cNvPr id="37" name="Group -73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912" y="3696"/>
                      <a:ext cx="480" cy="96"/>
                      <a:chOff x="912" y="3696"/>
                      <a:chExt cx="480" cy="96"/>
                    </a:xfrm>
                  </p:grpSpPr>
                  <p:sp>
                    <p:nvSpPr>
                      <p:cNvPr id="56" name="Line 17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912" y="3696"/>
                        <a:ext cx="96" cy="96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7" name="Line 18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1008" y="3696"/>
                        <a:ext cx="96" cy="96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8" name="Line 19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1104" y="3696"/>
                        <a:ext cx="96" cy="96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9" name="Line 20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1200" y="3696"/>
                        <a:ext cx="96" cy="96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0" name="Line 21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1296" y="3696"/>
                        <a:ext cx="96" cy="96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38" name="Group -73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392" y="3696"/>
                      <a:ext cx="480" cy="96"/>
                      <a:chOff x="912" y="3696"/>
                      <a:chExt cx="480" cy="96"/>
                    </a:xfrm>
                  </p:grpSpPr>
                  <p:sp>
                    <p:nvSpPr>
                      <p:cNvPr id="51" name="Line 23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912" y="3696"/>
                        <a:ext cx="96" cy="96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2" name="Line 24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1008" y="3696"/>
                        <a:ext cx="96" cy="96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3" name="Line 25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1104" y="3696"/>
                        <a:ext cx="96" cy="96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4" name="Line 26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1200" y="3696"/>
                        <a:ext cx="96" cy="96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5" name="Line 27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1296" y="3696"/>
                        <a:ext cx="96" cy="96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39" name="Group -72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872" y="3696"/>
                      <a:ext cx="480" cy="96"/>
                      <a:chOff x="912" y="3696"/>
                      <a:chExt cx="480" cy="96"/>
                    </a:xfrm>
                  </p:grpSpPr>
                  <p:sp>
                    <p:nvSpPr>
                      <p:cNvPr id="46" name="Line 29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912" y="3696"/>
                        <a:ext cx="96" cy="96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7" name="Line 30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1008" y="3696"/>
                        <a:ext cx="96" cy="96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8" name="Line 31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1104" y="3696"/>
                        <a:ext cx="96" cy="96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9" name="Line 32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1200" y="3696"/>
                        <a:ext cx="96" cy="96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0" name="Line 33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1296" y="3696"/>
                        <a:ext cx="96" cy="96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40" name="Group -72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3696"/>
                      <a:ext cx="480" cy="96"/>
                      <a:chOff x="912" y="3696"/>
                      <a:chExt cx="480" cy="96"/>
                    </a:xfrm>
                  </p:grpSpPr>
                  <p:sp>
                    <p:nvSpPr>
                      <p:cNvPr id="41" name="Line 35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912" y="3696"/>
                        <a:ext cx="96" cy="96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2" name="Line 36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1008" y="3696"/>
                        <a:ext cx="96" cy="96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3" name="Line 37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1104" y="3696"/>
                        <a:ext cx="96" cy="96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4" name="Line 38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1200" y="3696"/>
                        <a:ext cx="96" cy="96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5" name="Line 39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1296" y="3696"/>
                        <a:ext cx="96" cy="96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</p:grpSp>
              <p:sp>
                <p:nvSpPr>
                  <p:cNvPr id="32" name="Line 40"/>
                  <p:cNvSpPr>
                    <a:spLocks noChangeShapeType="1"/>
                  </p:cNvSpPr>
                  <p:nvPr/>
                </p:nvSpPr>
                <p:spPr bwMode="auto">
                  <a:xfrm>
                    <a:off x="3072" y="1392"/>
                    <a:ext cx="864" cy="864"/>
                  </a:xfrm>
                  <a:prstGeom prst="line">
                    <a:avLst/>
                  </a:prstGeom>
                  <a:noFill/>
                  <a:ln w="6350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" name="Line 41"/>
                  <p:cNvSpPr>
                    <a:spLocks noChangeShapeType="1"/>
                  </p:cNvSpPr>
                  <p:nvPr/>
                </p:nvSpPr>
                <p:spPr bwMode="auto">
                  <a:xfrm>
                    <a:off x="3936" y="1296"/>
                    <a:ext cx="0" cy="96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" name="Line 4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936" y="1296"/>
                    <a:ext cx="960" cy="960"/>
                  </a:xfrm>
                  <a:prstGeom prst="line">
                    <a:avLst/>
                  </a:prstGeom>
                  <a:noFill/>
                  <a:ln w="9525">
                    <a:solidFill>
                      <a:srgbClr val="FF33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5" name="Text Box 43"/>
                  <p:cNvSpPr>
                    <a:spLocks noChangeArrowheads="1"/>
                  </p:cNvSpPr>
                  <p:nvPr/>
                </p:nvSpPr>
                <p:spPr bwMode="auto">
                  <a:xfrm>
                    <a:off x="3936" y="1152"/>
                    <a:ext cx="336" cy="34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  <a:buFontTx/>
                      <a:buNone/>
                    </a:pPr>
                    <a:r>
                      <a:rPr lang="en-US" altLang="en-US" sz="1800" b="1">
                        <a:latin typeface=".VnTime" panose="020B7200000000000000" pitchFamily="34" charset="0"/>
                      </a:rPr>
                      <a:t>N</a:t>
                    </a:r>
                    <a:endParaRPr lang="en-US" altLang="en-US" sz="1800"/>
                  </a:p>
                </p:txBody>
              </p:sp>
              <p:sp>
                <p:nvSpPr>
                  <p:cNvPr id="36" name="Text Box 44"/>
                  <p:cNvSpPr>
                    <a:spLocks noChangeArrowheads="1"/>
                  </p:cNvSpPr>
                  <p:nvPr/>
                </p:nvSpPr>
                <p:spPr bwMode="auto">
                  <a:xfrm>
                    <a:off x="4944" y="1152"/>
                    <a:ext cx="336" cy="34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  <a:buFontTx/>
                      <a:buNone/>
                    </a:pPr>
                    <a:r>
                      <a:rPr lang="en-US" altLang="en-US" sz="1800" b="1">
                        <a:latin typeface=".VnTime" panose="020B7200000000000000" pitchFamily="34" charset="0"/>
                      </a:rPr>
                      <a:t>R</a:t>
                    </a:r>
                    <a:endParaRPr lang="en-US" altLang="en-US" sz="1800"/>
                  </a:p>
                </p:txBody>
              </p:sp>
            </p:grpSp>
            <p:sp>
              <p:nvSpPr>
                <p:cNvPr id="24" name="Line 45"/>
                <p:cNvSpPr>
                  <a:spLocks noChangeShapeType="1"/>
                </p:cNvSpPr>
                <p:nvPr/>
              </p:nvSpPr>
              <p:spPr bwMode="auto">
                <a:xfrm>
                  <a:off x="3840" y="2400"/>
                  <a:ext cx="0" cy="4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" name="Line 46"/>
                <p:cNvSpPr>
                  <a:spLocks noChangeShapeType="1"/>
                </p:cNvSpPr>
                <p:nvPr/>
              </p:nvSpPr>
              <p:spPr bwMode="auto">
                <a:xfrm>
                  <a:off x="4032" y="2352"/>
                  <a:ext cx="0" cy="4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" name="Line 47"/>
                <p:cNvSpPr>
                  <a:spLocks noChangeShapeType="1"/>
                </p:cNvSpPr>
                <p:nvPr/>
              </p:nvSpPr>
              <p:spPr bwMode="auto">
                <a:xfrm>
                  <a:off x="2832" y="2688"/>
                  <a:ext cx="240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" name="Arc 48"/>
                <p:cNvSpPr>
                  <a:spLocks/>
                </p:cNvSpPr>
                <p:nvPr/>
              </p:nvSpPr>
              <p:spPr bwMode="auto">
                <a:xfrm rot="2212194" flipH="1">
                  <a:off x="3792" y="2342"/>
                  <a:ext cx="96" cy="192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w 21600"/>
                    <a:gd name="T9" fmla="*/ 0 h 21600"/>
                    <a:gd name="T10" fmla="*/ 0 w 21600"/>
                    <a:gd name="T11" fmla="*/ 0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1600" h="21600" fill="none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" name="Arc 49"/>
                <p:cNvSpPr>
                  <a:spLocks/>
                </p:cNvSpPr>
                <p:nvPr/>
              </p:nvSpPr>
              <p:spPr bwMode="auto">
                <a:xfrm rot="4765291" flipH="1">
                  <a:off x="3984" y="2335"/>
                  <a:ext cx="96" cy="192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w 21600"/>
                    <a:gd name="T9" fmla="*/ 0 h 21600"/>
                    <a:gd name="T10" fmla="*/ 0 w 21600"/>
                    <a:gd name="T11" fmla="*/ 0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1600" h="21600" fill="none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cxnSp>
            <p:nvCxnSpPr>
              <p:cNvPr id="19" name="Straight Arrow Connector 66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6172200" y="4191000"/>
                <a:ext cx="762000" cy="76200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0" name="Straight Arrow Connector 71"/>
              <p:cNvCxnSpPr>
                <a:cxnSpLocks noChangeShapeType="1"/>
              </p:cNvCxnSpPr>
              <p:nvPr/>
            </p:nvCxnSpPr>
            <p:spPr bwMode="auto">
              <a:xfrm rot="16200000" flipH="1">
                <a:off x="4876800" y="3505200"/>
                <a:ext cx="609600" cy="60960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6" name="Text Box 8"/>
            <p:cNvSpPr>
              <a:spLocks noChangeArrowheads="1"/>
            </p:cNvSpPr>
            <p:nvPr/>
          </p:nvSpPr>
          <p:spPr bwMode="auto">
            <a:xfrm>
              <a:off x="4716016" y="915566"/>
              <a:ext cx="533400" cy="5884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800">
                  <a:latin typeface="Times New Roman" panose="02020603050405020304" pitchFamily="18" charset="0"/>
                  <a:cs typeface="Times New Roman" panose="02020603050405020304" pitchFamily="18" charset="0"/>
                </a:rPr>
                <a:t>i’</a:t>
              </a:r>
              <a:endParaRPr lang="en-US" altLang="en-US" sz="1800"/>
            </a:p>
          </p:txBody>
        </p:sp>
        <p:sp>
          <p:nvSpPr>
            <p:cNvPr id="17" name="Text Box 8"/>
            <p:cNvSpPr>
              <a:spLocks noChangeArrowheads="1"/>
            </p:cNvSpPr>
            <p:nvPr/>
          </p:nvSpPr>
          <p:spPr bwMode="auto">
            <a:xfrm>
              <a:off x="4326632" y="991078"/>
              <a:ext cx="533400" cy="5884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  <a:endParaRPr lang="en-US" altLang="en-US" sz="1800" dirty="0"/>
            </a:p>
          </p:txBody>
        </p:sp>
      </p:grpSp>
    </p:spTree>
    <p:extLst>
      <p:ext uri="{BB962C8B-B14F-4D97-AF65-F5344CB8AC3E}">
        <p14:creationId xmlns:p14="http://schemas.microsoft.com/office/powerpoint/2010/main" val="11330983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10" descr="photo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034" y="6060583"/>
            <a:ext cx="11127346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9" descr="photo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2400"/>
            <a:ext cx="76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9" descr="photo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1059" y="0"/>
            <a:ext cx="103094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68376" y="51514"/>
            <a:ext cx="10901964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ÔN TẬP GIỮA HỌC KÌ 1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1773" y="825746"/>
            <a:ext cx="4940573" cy="335476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I/ CÂU HỎI LÝ THUYẾT</a:t>
            </a:r>
          </a:p>
          <a:p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5.Kể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chùm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6.Khi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xảy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nguyệt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5665025" y="1783630"/>
            <a:ext cx="750432" cy="3863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362798" y="1390916"/>
            <a:ext cx="503368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chùm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song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song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chùm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tụ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chùm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endParaRPr lang="en-US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5156220" y="3503095"/>
            <a:ext cx="863138" cy="3153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19358" y="2539869"/>
            <a:ext cx="550871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trăng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nằm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endParaRPr lang="en-US" sz="2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xảy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ban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Trăng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khuất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chiếu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Nguyệt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xảy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ban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đêm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trăng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khuất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chiếu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Trăng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5795683" y="1036661"/>
            <a:ext cx="0" cy="524822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30929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10" descr="photo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034" y="6060583"/>
            <a:ext cx="11127346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9" descr="photo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2400"/>
            <a:ext cx="76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9" descr="photo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1059" y="0"/>
            <a:ext cx="103094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68376" y="51514"/>
            <a:ext cx="10901964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ÔN TẬP GIỮA HỌC KÌ 1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1773" y="1057568"/>
            <a:ext cx="4940573" cy="440120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I/ CÂU HỎI LÝ THUYẾT</a:t>
            </a:r>
          </a:p>
          <a:p>
            <a:endParaRPr 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7.Nêu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bởi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gương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phẳng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gương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lồi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gương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lõm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 </a:t>
            </a:r>
          </a:p>
          <a:p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</a:p>
        </p:txBody>
      </p:sp>
      <p:sp>
        <p:nvSpPr>
          <p:cNvPr id="4" name="Right Arrow 3"/>
          <p:cNvSpPr/>
          <p:nvPr/>
        </p:nvSpPr>
        <p:spPr>
          <a:xfrm>
            <a:off x="5376943" y="2450743"/>
            <a:ext cx="750432" cy="3863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127375" y="1476020"/>
            <a:ext cx="534296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bởi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gương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ảo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hứng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màn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chắn</a:t>
            </a:r>
            <a:endParaRPr lang="en-US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gương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phẳng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xứng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gương</a:t>
            </a:r>
            <a:endParaRPr lang="en-US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gương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lồi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endParaRPr lang="en-US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gương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lõm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endParaRPr lang="en-US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5795683" y="1036661"/>
            <a:ext cx="0" cy="524822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90119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1403796" y="0"/>
            <a:ext cx="9264203" cy="68580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vi-VN" sz="2800" b="1">
              <a:effectLst>
                <a:outerShdw blurRad="38100" dist="38100" dir="2700000" algn="tl">
                  <a:srgbClr val="FFFFFF"/>
                </a:outerShdw>
              </a:effectLst>
              <a:latin typeface=".VnArial" pitchFamily="34" charset="0"/>
            </a:endParaRPr>
          </a:p>
        </p:txBody>
      </p:sp>
      <p:sp>
        <p:nvSpPr>
          <p:cNvPr id="68613" name="Text Box 5"/>
          <p:cNvSpPr txBox="1">
            <a:spLocks noChangeArrowheads="1"/>
          </p:cNvSpPr>
          <p:nvPr/>
        </p:nvSpPr>
        <p:spPr bwMode="auto">
          <a:xfrm>
            <a:off x="3248696" y="238780"/>
            <a:ext cx="5694608" cy="52322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800" b="1" dirty="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TẬP TRẮC NGHIỆM</a:t>
            </a:r>
            <a:endParaRPr lang="en-US" altLang="en-US" sz="2800" b="1" dirty="0">
              <a:solidFill>
                <a:srgbClr val="00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614" name="Text Box 6"/>
          <p:cNvSpPr txBox="1">
            <a:spLocks noChangeArrowheads="1"/>
          </p:cNvSpPr>
          <p:nvPr/>
        </p:nvSpPr>
        <p:spPr bwMode="auto">
          <a:xfrm>
            <a:off x="1714500" y="762000"/>
            <a:ext cx="82296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bởi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gương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lồi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A.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ảo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 		B.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ảo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C.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ảo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 		D.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thật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8615" name="Text Box 7"/>
          <p:cNvSpPr txBox="1">
            <a:spLocks noChangeArrowheads="1"/>
          </p:cNvSpPr>
          <p:nvPr/>
        </p:nvSpPr>
        <p:spPr bwMode="auto">
          <a:xfrm>
            <a:off x="1676400" y="2476500"/>
            <a:ext cx="92202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xạ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gương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lồi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lõm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B.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phẳng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gương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phẳng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lồi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	D.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B, C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8616" name="Text Box 8"/>
          <p:cNvSpPr txBox="1">
            <a:spLocks noChangeArrowheads="1"/>
          </p:cNvSpPr>
          <p:nvPr/>
        </p:nvSpPr>
        <p:spPr bwMode="auto">
          <a:xfrm>
            <a:off x="1695450" y="4191001"/>
            <a:ext cx="8972550" cy="2616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3: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Vùng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gương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lồi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vùng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gương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phẳng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kích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thước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A.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Hẹp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			           B.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C.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		           D.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ct val="50000"/>
              </a:spcBef>
              <a:buFontTx/>
              <a:buNone/>
            </a:pPr>
            <a:endParaRPr lang="en-US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617" name="Oval 9"/>
          <p:cNvSpPr>
            <a:spLocks noChangeArrowheads="1"/>
          </p:cNvSpPr>
          <p:nvPr/>
        </p:nvSpPr>
        <p:spPr bwMode="auto">
          <a:xfrm>
            <a:off x="6292850" y="141605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endParaRPr lang="vi-VN" sz="2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68618" name="Oval 10"/>
          <p:cNvSpPr>
            <a:spLocks noChangeArrowheads="1"/>
          </p:cNvSpPr>
          <p:nvPr/>
        </p:nvSpPr>
        <p:spPr bwMode="auto">
          <a:xfrm>
            <a:off x="1689100" y="36830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endParaRPr lang="vi-VN" sz="2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68619" name="Oval 11"/>
          <p:cNvSpPr>
            <a:spLocks noChangeArrowheads="1"/>
          </p:cNvSpPr>
          <p:nvPr/>
        </p:nvSpPr>
        <p:spPr bwMode="auto">
          <a:xfrm>
            <a:off x="1873250" y="582295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endParaRPr lang="vi-VN" sz="2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pic>
        <p:nvPicPr>
          <p:cNvPr id="10" name="Picture 9" descr="photo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2400"/>
            <a:ext cx="76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9" descr="photo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0603" y="0"/>
            <a:ext cx="111438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0" descr="photo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034" y="6203949"/>
            <a:ext cx="11127346" cy="847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5065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8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68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68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68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3" grpId="0" animBg="1"/>
      <p:bldP spid="68614" grpId="0"/>
      <p:bldP spid="68615" grpId="0"/>
      <p:bldP spid="68616" grpId="0"/>
      <p:bldP spid="68617" grpId="0" animBg="1"/>
      <p:bldP spid="68618" grpId="0" animBg="1"/>
      <p:bldP spid="686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4">
            <a:hlinkClick r:id="rId2" action="ppaction://hlinkpres?slideindex=4&amp;slidetitle=Slide 4"/>
          </p:cNvPr>
          <p:cNvSpPr txBox="1">
            <a:spLocks noChangeArrowheads="1"/>
          </p:cNvSpPr>
          <p:nvPr/>
        </p:nvSpPr>
        <p:spPr bwMode="auto">
          <a:xfrm>
            <a:off x="1524000" y="1050926"/>
            <a:ext cx="1828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I. Ảnh của một vật tạo bởi gương cầu lõm</a:t>
            </a:r>
          </a:p>
        </p:txBody>
      </p:sp>
      <p:sp>
        <p:nvSpPr>
          <p:cNvPr id="48131" name="Text Box 5">
            <a:hlinkClick r:id="rId3" action="ppaction://hlinkpres?slideindex=7&amp;slidetitle=Slide 7"/>
          </p:cNvPr>
          <p:cNvSpPr txBox="1">
            <a:spLocks noChangeArrowheads="1"/>
          </p:cNvSpPr>
          <p:nvPr/>
        </p:nvSpPr>
        <p:spPr bwMode="auto">
          <a:xfrm>
            <a:off x="1524000" y="2498726"/>
            <a:ext cx="1828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II. Sự phản xạ ánh sáng trên gương cầu lõm</a:t>
            </a:r>
          </a:p>
        </p:txBody>
      </p:sp>
      <p:sp>
        <p:nvSpPr>
          <p:cNvPr id="48132" name="Rectangle 6"/>
          <p:cNvSpPr>
            <a:spLocks noChangeArrowheads="1"/>
          </p:cNvSpPr>
          <p:nvPr/>
        </p:nvSpPr>
        <p:spPr bwMode="auto">
          <a:xfrm>
            <a:off x="991673" y="0"/>
            <a:ext cx="10599313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133" name="Text Box 9"/>
          <p:cNvSpPr txBox="1">
            <a:spLocks noChangeArrowheads="1"/>
          </p:cNvSpPr>
          <p:nvPr/>
        </p:nvSpPr>
        <p:spPr bwMode="auto">
          <a:xfrm>
            <a:off x="1676400" y="228600"/>
            <a:ext cx="8686800" cy="393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gương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lõm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eaLnBrk="1" hangingPunct="1">
              <a:spcBef>
                <a:spcPct val="50000"/>
              </a:spcBef>
              <a:buFontTx/>
              <a:buAutoNum type="alphaUcPeriod"/>
            </a:pP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pin.</a:t>
            </a:r>
          </a:p>
          <a:p>
            <a:pPr eaLnBrk="1" hangingPunct="1">
              <a:spcBef>
                <a:spcPct val="50000"/>
              </a:spcBef>
              <a:buFontTx/>
              <a:buAutoNum type="alphaUcPeriod"/>
            </a:pP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thìa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sz="3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nox</a:t>
            </a:r>
            <a:r>
              <a:rPr lang="en-US" alt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AutoNum type="alphaUcPeriod"/>
            </a:pP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chảo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spcBef>
                <a:spcPct val="50000"/>
              </a:spcBef>
              <a:buFontTx/>
              <a:buAutoNum type="alphaUcPeriod"/>
            </a:pP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6394" name="AutoShape 10"/>
          <p:cNvSpPr>
            <a:spLocks noChangeArrowheads="1"/>
          </p:cNvSpPr>
          <p:nvPr/>
        </p:nvSpPr>
        <p:spPr bwMode="auto">
          <a:xfrm>
            <a:off x="1524000" y="3505200"/>
            <a:ext cx="762000" cy="838200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2147483646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2147483646 w 21600"/>
              <a:gd name="T13" fmla="*/ 2147483646 h 21600"/>
              <a:gd name="T14" fmla="*/ 2147483646 w 21600"/>
              <a:gd name="T15" fmla="*/ 2147483646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864" y="10800"/>
                </a:moveTo>
                <a:cubicBezTo>
                  <a:pt x="1864" y="15735"/>
                  <a:pt x="5865" y="19736"/>
                  <a:pt x="10800" y="19736"/>
                </a:cubicBezTo>
                <a:cubicBezTo>
                  <a:pt x="15735" y="19736"/>
                  <a:pt x="19736" y="15735"/>
                  <a:pt x="19736" y="10800"/>
                </a:cubicBezTo>
                <a:cubicBezTo>
                  <a:pt x="19736" y="5865"/>
                  <a:pt x="15735" y="1864"/>
                  <a:pt x="10800" y="1864"/>
                </a:cubicBezTo>
                <a:cubicBezTo>
                  <a:pt x="5865" y="1864"/>
                  <a:pt x="1864" y="5865"/>
                  <a:pt x="1864" y="10800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8" name="Picture 7" descr="photo-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2400"/>
            <a:ext cx="76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photo-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3713" y="-76200"/>
            <a:ext cx="76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0" descr="photo-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640" y="5754710"/>
            <a:ext cx="11127346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829510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8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8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8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8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8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8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481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4">
            <a:hlinkClick r:id="rId2" action="ppaction://hlinkpres?slideindex=4&amp;slidetitle=Slide 4"/>
          </p:cNvPr>
          <p:cNvSpPr txBox="1">
            <a:spLocks noChangeArrowheads="1"/>
          </p:cNvSpPr>
          <p:nvPr/>
        </p:nvSpPr>
        <p:spPr bwMode="auto">
          <a:xfrm>
            <a:off x="1524000" y="1050926"/>
            <a:ext cx="1828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I. Ảnh của một vật tạo bởi gương cầu lõm</a:t>
            </a:r>
          </a:p>
        </p:txBody>
      </p:sp>
      <p:sp>
        <p:nvSpPr>
          <p:cNvPr id="49155" name="Text Box 5">
            <a:hlinkClick r:id="rId3" action="ppaction://hlinkpres?slideindex=7&amp;slidetitle=Slide 7"/>
          </p:cNvPr>
          <p:cNvSpPr txBox="1">
            <a:spLocks noChangeArrowheads="1"/>
          </p:cNvSpPr>
          <p:nvPr/>
        </p:nvSpPr>
        <p:spPr bwMode="auto">
          <a:xfrm>
            <a:off x="1524000" y="2498726"/>
            <a:ext cx="1828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II. Sự phản xạ ánh sáng trên gương cầu lõm</a:t>
            </a:r>
          </a:p>
        </p:txBody>
      </p:sp>
      <p:sp>
        <p:nvSpPr>
          <p:cNvPr id="49156" name="Rectangle 6"/>
          <p:cNvSpPr>
            <a:spLocks noChangeArrowheads="1"/>
          </p:cNvSpPr>
          <p:nvPr/>
        </p:nvSpPr>
        <p:spPr bwMode="auto">
          <a:xfrm>
            <a:off x="152400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9157" name="Picture 7" descr="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76200"/>
            <a:ext cx="3352800" cy="25146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158" name="Picture 8" descr="kham ra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76200"/>
            <a:ext cx="3352800" cy="24384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159" name="Text Box 12"/>
          <p:cNvSpPr txBox="1">
            <a:spLocks noChangeArrowheads="1"/>
          </p:cNvSpPr>
          <p:nvPr/>
        </p:nvSpPr>
        <p:spPr bwMode="auto">
          <a:xfrm>
            <a:off x="1524000" y="2559040"/>
            <a:ext cx="9689206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sĩ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khoa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che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khuất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răng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Theo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eaLnBrk="1" hangingPunct="1">
              <a:spcBef>
                <a:spcPct val="50000"/>
              </a:spcBef>
              <a:buFontTx/>
              <a:buAutoNum type="alphaUcPeriod"/>
            </a:pP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gương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lõm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dễ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dàng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spcBef>
                <a:spcPct val="50000"/>
              </a:spcBef>
              <a:buFontTx/>
              <a:buAutoNum type="alphaUcPeriod"/>
            </a:pP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gương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lồi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vùng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spcBef>
                <a:spcPct val="50000"/>
              </a:spcBef>
              <a:buFontTx/>
              <a:buAutoNum type="alphaUcPeriod"/>
            </a:pP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gương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phẳng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spcBef>
                <a:spcPct val="50000"/>
              </a:spcBef>
              <a:buFontTx/>
              <a:buAutoNum type="alphaUcPeriod"/>
            </a:pP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B, C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7422" name="AutoShape 14"/>
          <p:cNvSpPr>
            <a:spLocks noChangeArrowheads="1"/>
          </p:cNvSpPr>
          <p:nvPr/>
        </p:nvSpPr>
        <p:spPr bwMode="auto">
          <a:xfrm>
            <a:off x="1409700" y="3487272"/>
            <a:ext cx="609600" cy="685800"/>
          </a:xfrm>
          <a:custGeom>
            <a:avLst/>
            <a:gdLst>
              <a:gd name="T0" fmla="*/ 2147483646 w 21600"/>
              <a:gd name="T1" fmla="*/ 0 h 21600"/>
              <a:gd name="T2" fmla="*/ 2006617244 w 21600"/>
              <a:gd name="T3" fmla="*/ 2147483646 h 21600"/>
              <a:gd name="T4" fmla="*/ 0 w 21600"/>
              <a:gd name="T5" fmla="*/ 2147483646 h 21600"/>
              <a:gd name="T6" fmla="*/ 2006617244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2147483646 w 21600"/>
              <a:gd name="T13" fmla="*/ 2147483646 h 21600"/>
              <a:gd name="T14" fmla="*/ 2147483646 w 21600"/>
              <a:gd name="T15" fmla="*/ 2147483646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845" y="10800"/>
                </a:moveTo>
                <a:cubicBezTo>
                  <a:pt x="1845" y="15746"/>
                  <a:pt x="5854" y="19755"/>
                  <a:pt x="10800" y="19755"/>
                </a:cubicBezTo>
                <a:cubicBezTo>
                  <a:pt x="15746" y="19755"/>
                  <a:pt x="19755" y="15746"/>
                  <a:pt x="19755" y="10800"/>
                </a:cubicBezTo>
                <a:cubicBezTo>
                  <a:pt x="19755" y="5854"/>
                  <a:pt x="15746" y="1845"/>
                  <a:pt x="10800" y="1845"/>
                </a:cubicBezTo>
                <a:cubicBezTo>
                  <a:pt x="5854" y="1845"/>
                  <a:pt x="1845" y="5854"/>
                  <a:pt x="1845" y="10800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" name="Picture 9" descr="photo-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2400"/>
            <a:ext cx="76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 descr="photo-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0" y="-76200"/>
            <a:ext cx="76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0" descr="photo-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640" y="5795492"/>
            <a:ext cx="11127346" cy="949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05178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9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491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491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91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4">
            <a:hlinkClick r:id="rId2" action="ppaction://hlinkpres?slideindex=4&amp;slidetitle=Slide 4"/>
          </p:cNvPr>
          <p:cNvSpPr txBox="1">
            <a:spLocks noChangeArrowheads="1"/>
          </p:cNvSpPr>
          <p:nvPr/>
        </p:nvSpPr>
        <p:spPr bwMode="auto">
          <a:xfrm>
            <a:off x="1524000" y="1050926"/>
            <a:ext cx="1828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I. Ảnh của một vật tạo bởi gương cầu lõm</a:t>
            </a:r>
          </a:p>
        </p:txBody>
      </p:sp>
      <p:sp>
        <p:nvSpPr>
          <p:cNvPr id="50179" name="Text Box 5">
            <a:hlinkClick r:id="rId3" action="ppaction://hlinkpres?slideindex=7&amp;slidetitle=Slide 7"/>
          </p:cNvPr>
          <p:cNvSpPr txBox="1">
            <a:spLocks noChangeArrowheads="1"/>
          </p:cNvSpPr>
          <p:nvPr/>
        </p:nvSpPr>
        <p:spPr bwMode="auto">
          <a:xfrm>
            <a:off x="1524000" y="2498726"/>
            <a:ext cx="1828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II. Sự phản xạ ánh sáng trên gương cầu lõm</a:t>
            </a:r>
          </a:p>
        </p:txBody>
      </p:sp>
      <p:sp>
        <p:nvSpPr>
          <p:cNvPr id="50180" name="Rectangle 7"/>
          <p:cNvSpPr>
            <a:spLocks noChangeArrowheads="1"/>
          </p:cNvSpPr>
          <p:nvPr/>
        </p:nvSpPr>
        <p:spPr bwMode="auto">
          <a:xfrm>
            <a:off x="152400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181" name="Text Box 10"/>
          <p:cNvSpPr txBox="1">
            <a:spLocks noChangeArrowheads="1"/>
          </p:cNvSpPr>
          <p:nvPr/>
        </p:nvSpPr>
        <p:spPr bwMode="auto">
          <a:xfrm>
            <a:off x="1017431" y="152401"/>
            <a:ext cx="10412569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6: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gương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lõm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gương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chiếu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hậu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gương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gương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phạm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vi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gương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lõm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hẹp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gương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gương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xứng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gương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gương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lõm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gương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lồi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8445" name="AutoShape 13"/>
          <p:cNvSpPr>
            <a:spLocks noChangeArrowheads="1"/>
          </p:cNvSpPr>
          <p:nvPr/>
        </p:nvSpPr>
        <p:spPr bwMode="auto">
          <a:xfrm>
            <a:off x="914400" y="1321477"/>
            <a:ext cx="609600" cy="685800"/>
          </a:xfrm>
          <a:custGeom>
            <a:avLst/>
            <a:gdLst>
              <a:gd name="T0" fmla="*/ 2147483646 w 21600"/>
              <a:gd name="T1" fmla="*/ 0 h 21600"/>
              <a:gd name="T2" fmla="*/ 2006617244 w 21600"/>
              <a:gd name="T3" fmla="*/ 2147483646 h 21600"/>
              <a:gd name="T4" fmla="*/ 0 w 21600"/>
              <a:gd name="T5" fmla="*/ 2147483646 h 21600"/>
              <a:gd name="T6" fmla="*/ 2006617244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2147483646 w 21600"/>
              <a:gd name="T13" fmla="*/ 2147483646 h 21600"/>
              <a:gd name="T14" fmla="*/ 2147483646 w 21600"/>
              <a:gd name="T15" fmla="*/ 2147483646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845" y="10800"/>
                </a:moveTo>
                <a:cubicBezTo>
                  <a:pt x="1845" y="15746"/>
                  <a:pt x="5854" y="19755"/>
                  <a:pt x="10800" y="19755"/>
                </a:cubicBezTo>
                <a:cubicBezTo>
                  <a:pt x="15746" y="19755"/>
                  <a:pt x="19755" y="15746"/>
                  <a:pt x="19755" y="10800"/>
                </a:cubicBezTo>
                <a:cubicBezTo>
                  <a:pt x="19755" y="5854"/>
                  <a:pt x="15746" y="1845"/>
                  <a:pt x="10800" y="1845"/>
                </a:cubicBezTo>
                <a:cubicBezTo>
                  <a:pt x="5854" y="1845"/>
                  <a:pt x="1845" y="5854"/>
                  <a:pt x="1845" y="10800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8" name="Picture 7" descr="photo-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2400"/>
            <a:ext cx="76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photo-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18383" y="0"/>
            <a:ext cx="76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0" descr="photo-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640" y="5754710"/>
            <a:ext cx="11127346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5018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 dir="in"/>
      </p:transition>
    </mc:Choice>
    <mc:Fallback xmlns="">
      <p:transition spd="slow">
        <p:zoom dir="in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01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01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01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01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01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01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01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01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01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01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01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01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01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01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01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01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792</Words>
  <Application>Microsoft Office PowerPoint</Application>
  <PresentationFormat>Widescreen</PresentationFormat>
  <Paragraphs>79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.VnArial</vt:lpstr>
      <vt:lpstr>.VnTime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Administrator</cp:lastModifiedBy>
  <cp:revision>23</cp:revision>
  <dcterms:created xsi:type="dcterms:W3CDTF">2021-10-24T16:45:42Z</dcterms:created>
  <dcterms:modified xsi:type="dcterms:W3CDTF">2021-10-29T02:47:58Z</dcterms:modified>
</cp:coreProperties>
</file>