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8"/>
  </p:notesMasterIdLst>
  <p:sldIdLst>
    <p:sldId id="256" r:id="rId2"/>
    <p:sldId id="257" r:id="rId3"/>
    <p:sldId id="258" r:id="rId4"/>
    <p:sldId id="262" r:id="rId5"/>
    <p:sldId id="259" r:id="rId6"/>
    <p:sldId id="260" r:id="rId7"/>
    <p:sldId id="271" r:id="rId8"/>
    <p:sldId id="267" r:id="rId9"/>
    <p:sldId id="268" r:id="rId10"/>
    <p:sldId id="272" r:id="rId11"/>
    <p:sldId id="269" r:id="rId12"/>
    <p:sldId id="270" r:id="rId13"/>
    <p:sldId id="273" r:id="rId14"/>
    <p:sldId id="263" r:id="rId15"/>
    <p:sldId id="274" r:id="rId16"/>
    <p:sldId id="264" r:id="rId17"/>
  </p:sldIdLst>
  <p:sldSz cx="18288000" cy="10287000"/>
  <p:notesSz cx="6858000" cy="9144000"/>
  <p:embeddedFontLst>
    <p:embeddedFont>
      <p:font typeface="Be Vietnam" panose="020B0604020202020204" charset="0"/>
      <p:regular r:id="rId19"/>
    </p:embeddedFont>
    <p:embeddedFont>
      <p:font typeface="Be Vietnam Ultra-Bold" panose="020B0604020202020204" charset="0"/>
      <p:regular r:id="rId20"/>
    </p:embeddedFont>
    <p:embeddedFont>
      <p:font typeface="Roca Two" panose="020B0604020202020204" charset="0"/>
      <p:regular r:id="rId21"/>
    </p:embeddedFont>
    <p:embeddedFont>
      <p:font typeface="Roca Two Bold" panose="020B0604020202020204" charset="0"/>
      <p:regular r:id="rId2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86571" autoAdjust="0"/>
  </p:normalViewPr>
  <p:slideViewPr>
    <p:cSldViewPr>
      <p:cViewPr varScale="1">
        <p:scale>
          <a:sx n="62" d="100"/>
          <a:sy n="62" d="100"/>
        </p:scale>
        <p:origin x="618"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font" Target="fonts/font3.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4.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5BCBA8-AEC3-4267-A260-7EDD4A945585}" type="datetimeFigureOut">
              <a:rPr lang="en-US" smtClean="0"/>
              <a:t>20/01/2026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49AB85-0617-4E1B-828D-B4EC12C13559}" type="slidenum">
              <a:rPr lang="en-US" smtClean="0"/>
              <a:t>‹#›</a:t>
            </a:fld>
            <a:endParaRPr lang="en-US"/>
          </a:p>
        </p:txBody>
      </p:sp>
    </p:spTree>
    <p:extLst>
      <p:ext uri="{BB962C8B-B14F-4D97-AF65-F5344CB8AC3E}">
        <p14:creationId xmlns:p14="http://schemas.microsoft.com/office/powerpoint/2010/main" val="27600145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a:solidFill>
                  <a:schemeClr val="tx1"/>
                </a:solidFill>
                <a:effectLst/>
                <a:latin typeface="+mn-lt"/>
                <a:ea typeface="+mn-ea"/>
                <a:cs typeface="+mn-cs"/>
              </a:rPr>
              <a:t>“Thưa quý thầy cô, hôm nay chúng ta có một nội dung quan trọng theo Kế hoạch 397 của nhà trường: Triển khai dạy học tích hợp Năng lực số.</a:t>
            </a:r>
          </a:p>
          <a:p>
            <a:r>
              <a:rPr lang="en-US" sz="1200" kern="1200">
                <a:solidFill>
                  <a:schemeClr val="tx1"/>
                </a:solidFill>
                <a:effectLst/>
                <a:latin typeface="+mn-lt"/>
                <a:ea typeface="+mn-ea"/>
                <a:cs typeface="+mn-cs"/>
              </a:rPr>
              <a:t>Nghe đến “Khung năng lực số” hay “Mã hóa”, chắc hẳn nhiều thầy cô sẽ thấy áp lực vì nghĩ là thêm hồ sơ, sổ sách. Nhưng sau khi nghiên cứu kỹ tài liệu tập huấn và Công văn 3456, tôi khẳng định với tổ mình: </a:t>
            </a:r>
            <a:r>
              <a:rPr lang="en-US" sz="1200" b="1" kern="1200">
                <a:solidFill>
                  <a:schemeClr val="tx1"/>
                </a:solidFill>
                <a:effectLst/>
                <a:latin typeface="+mn-lt"/>
                <a:ea typeface="+mn-ea"/>
                <a:cs typeface="+mn-cs"/>
              </a:rPr>
              <a:t>Việc này không hề đẻ thêm việc mới.</a:t>
            </a:r>
            <a:endParaRPr lang="en-US" sz="1200" kern="1200">
              <a:solidFill>
                <a:schemeClr val="tx1"/>
              </a:solidFill>
              <a:effectLst/>
              <a:latin typeface="+mn-lt"/>
              <a:ea typeface="+mn-ea"/>
              <a:cs typeface="+mn-cs"/>
            </a:endParaRPr>
          </a:p>
          <a:p>
            <a:endParaRPr lang="en-US" sz="1200" kern="1200">
              <a:solidFill>
                <a:schemeClr val="tx1"/>
              </a:solidFill>
              <a:effectLst/>
              <a:latin typeface="+mn-lt"/>
              <a:ea typeface="+mn-ea"/>
              <a:cs typeface="+mn-cs"/>
            </a:endParaRPr>
          </a:p>
          <a:p>
            <a:endParaRPr lang="en-US"/>
          </a:p>
        </p:txBody>
      </p:sp>
      <p:sp>
        <p:nvSpPr>
          <p:cNvPr id="4" name="Slide Number Placeholder 3"/>
          <p:cNvSpPr>
            <a:spLocks noGrp="1"/>
          </p:cNvSpPr>
          <p:nvPr>
            <p:ph type="sldNum" sz="quarter" idx="5"/>
          </p:nvPr>
        </p:nvSpPr>
        <p:spPr/>
        <p:txBody>
          <a:bodyPr/>
          <a:lstStyle/>
          <a:p>
            <a:fld id="{A549AB85-0617-4E1B-828D-B4EC12C13559}" type="slidenum">
              <a:rPr lang="en-US" smtClean="0"/>
              <a:t>2</a:t>
            </a:fld>
            <a:endParaRPr lang="en-US"/>
          </a:p>
        </p:txBody>
      </p:sp>
    </p:spTree>
    <p:extLst>
      <p:ext uri="{BB962C8B-B14F-4D97-AF65-F5344CB8AC3E}">
        <p14:creationId xmlns:p14="http://schemas.microsoft.com/office/powerpoint/2010/main" val="37641125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a:solidFill>
                  <a:schemeClr val="tx1"/>
                </a:solidFill>
                <a:effectLst/>
                <a:latin typeface="+mn-lt"/>
                <a:ea typeface="+mn-ea"/>
                <a:cs typeface="+mn-cs"/>
              </a:rPr>
              <a:t>Thực chất, Năng lực số là những gì thầy cô mình </a:t>
            </a:r>
            <a:r>
              <a:rPr lang="en-US" sz="1200" b="1" kern="1200">
                <a:solidFill>
                  <a:schemeClr val="tx1"/>
                </a:solidFill>
                <a:effectLst/>
                <a:latin typeface="+mn-lt"/>
                <a:ea typeface="+mn-ea"/>
                <a:cs typeface="+mn-cs"/>
              </a:rPr>
              <a:t>đã và đang làm</a:t>
            </a:r>
            <a:r>
              <a:rPr lang="en-US" sz="1200" kern="1200">
                <a:solidFill>
                  <a:schemeClr val="tx1"/>
                </a:solidFill>
                <a:effectLst/>
                <a:latin typeface="+mn-lt"/>
                <a:ea typeface="+mn-ea"/>
                <a:cs typeface="+mn-cs"/>
              </a:rPr>
              <a:t> hàng ngày:</a:t>
            </a:r>
          </a:p>
          <a:p>
            <a:r>
              <a:rPr lang="en-US" sz="1200" kern="1200">
                <a:solidFill>
                  <a:schemeClr val="tx1"/>
                </a:solidFill>
                <a:effectLst/>
                <a:latin typeface="+mn-lt"/>
                <a:ea typeface="+mn-ea"/>
                <a:cs typeface="+mn-cs"/>
              </a:rPr>
              <a:t>Thầy cô cho học sinh tra Google tìm thông tin =&gt; Đó là Năng lực số.</a:t>
            </a:r>
          </a:p>
          <a:p>
            <a:r>
              <a:rPr lang="en-US" sz="1200" kern="1200">
                <a:solidFill>
                  <a:schemeClr val="tx1"/>
                </a:solidFill>
                <a:effectLst/>
                <a:latin typeface="+mn-lt"/>
                <a:ea typeface="+mn-ea"/>
                <a:cs typeface="+mn-cs"/>
              </a:rPr>
              <a:t>Thầy cô cho học sinh chụp ảnh bài làm gửi Zalo =&gt; Đó là Năng lực số.</a:t>
            </a:r>
          </a:p>
          <a:p>
            <a:r>
              <a:rPr lang="en-US" sz="1200" kern="1200">
                <a:solidFill>
                  <a:schemeClr val="tx1"/>
                </a:solidFill>
                <a:effectLst/>
                <a:latin typeface="+mn-lt"/>
                <a:ea typeface="+mn-ea"/>
                <a:cs typeface="+mn-cs"/>
              </a:rPr>
              <a:t>Thầy cô dùng phần mềm thí nghiệm ảo PhET =&gt; Đó là Năng lực số.</a:t>
            </a:r>
          </a:p>
          <a:p>
            <a:r>
              <a:rPr lang="en-US" sz="1200" kern="1200">
                <a:solidFill>
                  <a:schemeClr val="tx1"/>
                </a:solidFill>
                <a:effectLst/>
                <a:latin typeface="+mn-lt"/>
                <a:ea typeface="+mn-ea"/>
                <a:cs typeface="+mn-cs"/>
              </a:rPr>
              <a:t>Nhiệm vụ của chúng ta hôm nay chỉ là </a:t>
            </a:r>
            <a:r>
              <a:rPr lang="en-US" sz="1200" b="1" kern="1200">
                <a:solidFill>
                  <a:schemeClr val="tx1"/>
                </a:solidFill>
                <a:effectLst/>
                <a:latin typeface="+mn-lt"/>
                <a:ea typeface="+mn-ea"/>
                <a:cs typeface="+mn-cs"/>
              </a:rPr>
              <a:t>“gọi tên”</a:t>
            </a:r>
            <a:r>
              <a:rPr lang="en-US" sz="1200" kern="1200">
                <a:solidFill>
                  <a:schemeClr val="tx1"/>
                </a:solidFill>
                <a:effectLst/>
                <a:latin typeface="+mn-lt"/>
                <a:ea typeface="+mn-ea"/>
                <a:cs typeface="+mn-cs"/>
              </a:rPr>
              <a:t> nó cho đúng quy định và “</a:t>
            </a:r>
            <a:r>
              <a:rPr lang="en-US" sz="1200" b="1" kern="1200">
                <a:solidFill>
                  <a:schemeClr val="tx1"/>
                </a:solidFill>
                <a:effectLst/>
                <a:latin typeface="+mn-lt"/>
                <a:ea typeface="+mn-ea"/>
                <a:cs typeface="+mn-cs"/>
              </a:rPr>
              <a:t>ghi mã”</a:t>
            </a:r>
            <a:r>
              <a:rPr lang="en-US" sz="1200" kern="1200">
                <a:solidFill>
                  <a:schemeClr val="tx1"/>
                </a:solidFill>
                <a:effectLst/>
                <a:latin typeface="+mn-lt"/>
                <a:ea typeface="+mn-ea"/>
                <a:cs typeface="+mn-cs"/>
              </a:rPr>
              <a:t> vào kế hoạch bài dạy (giáo án) để minh chứng với BGH. Em sẽ hướng dẫn thầy cô cách làm nhanh nhất, đơn giản nhất."</a:t>
            </a:r>
            <a:endParaRPr lang="en-US"/>
          </a:p>
        </p:txBody>
      </p:sp>
      <p:sp>
        <p:nvSpPr>
          <p:cNvPr id="4" name="Slide Number Placeholder 3"/>
          <p:cNvSpPr>
            <a:spLocks noGrp="1"/>
          </p:cNvSpPr>
          <p:nvPr>
            <p:ph type="sldNum" sz="quarter" idx="5"/>
          </p:nvPr>
        </p:nvSpPr>
        <p:spPr/>
        <p:txBody>
          <a:bodyPr/>
          <a:lstStyle/>
          <a:p>
            <a:fld id="{A549AB85-0617-4E1B-828D-B4EC12C13559}" type="slidenum">
              <a:rPr lang="en-US" smtClean="0"/>
              <a:t>3</a:t>
            </a:fld>
            <a:endParaRPr lang="en-US"/>
          </a:p>
        </p:txBody>
      </p:sp>
    </p:spTree>
    <p:extLst>
      <p:ext uri="{BB962C8B-B14F-4D97-AF65-F5344CB8AC3E}">
        <p14:creationId xmlns:p14="http://schemas.microsoft.com/office/powerpoint/2010/main" val="27166274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a:solidFill>
                  <a:schemeClr val="tx1"/>
                </a:solidFill>
                <a:effectLst/>
                <a:latin typeface="+mn-lt"/>
                <a:ea typeface="+mn-ea"/>
                <a:cs typeface="+mn-cs"/>
              </a:rPr>
              <a:t>File Excel mã hóa của Bộ rất dài (hàng trăm dòng). Để các thầy cô đỡ vất vả, em đã lọc sẵn 4 mã phù hợp nhất cho đặc thù KHTN. Mời các thầy cô xem phụ lục vừa phát."</a:t>
            </a:r>
          </a:p>
          <a:p>
            <a:r>
              <a:rPr lang="en-US" sz="1200" i="1" kern="1200">
                <a:solidFill>
                  <a:schemeClr val="tx1"/>
                </a:solidFill>
                <a:effectLst/>
                <a:latin typeface="+mn-lt"/>
                <a:ea typeface="+mn-ea"/>
                <a:cs typeface="+mn-cs"/>
              </a:rPr>
              <a:t>(cầm tờ giấy lên và giải thích nhanh)</a:t>
            </a:r>
            <a:endParaRPr lang="en-US" sz="1200" kern="1200">
              <a:solidFill>
                <a:schemeClr val="tx1"/>
              </a:solidFill>
              <a:effectLst/>
              <a:latin typeface="+mn-lt"/>
              <a:ea typeface="+mn-ea"/>
              <a:cs typeface="+mn-cs"/>
            </a:endParaRPr>
          </a:p>
          <a:p>
            <a:r>
              <a:rPr lang="en-US" sz="1200" b="1" kern="1200">
                <a:solidFill>
                  <a:schemeClr val="tx1"/>
                </a:solidFill>
                <a:effectLst/>
                <a:latin typeface="+mn-lt"/>
                <a:ea typeface="+mn-ea"/>
                <a:cs typeface="+mn-cs"/>
              </a:rPr>
              <a:t>Với bài Lý thuyết:</a:t>
            </a:r>
            <a:r>
              <a:rPr lang="en-US" sz="1200" kern="1200">
                <a:solidFill>
                  <a:schemeClr val="tx1"/>
                </a:solidFill>
                <a:effectLst/>
                <a:latin typeface="+mn-lt"/>
                <a:ea typeface="+mn-ea"/>
                <a:cs typeface="+mn-cs"/>
              </a:rPr>
              <a:t> Dùng mã tra cứu Google </a:t>
            </a:r>
            <a:r>
              <a:rPr lang="en-US" sz="1200" b="1" kern="1200">
                <a:solidFill>
                  <a:schemeClr val="tx1"/>
                </a:solidFill>
                <a:effectLst/>
                <a:latin typeface="+mn-lt"/>
                <a:ea typeface="+mn-ea"/>
                <a:cs typeface="+mn-cs"/>
              </a:rPr>
              <a:t>(1.1TC1b)</a:t>
            </a:r>
            <a:r>
              <a:rPr lang="en-US" sz="1200" kern="1200">
                <a:solidFill>
                  <a:schemeClr val="tx1"/>
                </a:solidFill>
                <a:effectLst/>
                <a:latin typeface="+mn-lt"/>
                <a:ea typeface="+mn-ea"/>
                <a:cs typeface="+mn-cs"/>
              </a:rPr>
              <a:t>. Ví dụ: Tìm hiểu tác hại chất gây nghiện, tìm hiểu ứng dụng của Axit...</a:t>
            </a:r>
          </a:p>
          <a:p>
            <a:r>
              <a:rPr lang="en-US" sz="1200" b="1" kern="1200">
                <a:solidFill>
                  <a:schemeClr val="tx1"/>
                </a:solidFill>
                <a:effectLst/>
                <a:latin typeface="+mn-lt"/>
                <a:ea typeface="+mn-ea"/>
                <a:cs typeface="+mn-cs"/>
              </a:rPr>
              <a:t>Với bài dung Thực hành:</a:t>
            </a:r>
            <a:r>
              <a:rPr lang="en-US" sz="1200" kern="1200">
                <a:solidFill>
                  <a:schemeClr val="tx1"/>
                </a:solidFill>
                <a:effectLst/>
                <a:latin typeface="+mn-lt"/>
                <a:ea typeface="+mn-ea"/>
                <a:cs typeface="+mn-cs"/>
              </a:rPr>
              <a:t> Dùng mã tạo sản phẩm </a:t>
            </a:r>
            <a:r>
              <a:rPr lang="en-US" sz="1200" b="1" kern="1200">
                <a:solidFill>
                  <a:schemeClr val="tx1"/>
                </a:solidFill>
                <a:effectLst/>
                <a:latin typeface="+mn-lt"/>
                <a:ea typeface="+mn-ea"/>
                <a:cs typeface="+mn-cs"/>
              </a:rPr>
              <a:t>(3.1TC1a)</a:t>
            </a:r>
            <a:r>
              <a:rPr lang="en-US" sz="1200" kern="1200">
                <a:solidFill>
                  <a:schemeClr val="tx1"/>
                </a:solidFill>
                <a:effectLst/>
                <a:latin typeface="+mn-lt"/>
                <a:ea typeface="+mn-ea"/>
                <a:cs typeface="+mn-cs"/>
              </a:rPr>
              <a:t>. Ví dụ: Quay video hiện tượng phản ứng, chụp ảnh mạch điện.</a:t>
            </a:r>
          </a:p>
          <a:p>
            <a:r>
              <a:rPr lang="en-US" sz="1200" b="1" kern="1200">
                <a:solidFill>
                  <a:schemeClr val="tx1"/>
                </a:solidFill>
                <a:effectLst/>
                <a:latin typeface="+mn-lt"/>
                <a:ea typeface="+mn-ea"/>
                <a:cs typeface="+mn-cs"/>
              </a:rPr>
              <a:t>Với bài Dự án/Nhóm:</a:t>
            </a:r>
            <a:r>
              <a:rPr lang="en-US" sz="1200" kern="1200">
                <a:solidFill>
                  <a:schemeClr val="tx1"/>
                </a:solidFill>
                <a:effectLst/>
                <a:latin typeface="+mn-lt"/>
                <a:ea typeface="+mn-ea"/>
                <a:cs typeface="+mn-cs"/>
              </a:rPr>
              <a:t> Dùng mã hợp tác </a:t>
            </a:r>
            <a:r>
              <a:rPr lang="en-US" sz="1200" b="1" kern="1200">
                <a:solidFill>
                  <a:schemeClr val="tx1"/>
                </a:solidFill>
                <a:effectLst/>
                <a:latin typeface="+mn-lt"/>
                <a:ea typeface="+mn-ea"/>
                <a:cs typeface="+mn-cs"/>
              </a:rPr>
              <a:t>(2.4TC1a)</a:t>
            </a:r>
            <a:r>
              <a:rPr lang="en-US" sz="1200" kern="1200">
                <a:solidFill>
                  <a:schemeClr val="tx1"/>
                </a:solidFill>
                <a:effectLst/>
                <a:latin typeface="+mn-lt"/>
                <a:ea typeface="+mn-ea"/>
                <a:cs typeface="+mn-cs"/>
              </a:rPr>
              <a:t>. Ví dụ: Làm slide chung trên Canva/PowerPoint.</a:t>
            </a:r>
          </a:p>
          <a:p>
            <a:r>
              <a:rPr lang="en-US" sz="1200" b="1" kern="1200">
                <a:solidFill>
                  <a:schemeClr val="tx1"/>
                </a:solidFill>
                <a:effectLst/>
                <a:latin typeface="+mn-lt"/>
                <a:ea typeface="+mn-ea"/>
                <a:cs typeface="+mn-cs"/>
              </a:rPr>
              <a:t>Với bài khó tưởng tượng:</a:t>
            </a:r>
            <a:r>
              <a:rPr lang="en-US" sz="1200" kern="1200">
                <a:solidFill>
                  <a:schemeClr val="tx1"/>
                </a:solidFill>
                <a:effectLst/>
                <a:latin typeface="+mn-lt"/>
                <a:ea typeface="+mn-ea"/>
                <a:cs typeface="+mn-cs"/>
              </a:rPr>
              <a:t> Dùng mã công cụ chuyên dụng </a:t>
            </a:r>
            <a:r>
              <a:rPr lang="en-US" sz="1200" b="1" kern="1200">
                <a:solidFill>
                  <a:schemeClr val="tx1"/>
                </a:solidFill>
                <a:effectLst/>
                <a:latin typeface="+mn-lt"/>
                <a:ea typeface="+mn-ea"/>
                <a:cs typeface="+mn-cs"/>
              </a:rPr>
              <a:t>(5.3TC1a)</a:t>
            </a:r>
            <a:r>
              <a:rPr lang="en-US" sz="1200" kern="1200">
                <a:solidFill>
                  <a:schemeClr val="tx1"/>
                </a:solidFill>
                <a:effectLst/>
                <a:latin typeface="+mn-lt"/>
                <a:ea typeface="+mn-ea"/>
                <a:cs typeface="+mn-cs"/>
              </a:rPr>
              <a:t>. Ví dụ: Dùng PhET (Lý), dùng phần mềm giải phẫu 3D (Sinh), dùng bảng tuần hoàn ảo (Hóa).</a:t>
            </a:r>
          </a:p>
          <a:p>
            <a:r>
              <a:rPr lang="en-US" sz="1200" kern="1200">
                <a:solidFill>
                  <a:schemeClr val="tx1"/>
                </a:solidFill>
                <a:effectLst/>
                <a:latin typeface="+mn-lt"/>
                <a:ea typeface="+mn-ea"/>
                <a:cs typeface="+mn-cs"/>
              </a:rPr>
              <a:t>Các đồng chí cứ </a:t>
            </a:r>
            <a:r>
              <a:rPr lang="en-US" sz="1200" b="1" kern="1200">
                <a:solidFill>
                  <a:schemeClr val="tx1"/>
                </a:solidFill>
                <a:effectLst/>
                <a:latin typeface="+mn-lt"/>
                <a:ea typeface="+mn-ea"/>
                <a:cs typeface="+mn-cs"/>
              </a:rPr>
              <a:t>lấy 1 trong 4 mã này</a:t>
            </a:r>
            <a:r>
              <a:rPr lang="en-US" sz="1200" kern="1200">
                <a:solidFill>
                  <a:schemeClr val="tx1"/>
                </a:solidFill>
                <a:effectLst/>
                <a:latin typeface="+mn-lt"/>
                <a:ea typeface="+mn-ea"/>
                <a:cs typeface="+mn-cs"/>
              </a:rPr>
              <a:t> đưa vào giáo án là an toàn tuyệt đối.</a:t>
            </a:r>
          </a:p>
          <a:p>
            <a:endParaRPr lang="en-US"/>
          </a:p>
        </p:txBody>
      </p:sp>
      <p:sp>
        <p:nvSpPr>
          <p:cNvPr id="4" name="Slide Number Placeholder 3"/>
          <p:cNvSpPr>
            <a:spLocks noGrp="1"/>
          </p:cNvSpPr>
          <p:nvPr>
            <p:ph type="sldNum" sz="quarter" idx="5"/>
          </p:nvPr>
        </p:nvSpPr>
        <p:spPr/>
        <p:txBody>
          <a:bodyPr/>
          <a:lstStyle/>
          <a:p>
            <a:fld id="{A549AB85-0617-4E1B-828D-B4EC12C13559}" type="slidenum">
              <a:rPr lang="en-US" smtClean="0"/>
              <a:t>4</a:t>
            </a:fld>
            <a:endParaRPr lang="en-US"/>
          </a:p>
        </p:txBody>
      </p:sp>
    </p:spTree>
    <p:extLst>
      <p:ext uri="{BB962C8B-B14F-4D97-AF65-F5344CB8AC3E}">
        <p14:creationId xmlns:p14="http://schemas.microsoft.com/office/powerpoint/2010/main" val="16175481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Hiện tại không có tài liệu chính thống cho việc tích hợp: tích hợp nội dung gì, địa chỉ nào, hành động học sinh là gì nên cách 1 giáo viên tự chọn là cực kỳ khó khan. Do đó em sẽ chia sẻ với thầy cô cách 2 sẽ cho AI gợi ý để mình chọn.</a:t>
            </a:r>
          </a:p>
          <a:p>
            <a:r>
              <a:rPr lang="en-US"/>
              <a:t>2 file 1, 2, 3 bên nhóm zalo kèm với file kế hoạch giáo dục môn mình phụ trách</a:t>
            </a:r>
          </a:p>
          <a:p>
            <a:r>
              <a:rPr lang="en-US"/>
              <a:t>Câu lệnh đã gửi qua zalo</a:t>
            </a:r>
          </a:p>
        </p:txBody>
      </p:sp>
      <p:sp>
        <p:nvSpPr>
          <p:cNvPr id="4" name="Slide Number Placeholder 3"/>
          <p:cNvSpPr>
            <a:spLocks noGrp="1"/>
          </p:cNvSpPr>
          <p:nvPr>
            <p:ph type="sldNum" sz="quarter" idx="5"/>
          </p:nvPr>
        </p:nvSpPr>
        <p:spPr/>
        <p:txBody>
          <a:bodyPr/>
          <a:lstStyle/>
          <a:p>
            <a:fld id="{A549AB85-0617-4E1B-828D-B4EC12C13559}" type="slidenum">
              <a:rPr lang="en-US" smtClean="0"/>
              <a:t>10</a:t>
            </a:fld>
            <a:endParaRPr lang="en-US"/>
          </a:p>
        </p:txBody>
      </p:sp>
    </p:spTree>
    <p:extLst>
      <p:ext uri="{BB962C8B-B14F-4D97-AF65-F5344CB8AC3E}">
        <p14:creationId xmlns:p14="http://schemas.microsoft.com/office/powerpoint/2010/main" val="39649619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a:solidFill>
                  <a:schemeClr val="tx1"/>
                </a:solidFill>
                <a:effectLst/>
                <a:latin typeface="+mn-lt"/>
                <a:ea typeface="+mn-ea"/>
                <a:cs typeface="+mn-cs"/>
              </a:rPr>
              <a:t>Trong Phụ lục 3 của cá nhân, tại bài đã chọn, cột </a:t>
            </a:r>
            <a:r>
              <a:rPr lang="en-US" sz="1200" i="1" kern="1200">
                <a:solidFill>
                  <a:schemeClr val="tx1"/>
                </a:solidFill>
                <a:effectLst/>
                <a:latin typeface="+mn-lt"/>
                <a:ea typeface="+mn-ea"/>
                <a:cs typeface="+mn-cs"/>
              </a:rPr>
              <a:t>Yêu cầu cần đạt</a:t>
            </a:r>
            <a:r>
              <a:rPr lang="en-US" sz="1200" kern="1200">
                <a:solidFill>
                  <a:schemeClr val="tx1"/>
                </a:solidFill>
                <a:effectLst/>
                <a:latin typeface="+mn-lt"/>
                <a:ea typeface="+mn-ea"/>
                <a:cs typeface="+mn-cs"/>
              </a:rPr>
              <a:t>, các đồng chí thêm đúng 1 gạch đầu dòng này cho tôi:"</a:t>
            </a:r>
          </a:p>
          <a:p>
            <a:r>
              <a:rPr lang="en-US" sz="1200" b="1" kern="1200">
                <a:solidFill>
                  <a:schemeClr val="tx1"/>
                </a:solidFill>
                <a:effectLst/>
                <a:latin typeface="+mn-lt"/>
                <a:ea typeface="+mn-ea"/>
                <a:cs typeface="+mn-cs"/>
              </a:rPr>
              <a:t>Năng lực số: </a:t>
            </a:r>
            <a:r>
              <a:rPr lang="en-US" sz="1200" kern="1200">
                <a:solidFill>
                  <a:schemeClr val="tx1"/>
                </a:solidFill>
                <a:effectLst/>
                <a:latin typeface="+mn-lt"/>
                <a:ea typeface="+mn-ea"/>
                <a:cs typeface="+mn-cs"/>
              </a:rPr>
              <a:t>[Hành động của HS] (Mã: [Điền mã]).</a:t>
            </a:r>
          </a:p>
          <a:p>
            <a:r>
              <a:rPr lang="en-US" sz="1200" kern="1200">
                <a:solidFill>
                  <a:schemeClr val="tx1"/>
                </a:solidFill>
                <a:effectLst/>
                <a:latin typeface="+mn-lt"/>
                <a:ea typeface="+mn-ea"/>
                <a:cs typeface="+mn-cs"/>
              </a:rPr>
              <a:t>Thực hành copy năng lực số từ gemini dán vào phụ lục 3 môn KHTN 8 </a:t>
            </a:r>
          </a:p>
          <a:p>
            <a:endParaRPr lang="en-US"/>
          </a:p>
        </p:txBody>
      </p:sp>
      <p:sp>
        <p:nvSpPr>
          <p:cNvPr id="4" name="Slide Number Placeholder 3"/>
          <p:cNvSpPr>
            <a:spLocks noGrp="1"/>
          </p:cNvSpPr>
          <p:nvPr>
            <p:ph type="sldNum" sz="quarter" idx="5"/>
          </p:nvPr>
        </p:nvSpPr>
        <p:spPr/>
        <p:txBody>
          <a:bodyPr/>
          <a:lstStyle/>
          <a:p>
            <a:fld id="{A549AB85-0617-4E1B-828D-B4EC12C13559}" type="slidenum">
              <a:rPr lang="en-US" smtClean="0"/>
              <a:t>11</a:t>
            </a:fld>
            <a:endParaRPr lang="en-US"/>
          </a:p>
        </p:txBody>
      </p:sp>
    </p:spTree>
    <p:extLst>
      <p:ext uri="{BB962C8B-B14F-4D97-AF65-F5344CB8AC3E}">
        <p14:creationId xmlns:p14="http://schemas.microsoft.com/office/powerpoint/2010/main" val="12844861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Cách 1: Giáo viên tự chọn địa chỉ tích hợp thì em không cần hướng dẫn. Thầy cô thấy nội dung, địa chỉ nào phù hợp thì thầy cô tích hợp</a:t>
            </a:r>
          </a:p>
          <a:p>
            <a:r>
              <a:rPr lang="en-US"/>
              <a:t>Em giới thiệu thầy cô cách 2</a:t>
            </a:r>
          </a:p>
        </p:txBody>
      </p:sp>
      <p:sp>
        <p:nvSpPr>
          <p:cNvPr id="4" name="Slide Number Placeholder 3"/>
          <p:cNvSpPr>
            <a:spLocks noGrp="1"/>
          </p:cNvSpPr>
          <p:nvPr>
            <p:ph type="sldNum" sz="quarter" idx="5"/>
          </p:nvPr>
        </p:nvSpPr>
        <p:spPr/>
        <p:txBody>
          <a:bodyPr/>
          <a:lstStyle/>
          <a:p>
            <a:fld id="{A549AB85-0617-4E1B-828D-B4EC12C13559}" type="slidenum">
              <a:rPr lang="en-US" smtClean="0"/>
              <a:t>12</a:t>
            </a:fld>
            <a:endParaRPr lang="en-US"/>
          </a:p>
        </p:txBody>
      </p:sp>
    </p:spTree>
    <p:extLst>
      <p:ext uri="{BB962C8B-B14F-4D97-AF65-F5344CB8AC3E}">
        <p14:creationId xmlns:p14="http://schemas.microsoft.com/office/powerpoint/2010/main" val="19909639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E5DF24-FAE2-7CDD-676F-0BE92CAECD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CAC1013-6647-1E71-64C8-BB12839D48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8DD6A1-5A01-1EE4-5188-EF4543E6994F}"/>
              </a:ext>
            </a:extLst>
          </p:cNvPr>
          <p:cNvSpPr>
            <a:spLocks noGrp="1"/>
          </p:cNvSpPr>
          <p:nvPr>
            <p:ph type="body" idx="1"/>
          </p:nvPr>
        </p:nvSpPr>
        <p:spPr/>
        <p:txBody>
          <a:bodyPr/>
          <a:lstStyle/>
          <a:p>
            <a:r>
              <a:rPr lang="en-US" sz="1200" kern="1200">
                <a:solidFill>
                  <a:schemeClr val="tx1"/>
                </a:solidFill>
                <a:effectLst/>
                <a:latin typeface="+mn-lt"/>
                <a:ea typeface="+mn-ea"/>
                <a:cs typeface="+mn-cs"/>
              </a:rPr>
              <a:t>Tổ trưởng chốt:</a:t>
            </a:r>
          </a:p>
          <a:p>
            <a:r>
              <a:rPr lang="en-US" sz="1200" kern="1200">
                <a:solidFill>
                  <a:schemeClr val="tx1"/>
                </a:solidFill>
                <a:effectLst/>
                <a:latin typeface="+mn-lt"/>
                <a:ea typeface="+mn-ea"/>
                <a:cs typeface="+mn-cs"/>
              </a:rPr>
              <a:t>"Chỉ cần thêm đúng 2 dòng màu đỏ như vậy là bài dạy của các đồng chí đã được tính là Tích hợp Năng lực số hợp lệ."</a:t>
            </a:r>
          </a:p>
          <a:p>
            <a:endParaRPr lang="en-US"/>
          </a:p>
        </p:txBody>
      </p:sp>
      <p:sp>
        <p:nvSpPr>
          <p:cNvPr id="4" name="Slide Number Placeholder 3">
            <a:extLst>
              <a:ext uri="{FF2B5EF4-FFF2-40B4-BE49-F238E27FC236}">
                <a16:creationId xmlns:a16="http://schemas.microsoft.com/office/drawing/2014/main" id="{CC6E18CE-8C15-344A-A6A0-50026C5713B5}"/>
              </a:ext>
            </a:extLst>
          </p:cNvPr>
          <p:cNvSpPr>
            <a:spLocks noGrp="1"/>
          </p:cNvSpPr>
          <p:nvPr>
            <p:ph type="sldNum" sz="quarter" idx="5"/>
          </p:nvPr>
        </p:nvSpPr>
        <p:spPr/>
        <p:txBody>
          <a:bodyPr/>
          <a:lstStyle/>
          <a:p>
            <a:fld id="{A549AB85-0617-4E1B-828D-B4EC12C13559}" type="slidenum">
              <a:rPr lang="en-US" smtClean="0"/>
              <a:t>13</a:t>
            </a:fld>
            <a:endParaRPr lang="en-US"/>
          </a:p>
        </p:txBody>
      </p:sp>
    </p:spTree>
    <p:extLst>
      <p:ext uri="{BB962C8B-B14F-4D97-AF65-F5344CB8AC3E}">
        <p14:creationId xmlns:p14="http://schemas.microsoft.com/office/powerpoint/2010/main" val="28434585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a:solidFill>
                  <a:schemeClr val="tx1"/>
                </a:solidFill>
                <a:effectLst/>
                <a:latin typeface="+mn-lt"/>
                <a:ea typeface="+mn-ea"/>
                <a:cs typeface="+mn-cs"/>
              </a:rPr>
              <a:t>Qua những nội dung em chia sẻ, thầy sẽ có nội dung nào còn băn khoăn thì thầy cô trao đổi để mình cùng tháo gỡ cũng như thống nhất cách làm.</a:t>
            </a:r>
          </a:p>
          <a:p>
            <a:r>
              <a:rPr lang="en-US" sz="1200" kern="1200">
                <a:solidFill>
                  <a:schemeClr val="tx1"/>
                </a:solidFill>
                <a:effectLst/>
                <a:latin typeface="+mn-lt"/>
                <a:ea typeface="+mn-ea"/>
                <a:cs typeface="+mn-cs"/>
              </a:rPr>
              <a:t>Xin mời quý thầy cô.</a:t>
            </a:r>
            <a:endParaRPr lang="en-US"/>
          </a:p>
        </p:txBody>
      </p:sp>
      <p:sp>
        <p:nvSpPr>
          <p:cNvPr id="4" name="Slide Number Placeholder 3"/>
          <p:cNvSpPr>
            <a:spLocks noGrp="1"/>
          </p:cNvSpPr>
          <p:nvPr>
            <p:ph type="sldNum" sz="quarter" idx="5"/>
          </p:nvPr>
        </p:nvSpPr>
        <p:spPr/>
        <p:txBody>
          <a:bodyPr/>
          <a:lstStyle/>
          <a:p>
            <a:fld id="{A549AB85-0617-4E1B-828D-B4EC12C13559}" type="slidenum">
              <a:rPr lang="en-US" smtClean="0"/>
              <a:t>14</a:t>
            </a:fld>
            <a:endParaRPr lang="en-US"/>
          </a:p>
        </p:txBody>
      </p:sp>
    </p:spTree>
    <p:extLst>
      <p:ext uri="{BB962C8B-B14F-4D97-AF65-F5344CB8AC3E}">
        <p14:creationId xmlns:p14="http://schemas.microsoft.com/office/powerpoint/2010/main" val="11577153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14A85A-40AA-9622-299D-A2B8B895716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E0F956B-764F-A193-9BAF-275BDD1BB6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10B8E80-8945-B299-A6CE-426109D31A72}"/>
              </a:ext>
            </a:extLst>
          </p:cNvPr>
          <p:cNvSpPr>
            <a:spLocks noGrp="1"/>
          </p:cNvSpPr>
          <p:nvPr>
            <p:ph type="body" idx="1"/>
          </p:nvPr>
        </p:nvSpPr>
        <p:spPr/>
        <p:txBody>
          <a:bodyPr/>
          <a:lstStyle/>
          <a:p>
            <a:r>
              <a:rPr lang="en-US"/>
              <a:t>Phân công cụ thể như sau:</a:t>
            </a:r>
          </a:p>
          <a:p>
            <a:r>
              <a:rPr lang="en-US"/>
              <a:t>- Thầy Đỏ: Công nghệ 8, 9,</a:t>
            </a:r>
          </a:p>
          <a:p>
            <a:r>
              <a:rPr lang="en-US"/>
              <a:t>- Thầy Bảy: KHTN 6</a:t>
            </a:r>
          </a:p>
          <a:p>
            <a:r>
              <a:rPr lang="en-US"/>
              <a:t>- Cô Mùi: KHTN 7</a:t>
            </a:r>
          </a:p>
          <a:p>
            <a:r>
              <a:rPr lang="en-US"/>
              <a:t>- Thầy Trắng: KHTN 8</a:t>
            </a:r>
          </a:p>
          <a:p>
            <a:r>
              <a:rPr lang="en-US"/>
              <a:t>- Cô Tuyền: KHTN 9</a:t>
            </a:r>
          </a:p>
          <a:p>
            <a:r>
              <a:rPr lang="en-US"/>
              <a:t>=&gt; thầy cô có ý kiến gì về phân công không?</a:t>
            </a:r>
          </a:p>
        </p:txBody>
      </p:sp>
      <p:sp>
        <p:nvSpPr>
          <p:cNvPr id="4" name="Slide Number Placeholder 3">
            <a:extLst>
              <a:ext uri="{FF2B5EF4-FFF2-40B4-BE49-F238E27FC236}">
                <a16:creationId xmlns:a16="http://schemas.microsoft.com/office/drawing/2014/main" id="{1B5A04F4-825E-BDDC-0262-790A1CEDE875}"/>
              </a:ext>
            </a:extLst>
          </p:cNvPr>
          <p:cNvSpPr>
            <a:spLocks noGrp="1"/>
          </p:cNvSpPr>
          <p:nvPr>
            <p:ph type="sldNum" sz="quarter" idx="5"/>
          </p:nvPr>
        </p:nvSpPr>
        <p:spPr/>
        <p:txBody>
          <a:bodyPr/>
          <a:lstStyle/>
          <a:p>
            <a:fld id="{A549AB85-0617-4E1B-828D-B4EC12C13559}" type="slidenum">
              <a:rPr lang="en-US" smtClean="0"/>
              <a:t>15</a:t>
            </a:fld>
            <a:endParaRPr lang="en-US"/>
          </a:p>
        </p:txBody>
      </p:sp>
    </p:spTree>
    <p:extLst>
      <p:ext uri="{BB962C8B-B14F-4D97-AF65-F5344CB8AC3E}">
        <p14:creationId xmlns:p14="http://schemas.microsoft.com/office/powerpoint/2010/main" val="25857958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20/01/2026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20/01/2026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20/01/2026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20/01/2026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20/01/2026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20/01/2026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20/01/2026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20/01/2026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20/01/2026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20/01/2026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20/01/2026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20/01/2026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sv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3.sv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3.svg"/></Relationships>
</file>

<file path=ppt/slides/_rels/slide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7.xml"/><Relationship Id="rId5" Type="http://schemas.openxmlformats.org/officeDocument/2006/relationships/image" Target="../media/image5.sv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Layout" Target="../slideLayouts/slideLayout7.xml"/><Relationship Id="rId5" Type="http://schemas.openxmlformats.org/officeDocument/2006/relationships/image" Target="../media/image5.sv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9F9FA"/>
        </a:solidFill>
        <a:effectLst/>
      </p:bgPr>
    </p:bg>
    <p:spTree>
      <p:nvGrpSpPr>
        <p:cNvPr id="1" name=""/>
        <p:cNvGrpSpPr/>
        <p:nvPr/>
      </p:nvGrpSpPr>
      <p:grpSpPr>
        <a:xfrm>
          <a:off x="0" y="0"/>
          <a:ext cx="0" cy="0"/>
          <a:chOff x="0" y="0"/>
          <a:chExt cx="0" cy="0"/>
        </a:xfrm>
      </p:grpSpPr>
      <p:grpSp>
        <p:nvGrpSpPr>
          <p:cNvPr id="2" name="Group 2"/>
          <p:cNvGrpSpPr/>
          <p:nvPr/>
        </p:nvGrpSpPr>
        <p:grpSpPr>
          <a:xfrm>
            <a:off x="10429875" y="666750"/>
            <a:ext cx="7191375" cy="8953500"/>
            <a:chOff x="0" y="0"/>
            <a:chExt cx="1274296" cy="1586541"/>
          </a:xfrm>
        </p:grpSpPr>
        <p:sp>
          <p:nvSpPr>
            <p:cNvPr id="3" name="Freeform 3"/>
            <p:cNvSpPr/>
            <p:nvPr/>
          </p:nvSpPr>
          <p:spPr>
            <a:xfrm>
              <a:off x="0" y="0"/>
              <a:ext cx="1274296" cy="1586541"/>
            </a:xfrm>
            <a:custGeom>
              <a:avLst/>
              <a:gdLst/>
              <a:ahLst/>
              <a:cxnLst/>
              <a:rect l="l" t="t" r="r" b="b"/>
              <a:pathLst>
                <a:path w="1274296" h="1586541">
                  <a:moveTo>
                    <a:pt x="29067" y="0"/>
                  </a:moveTo>
                  <a:lnTo>
                    <a:pt x="1245229" y="0"/>
                  </a:lnTo>
                  <a:cubicBezTo>
                    <a:pt x="1261283" y="0"/>
                    <a:pt x="1274296" y="13014"/>
                    <a:pt x="1274296" y="29067"/>
                  </a:cubicBezTo>
                  <a:lnTo>
                    <a:pt x="1274296" y="1557474"/>
                  </a:lnTo>
                  <a:cubicBezTo>
                    <a:pt x="1274296" y="1565183"/>
                    <a:pt x="1271234" y="1572576"/>
                    <a:pt x="1265783" y="1578028"/>
                  </a:cubicBezTo>
                  <a:cubicBezTo>
                    <a:pt x="1260332" y="1583479"/>
                    <a:pt x="1252938" y="1586541"/>
                    <a:pt x="1245229" y="1586541"/>
                  </a:cubicBezTo>
                  <a:lnTo>
                    <a:pt x="29067" y="1586541"/>
                  </a:lnTo>
                  <a:cubicBezTo>
                    <a:pt x="21358" y="1586541"/>
                    <a:pt x="13965" y="1583479"/>
                    <a:pt x="8514" y="1578028"/>
                  </a:cubicBezTo>
                  <a:cubicBezTo>
                    <a:pt x="3062" y="1572576"/>
                    <a:pt x="0" y="1565183"/>
                    <a:pt x="0" y="1557474"/>
                  </a:cubicBezTo>
                  <a:lnTo>
                    <a:pt x="0" y="29067"/>
                  </a:lnTo>
                  <a:cubicBezTo>
                    <a:pt x="0" y="21358"/>
                    <a:pt x="3062" y="13965"/>
                    <a:pt x="8514" y="8514"/>
                  </a:cubicBezTo>
                  <a:cubicBezTo>
                    <a:pt x="13965" y="3062"/>
                    <a:pt x="21358" y="0"/>
                    <a:pt x="29067" y="0"/>
                  </a:cubicBezTo>
                  <a:close/>
                </a:path>
              </a:pathLst>
            </a:custGeom>
            <a:blipFill>
              <a:blip r:embed="rId2"/>
              <a:stretch>
                <a:fillRect t="-199" b="-199"/>
              </a:stretch>
            </a:blipFill>
          </p:spPr>
        </p:sp>
      </p:grpSp>
      <p:sp>
        <p:nvSpPr>
          <p:cNvPr id="4" name="TextBox 4"/>
          <p:cNvSpPr txBox="1"/>
          <p:nvPr/>
        </p:nvSpPr>
        <p:spPr>
          <a:xfrm>
            <a:off x="666750" y="9138920"/>
            <a:ext cx="8324850" cy="453201"/>
          </a:xfrm>
          <a:prstGeom prst="rect">
            <a:avLst/>
          </a:prstGeom>
        </p:spPr>
        <p:txBody>
          <a:bodyPr lIns="0" tIns="0" rIns="0" bIns="0" rtlCol="0" anchor="t">
            <a:spAutoFit/>
          </a:bodyPr>
          <a:lstStyle/>
          <a:p>
            <a:pPr marL="0" lvl="0" indent="0" algn="ctr">
              <a:lnSpc>
                <a:spcPts val="3919"/>
              </a:lnSpc>
              <a:spcBef>
                <a:spcPct val="0"/>
              </a:spcBef>
            </a:pPr>
            <a:r>
              <a:rPr lang="en-US" sz="2799" spc="55">
                <a:solidFill>
                  <a:srgbClr val="313131"/>
                </a:solidFill>
                <a:latin typeface="Be Vietnam"/>
                <a:ea typeface="Be Vietnam"/>
                <a:cs typeface="Be Vietnam"/>
                <a:sym typeface="Be Vietnam"/>
              </a:rPr>
              <a:t>NGUYỄN TRUNG GIANG</a:t>
            </a:r>
          </a:p>
        </p:txBody>
      </p:sp>
      <p:sp>
        <p:nvSpPr>
          <p:cNvPr id="5" name="TextBox 5"/>
          <p:cNvSpPr txBox="1"/>
          <p:nvPr/>
        </p:nvSpPr>
        <p:spPr>
          <a:xfrm>
            <a:off x="666750" y="619125"/>
            <a:ext cx="8324850" cy="500137"/>
          </a:xfrm>
          <a:prstGeom prst="rect">
            <a:avLst/>
          </a:prstGeom>
        </p:spPr>
        <p:txBody>
          <a:bodyPr lIns="0" tIns="0" rIns="0" bIns="0" rtlCol="0" anchor="t">
            <a:spAutoFit/>
          </a:bodyPr>
          <a:lstStyle/>
          <a:p>
            <a:pPr marL="0" lvl="0" indent="0" algn="ctr">
              <a:lnSpc>
                <a:spcPts val="3924"/>
              </a:lnSpc>
              <a:spcBef>
                <a:spcPct val="0"/>
              </a:spcBef>
            </a:pPr>
            <a:r>
              <a:rPr lang="en-US" sz="2803" b="1">
                <a:solidFill>
                  <a:srgbClr val="8A79A6"/>
                </a:solidFill>
                <a:latin typeface="Roca Two Bold"/>
                <a:ea typeface="Roca Two Bold"/>
                <a:cs typeface="Roca Two Bold"/>
                <a:sym typeface="Roca Two Bold"/>
              </a:rPr>
              <a:t>TỔ KHOA HỌC TỰ NHIÊN</a:t>
            </a:r>
          </a:p>
        </p:txBody>
      </p:sp>
      <p:grpSp>
        <p:nvGrpSpPr>
          <p:cNvPr id="6" name="Group 6"/>
          <p:cNvGrpSpPr/>
          <p:nvPr/>
        </p:nvGrpSpPr>
        <p:grpSpPr>
          <a:xfrm>
            <a:off x="590550" y="2058962"/>
            <a:ext cx="9163050" cy="5876031"/>
            <a:chOff x="0" y="0"/>
            <a:chExt cx="11099800" cy="7834708"/>
          </a:xfrm>
        </p:grpSpPr>
        <p:sp>
          <p:nvSpPr>
            <p:cNvPr id="7" name="TextBox 7"/>
            <p:cNvSpPr txBox="1"/>
            <p:nvPr/>
          </p:nvSpPr>
          <p:spPr>
            <a:xfrm>
              <a:off x="0" y="257175"/>
              <a:ext cx="11099800" cy="6774391"/>
            </a:xfrm>
            <a:prstGeom prst="rect">
              <a:avLst/>
            </a:prstGeom>
          </p:spPr>
          <p:txBody>
            <a:bodyPr lIns="0" tIns="0" rIns="0" bIns="0" rtlCol="0" anchor="t">
              <a:spAutoFit/>
            </a:bodyPr>
            <a:lstStyle/>
            <a:p>
              <a:pPr marL="0" lvl="0" indent="0" algn="ctr">
                <a:lnSpc>
                  <a:spcPts val="12999"/>
                </a:lnSpc>
              </a:pPr>
              <a:r>
                <a:rPr lang="en-US" sz="12999">
                  <a:solidFill>
                    <a:srgbClr val="3A6EA5"/>
                  </a:solidFill>
                  <a:latin typeface="Roca Two"/>
                  <a:ea typeface="Roca Two"/>
                  <a:cs typeface="Roca Two"/>
                  <a:sym typeface="Roca Two"/>
                </a:rPr>
                <a:t>Triển khai Năng lực Số</a:t>
              </a:r>
            </a:p>
          </p:txBody>
        </p:sp>
        <p:sp>
          <p:nvSpPr>
            <p:cNvPr id="8" name="Freeform 8"/>
            <p:cNvSpPr/>
            <p:nvPr/>
          </p:nvSpPr>
          <p:spPr>
            <a:xfrm>
              <a:off x="4309308" y="7122994"/>
              <a:ext cx="707832" cy="711714"/>
            </a:xfrm>
            <a:custGeom>
              <a:avLst/>
              <a:gdLst/>
              <a:ahLst/>
              <a:cxnLst/>
              <a:rect l="l" t="t" r="r" b="b"/>
              <a:pathLst>
                <a:path w="707832" h="711714">
                  <a:moveTo>
                    <a:pt x="0" y="0"/>
                  </a:moveTo>
                  <a:lnTo>
                    <a:pt x="707832" y="0"/>
                  </a:lnTo>
                  <a:lnTo>
                    <a:pt x="707832" y="711714"/>
                  </a:lnTo>
                  <a:lnTo>
                    <a:pt x="0" y="711714"/>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sp>
          <p:nvSpPr>
            <p:cNvPr id="9" name="Freeform 9"/>
            <p:cNvSpPr/>
            <p:nvPr/>
          </p:nvSpPr>
          <p:spPr>
            <a:xfrm>
              <a:off x="5194079" y="7122994"/>
              <a:ext cx="707832" cy="711714"/>
            </a:xfrm>
            <a:custGeom>
              <a:avLst/>
              <a:gdLst/>
              <a:ahLst/>
              <a:cxnLst/>
              <a:rect l="l" t="t" r="r" b="b"/>
              <a:pathLst>
                <a:path w="707832" h="711714">
                  <a:moveTo>
                    <a:pt x="0" y="0"/>
                  </a:moveTo>
                  <a:lnTo>
                    <a:pt x="707832" y="0"/>
                  </a:lnTo>
                  <a:lnTo>
                    <a:pt x="707832" y="711714"/>
                  </a:lnTo>
                  <a:lnTo>
                    <a:pt x="0" y="711714"/>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sp>
          <p:nvSpPr>
            <p:cNvPr id="10" name="Freeform 10"/>
            <p:cNvSpPr/>
            <p:nvPr/>
          </p:nvSpPr>
          <p:spPr>
            <a:xfrm>
              <a:off x="6082660" y="7122994"/>
              <a:ext cx="707832" cy="711714"/>
            </a:xfrm>
            <a:custGeom>
              <a:avLst/>
              <a:gdLst/>
              <a:ahLst/>
              <a:cxnLst/>
              <a:rect l="l" t="t" r="r" b="b"/>
              <a:pathLst>
                <a:path w="707832" h="711714">
                  <a:moveTo>
                    <a:pt x="0" y="0"/>
                  </a:moveTo>
                  <a:lnTo>
                    <a:pt x="707832" y="0"/>
                  </a:lnTo>
                  <a:lnTo>
                    <a:pt x="707832" y="711714"/>
                  </a:lnTo>
                  <a:lnTo>
                    <a:pt x="0" y="711714"/>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1DF6BC-8084-3731-E451-05786EF91480}"/>
            </a:ext>
          </a:extLst>
        </p:cNvPr>
        <p:cNvGrpSpPr/>
        <p:nvPr/>
      </p:nvGrpSpPr>
      <p:grpSpPr>
        <a:xfrm>
          <a:off x="0" y="0"/>
          <a:ext cx="0" cy="0"/>
          <a:chOff x="0" y="0"/>
          <a:chExt cx="0" cy="0"/>
        </a:xfrm>
      </p:grpSpPr>
      <p:sp>
        <p:nvSpPr>
          <p:cNvPr id="6" name="TextBox 6">
            <a:extLst>
              <a:ext uri="{FF2B5EF4-FFF2-40B4-BE49-F238E27FC236}">
                <a16:creationId xmlns:a16="http://schemas.microsoft.com/office/drawing/2014/main" id="{EB15530E-54FA-4B98-719D-EA7B0EA580D2}"/>
              </a:ext>
            </a:extLst>
          </p:cNvPr>
          <p:cNvSpPr txBox="1"/>
          <p:nvPr/>
        </p:nvSpPr>
        <p:spPr>
          <a:xfrm>
            <a:off x="1066799" y="419100"/>
            <a:ext cx="16354425" cy="1508105"/>
          </a:xfrm>
          <a:prstGeom prst="rect">
            <a:avLst/>
          </a:prstGeom>
        </p:spPr>
        <p:txBody>
          <a:bodyPr wrap="square" lIns="0" tIns="0" rIns="0" bIns="0" rtlCol="0" anchor="t">
            <a:spAutoFit/>
          </a:bodyPr>
          <a:lstStyle/>
          <a:p>
            <a:pPr marL="0" lvl="0" indent="0" algn="just">
              <a:spcBef>
                <a:spcPts val="600"/>
              </a:spcBef>
              <a:spcAft>
                <a:spcPts val="600"/>
              </a:spcAft>
            </a:pPr>
            <a:r>
              <a:rPr lang="en-US" sz="4400" b="1" spc="21">
                <a:solidFill>
                  <a:srgbClr val="00B050"/>
                </a:solidFill>
                <a:latin typeface="Be Vietnam Ultra-Bold"/>
                <a:ea typeface="Be Vietnam Ultra-Bold"/>
                <a:cs typeface="Be Vietnam Ultra-Bold"/>
                <a:sym typeface="Be Vietnam Ultra-Bold"/>
              </a:rPr>
              <a:t>Bước 1 – Chọn bài dạy phù hợp</a:t>
            </a:r>
          </a:p>
          <a:p>
            <a:pPr lvl="0" algn="just">
              <a:spcBef>
                <a:spcPts val="600"/>
              </a:spcBef>
              <a:spcAft>
                <a:spcPts val="600"/>
              </a:spcAft>
            </a:pPr>
            <a:r>
              <a:rPr lang="en-US" sz="4400" b="1" spc="21">
                <a:solidFill>
                  <a:srgbClr val="FF0000"/>
                </a:solidFill>
                <a:latin typeface="Be Vietnam Ultra-Bold"/>
                <a:ea typeface="Be Vietnam Ultra-Bold"/>
                <a:cs typeface="Be Vietnam Ultra-Bold"/>
                <a:sym typeface="Be Vietnam Ultra-Bold"/>
              </a:rPr>
              <a:t>Cách 2: Công cụ AI gợi ý</a:t>
            </a:r>
          </a:p>
        </p:txBody>
      </p:sp>
      <p:sp>
        <p:nvSpPr>
          <p:cNvPr id="7" name="TextBox 7">
            <a:extLst>
              <a:ext uri="{FF2B5EF4-FFF2-40B4-BE49-F238E27FC236}">
                <a16:creationId xmlns:a16="http://schemas.microsoft.com/office/drawing/2014/main" id="{42B98941-E362-37EE-F43B-3C72539BDC40}"/>
              </a:ext>
            </a:extLst>
          </p:cNvPr>
          <p:cNvSpPr txBox="1"/>
          <p:nvPr/>
        </p:nvSpPr>
        <p:spPr>
          <a:xfrm>
            <a:off x="866775" y="2163306"/>
            <a:ext cx="16554450" cy="6863417"/>
          </a:xfrm>
          <a:prstGeom prst="rect">
            <a:avLst/>
          </a:prstGeom>
        </p:spPr>
        <p:txBody>
          <a:bodyPr wrap="square" lIns="0" tIns="0" rIns="0" bIns="0" rtlCol="0" anchor="t">
            <a:spAutoFit/>
          </a:bodyPr>
          <a:lstStyle/>
          <a:p>
            <a:pPr lvl="0" indent="457200" algn="just">
              <a:spcBef>
                <a:spcPts val="600"/>
              </a:spcBef>
              <a:spcAft>
                <a:spcPts val="600"/>
              </a:spcAft>
            </a:pPr>
            <a:r>
              <a:rPr lang="vi-VN" sz="3600" spc="35">
                <a:solidFill>
                  <a:srgbClr val="313131"/>
                </a:solidFill>
                <a:latin typeface="Be Vietnam"/>
                <a:ea typeface="Be Vietnam"/>
                <a:cs typeface="Be Vietnam"/>
                <a:sym typeface="Be Vietnam"/>
              </a:rPr>
              <a:t>Sử dụng Gemini để tạo bảng tích hợp năng lực số:</a:t>
            </a:r>
          </a:p>
          <a:p>
            <a:pPr lvl="0" indent="457200" algn="just">
              <a:spcBef>
                <a:spcPts val="600"/>
              </a:spcBef>
              <a:spcAft>
                <a:spcPts val="600"/>
              </a:spcAft>
            </a:pPr>
            <a:r>
              <a:rPr lang="vi-VN" sz="3600" b="1" spc="35">
                <a:solidFill>
                  <a:srgbClr val="313131"/>
                </a:solidFill>
                <a:latin typeface="Be Vietnam"/>
                <a:ea typeface="Be Vietnam"/>
                <a:cs typeface="Be Vietnam"/>
                <a:sym typeface="Be Vietnam"/>
              </a:rPr>
              <a:t>Bước 1. </a:t>
            </a:r>
            <a:r>
              <a:rPr lang="vi-VN" sz="3600" spc="35">
                <a:solidFill>
                  <a:srgbClr val="313131"/>
                </a:solidFill>
                <a:latin typeface="Be Vietnam"/>
                <a:ea typeface="Be Vietnam"/>
                <a:cs typeface="Be Vietnam"/>
                <a:sym typeface="Be Vietnam"/>
              </a:rPr>
              <a:t>Truy cập trang gemini.google.com</a:t>
            </a:r>
            <a:endParaRPr lang="en-US" sz="3600" spc="35">
              <a:solidFill>
                <a:srgbClr val="313131"/>
              </a:solidFill>
              <a:latin typeface="Be Vietnam"/>
              <a:ea typeface="Be Vietnam"/>
              <a:cs typeface="Be Vietnam"/>
              <a:sym typeface="Be Vietnam"/>
            </a:endParaRPr>
          </a:p>
          <a:p>
            <a:pPr lvl="0" indent="457200" algn="just">
              <a:spcBef>
                <a:spcPts val="600"/>
              </a:spcBef>
              <a:spcAft>
                <a:spcPts val="600"/>
              </a:spcAft>
            </a:pPr>
            <a:r>
              <a:rPr lang="vi-VN" sz="3600" b="1" spc="35">
                <a:solidFill>
                  <a:srgbClr val="313131"/>
                </a:solidFill>
                <a:latin typeface="Be Vietnam"/>
                <a:ea typeface="Be Vietnam"/>
                <a:cs typeface="Be Vietnam"/>
                <a:sym typeface="Be Vietnam"/>
              </a:rPr>
              <a:t>Bước 2. </a:t>
            </a:r>
            <a:r>
              <a:rPr lang="vi-VN" sz="3600" spc="35">
                <a:solidFill>
                  <a:srgbClr val="313131"/>
                </a:solidFill>
                <a:latin typeface="Be Vietnam"/>
                <a:ea typeface="Be Vietnam"/>
                <a:cs typeface="Be Vietnam"/>
                <a:sym typeface="Be Vietnam"/>
              </a:rPr>
              <a:t>Tải 4 tệp đính kèm (mã hoá năng lực số, miền năng lực, tài liệu tập huấn NLS và kế hoạch giáo dục môn mình phụ trách)</a:t>
            </a:r>
          </a:p>
          <a:p>
            <a:pPr lvl="0" indent="457200" algn="just">
              <a:spcBef>
                <a:spcPts val="600"/>
              </a:spcBef>
              <a:spcAft>
                <a:spcPts val="600"/>
              </a:spcAft>
            </a:pPr>
            <a:r>
              <a:rPr lang="vi-VN" sz="3600" b="1" spc="35">
                <a:solidFill>
                  <a:srgbClr val="313131"/>
                </a:solidFill>
                <a:latin typeface="Be Vietnam"/>
                <a:ea typeface="Be Vietnam"/>
                <a:cs typeface="Be Vietnam"/>
                <a:sym typeface="Be Vietnam"/>
              </a:rPr>
              <a:t>Bước 3. </a:t>
            </a:r>
            <a:r>
              <a:rPr lang="vi-VN" sz="3600" spc="35">
                <a:solidFill>
                  <a:srgbClr val="313131"/>
                </a:solidFill>
                <a:latin typeface="Be Vietnam"/>
                <a:ea typeface="Be Vietnam"/>
                <a:cs typeface="Be Vietnam"/>
                <a:sym typeface="Be Vietnam"/>
              </a:rPr>
              <a:t>Nhập câu lệnh dưới đây:</a:t>
            </a:r>
          </a:p>
          <a:p>
            <a:pPr lvl="0" indent="457200" algn="just">
              <a:spcBef>
                <a:spcPts val="600"/>
              </a:spcBef>
              <a:spcAft>
                <a:spcPts val="600"/>
              </a:spcAft>
            </a:pPr>
            <a:r>
              <a:rPr lang="vi-VN" sz="3600" spc="35">
                <a:solidFill>
                  <a:srgbClr val="313131"/>
                </a:solidFill>
                <a:latin typeface="Be Vietnam"/>
                <a:ea typeface="Be Vietnam"/>
                <a:cs typeface="Be Vietnam"/>
                <a:sym typeface="Be Vietnam"/>
              </a:rPr>
              <a:t>Bạn là giáo viên dạy môn Khoa học tự nhiên có nhiều năm kinh nghiệm, dựa vào các tệp đính kèm, bạn hãy tạo một bảng tích hợp năng lực số vào bài dạy theo các yêu cầu sau: bảng gồm có các cột sau: số thứ tự, phân môn, tên bài, nội dung năng lực số, mã năng lực số, hoạt động của học sinh, địa chỉ tích hợp.</a:t>
            </a:r>
            <a:endParaRPr lang="en-US" sz="3600" spc="35">
              <a:solidFill>
                <a:srgbClr val="313131"/>
              </a:solidFill>
              <a:latin typeface="Be Vietnam"/>
              <a:ea typeface="Be Vietnam"/>
              <a:cs typeface="Be Vietnam"/>
              <a:sym typeface="Be Vietnam"/>
            </a:endParaRPr>
          </a:p>
          <a:p>
            <a:pPr lvl="0" indent="457200" algn="just">
              <a:spcBef>
                <a:spcPts val="600"/>
              </a:spcBef>
              <a:spcAft>
                <a:spcPts val="600"/>
              </a:spcAft>
            </a:pPr>
            <a:r>
              <a:rPr lang="en-US" sz="3600" b="1" spc="35">
                <a:solidFill>
                  <a:srgbClr val="313131"/>
                </a:solidFill>
                <a:latin typeface="Be Vietnam"/>
                <a:ea typeface="Be Vietnam"/>
                <a:cs typeface="Be Vietnam"/>
                <a:sym typeface="Be Vietnam"/>
              </a:rPr>
              <a:t>Bước 4. </a:t>
            </a:r>
            <a:r>
              <a:rPr lang="en-US" sz="3600" spc="35">
                <a:solidFill>
                  <a:srgbClr val="313131"/>
                </a:solidFill>
                <a:latin typeface="Be Vietnam"/>
                <a:ea typeface="Be Vietnam"/>
                <a:cs typeface="Be Vietnam"/>
                <a:sym typeface="Be Vietnam"/>
              </a:rPr>
              <a:t>Tải file về máy.</a:t>
            </a:r>
            <a:endParaRPr lang="vi-VN" sz="3600" spc="35">
              <a:solidFill>
                <a:srgbClr val="313131"/>
              </a:solidFill>
              <a:latin typeface="Be Vietnam"/>
              <a:ea typeface="Be Vietnam"/>
              <a:cs typeface="Be Vietnam"/>
              <a:sym typeface="Be Vietnam"/>
            </a:endParaRPr>
          </a:p>
        </p:txBody>
      </p:sp>
    </p:spTree>
    <p:extLst>
      <p:ext uri="{BB962C8B-B14F-4D97-AF65-F5344CB8AC3E}">
        <p14:creationId xmlns:p14="http://schemas.microsoft.com/office/powerpoint/2010/main" val="3512096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wipe(left)">
                                      <p:cBhvr>
                                        <p:cTn id="7" dur="500"/>
                                        <p:tgtEl>
                                          <p:spTgt spid="6">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7">
                                            <p:txEl>
                                              <p:pRg st="0" end="0"/>
                                            </p:txEl>
                                          </p:spTgt>
                                        </p:tgtEl>
                                        <p:attrNameLst>
                                          <p:attrName>style.visibility</p:attrName>
                                        </p:attrNameLst>
                                      </p:cBhvr>
                                      <p:to>
                                        <p:strVal val="visible"/>
                                      </p:to>
                                    </p:set>
                                    <p:animEffect transition="in" filter="wipe(left)">
                                      <p:cBhvr>
                                        <p:cTn id="12" dur="500"/>
                                        <p:tgtEl>
                                          <p:spTgt spid="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7">
                                            <p:txEl>
                                              <p:pRg st="1" end="1"/>
                                            </p:txEl>
                                          </p:spTgt>
                                        </p:tgtEl>
                                        <p:attrNameLst>
                                          <p:attrName>style.visibility</p:attrName>
                                        </p:attrNameLst>
                                      </p:cBhvr>
                                      <p:to>
                                        <p:strVal val="visible"/>
                                      </p:to>
                                    </p:set>
                                    <p:animEffect transition="in" filter="wipe(left)">
                                      <p:cBhvr>
                                        <p:cTn id="17" dur="500"/>
                                        <p:tgtEl>
                                          <p:spTgt spid="7">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7">
                                            <p:txEl>
                                              <p:pRg st="2" end="2"/>
                                            </p:txEl>
                                          </p:spTgt>
                                        </p:tgtEl>
                                        <p:attrNameLst>
                                          <p:attrName>style.visibility</p:attrName>
                                        </p:attrNameLst>
                                      </p:cBhvr>
                                      <p:to>
                                        <p:strVal val="visible"/>
                                      </p:to>
                                    </p:set>
                                    <p:animEffect transition="in" filter="wipe(left)">
                                      <p:cBhvr>
                                        <p:cTn id="22" dur="500"/>
                                        <p:tgtEl>
                                          <p:spTgt spid="7">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7">
                                            <p:txEl>
                                              <p:pRg st="3" end="3"/>
                                            </p:txEl>
                                          </p:spTgt>
                                        </p:tgtEl>
                                        <p:attrNameLst>
                                          <p:attrName>style.visibility</p:attrName>
                                        </p:attrNameLst>
                                      </p:cBhvr>
                                      <p:to>
                                        <p:strVal val="visible"/>
                                      </p:to>
                                    </p:set>
                                    <p:animEffect transition="in" filter="wipe(left)">
                                      <p:cBhvr>
                                        <p:cTn id="27" dur="500"/>
                                        <p:tgtEl>
                                          <p:spTgt spid="7">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7">
                                            <p:txEl>
                                              <p:pRg st="4" end="4"/>
                                            </p:txEl>
                                          </p:spTgt>
                                        </p:tgtEl>
                                        <p:attrNameLst>
                                          <p:attrName>style.visibility</p:attrName>
                                        </p:attrNameLst>
                                      </p:cBhvr>
                                      <p:to>
                                        <p:strVal val="visible"/>
                                      </p:to>
                                    </p:set>
                                    <p:animEffect transition="in" filter="wipe(left)">
                                      <p:cBhvr>
                                        <p:cTn id="32" dur="500"/>
                                        <p:tgtEl>
                                          <p:spTgt spid="7">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7">
                                            <p:txEl>
                                              <p:pRg st="5" end="5"/>
                                            </p:txEl>
                                          </p:spTgt>
                                        </p:tgtEl>
                                        <p:attrNameLst>
                                          <p:attrName>style.visibility</p:attrName>
                                        </p:attrNameLst>
                                      </p:cBhvr>
                                      <p:to>
                                        <p:strVal val="visible"/>
                                      </p:to>
                                    </p:set>
                                    <p:animEffect transition="in" filter="wipe(left)">
                                      <p:cBhvr>
                                        <p:cTn id="37"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192AFC-24B4-F2DF-3C56-998788956ADD}"/>
            </a:ext>
          </a:extLst>
        </p:cNvPr>
        <p:cNvGrpSpPr/>
        <p:nvPr/>
      </p:nvGrpSpPr>
      <p:grpSpPr>
        <a:xfrm>
          <a:off x="0" y="0"/>
          <a:ext cx="0" cy="0"/>
          <a:chOff x="0" y="0"/>
          <a:chExt cx="0" cy="0"/>
        </a:xfrm>
      </p:grpSpPr>
      <p:sp>
        <p:nvSpPr>
          <p:cNvPr id="6" name="TextBox 6">
            <a:extLst>
              <a:ext uri="{FF2B5EF4-FFF2-40B4-BE49-F238E27FC236}">
                <a16:creationId xmlns:a16="http://schemas.microsoft.com/office/drawing/2014/main" id="{077C0E1F-C1FC-254D-DD8A-BB54E53EA329}"/>
              </a:ext>
            </a:extLst>
          </p:cNvPr>
          <p:cNvSpPr txBox="1"/>
          <p:nvPr/>
        </p:nvSpPr>
        <p:spPr>
          <a:xfrm>
            <a:off x="1066800" y="419100"/>
            <a:ext cx="16154400" cy="677108"/>
          </a:xfrm>
          <a:prstGeom prst="rect">
            <a:avLst/>
          </a:prstGeom>
        </p:spPr>
        <p:txBody>
          <a:bodyPr wrap="square" lIns="0" tIns="0" rIns="0" bIns="0" rtlCol="0" anchor="t">
            <a:spAutoFit/>
          </a:bodyPr>
          <a:lstStyle/>
          <a:p>
            <a:pPr lvl="0" algn="just">
              <a:spcBef>
                <a:spcPts val="600"/>
              </a:spcBef>
              <a:spcAft>
                <a:spcPts val="600"/>
              </a:spcAft>
            </a:pPr>
            <a:r>
              <a:rPr lang="vi-VN" sz="4400" b="1" spc="21">
                <a:solidFill>
                  <a:srgbClr val="00B050"/>
                </a:solidFill>
                <a:latin typeface="Be Vietnam Ultra-Bold"/>
                <a:ea typeface="Be Vietnam Ultra-Bold"/>
                <a:cs typeface="Be Vietnam Ultra-Bold"/>
                <a:sym typeface="Be Vietnam Ultra-Bold"/>
              </a:rPr>
              <a:t>Bước 2 – Bổ sung vào kế hoạch</a:t>
            </a:r>
            <a:r>
              <a:rPr lang="en-US" sz="4400" b="1" spc="21">
                <a:solidFill>
                  <a:srgbClr val="00B050"/>
                </a:solidFill>
                <a:latin typeface="Be Vietnam Ultra-Bold"/>
                <a:ea typeface="Be Vietnam Ultra-Bold"/>
                <a:cs typeface="Be Vietnam Ultra-Bold"/>
                <a:sym typeface="Be Vietnam Ultra-Bold"/>
              </a:rPr>
              <a:t> giáo dục (Phụ lục 3)</a:t>
            </a:r>
            <a:endParaRPr lang="vi-VN" sz="4400" b="1" spc="21">
              <a:solidFill>
                <a:srgbClr val="00B050"/>
              </a:solidFill>
              <a:latin typeface="Be Vietnam Ultra-Bold"/>
              <a:ea typeface="Be Vietnam Ultra-Bold"/>
              <a:cs typeface="Be Vietnam Ultra-Bold"/>
              <a:sym typeface="Be Vietnam Ultra-Bold"/>
            </a:endParaRPr>
          </a:p>
        </p:txBody>
      </p:sp>
      <p:sp>
        <p:nvSpPr>
          <p:cNvPr id="7" name="TextBox 7">
            <a:extLst>
              <a:ext uri="{FF2B5EF4-FFF2-40B4-BE49-F238E27FC236}">
                <a16:creationId xmlns:a16="http://schemas.microsoft.com/office/drawing/2014/main" id="{1AD567C3-5DC6-4E83-2BBF-1304EA20760E}"/>
              </a:ext>
            </a:extLst>
          </p:cNvPr>
          <p:cNvSpPr txBox="1"/>
          <p:nvPr/>
        </p:nvSpPr>
        <p:spPr>
          <a:xfrm>
            <a:off x="1066800" y="1510017"/>
            <a:ext cx="16554450" cy="553998"/>
          </a:xfrm>
          <a:prstGeom prst="rect">
            <a:avLst/>
          </a:prstGeom>
        </p:spPr>
        <p:txBody>
          <a:bodyPr wrap="square" lIns="0" tIns="0" rIns="0" bIns="0" rtlCol="0" anchor="t">
            <a:spAutoFit/>
          </a:bodyPr>
          <a:lstStyle/>
          <a:p>
            <a:pPr lvl="0" indent="457200" algn="just">
              <a:spcBef>
                <a:spcPts val="600"/>
              </a:spcBef>
              <a:spcAft>
                <a:spcPts val="600"/>
              </a:spcAft>
            </a:pPr>
            <a:r>
              <a:rPr lang="vi-VN" sz="3600" b="1" spc="35">
                <a:solidFill>
                  <a:srgbClr val="313131"/>
                </a:solidFill>
                <a:latin typeface="Be Vietnam"/>
                <a:ea typeface="Be Vietnam"/>
                <a:cs typeface="Be Vietnam"/>
                <a:sym typeface="Be Vietnam"/>
              </a:rPr>
              <a:t>Năng lực số: [Hành động của HS] (Mã: [Điền mã]).</a:t>
            </a:r>
            <a:endParaRPr lang="vi-VN" sz="3600" spc="35">
              <a:solidFill>
                <a:srgbClr val="313131"/>
              </a:solidFill>
              <a:latin typeface="Be Vietnam"/>
              <a:ea typeface="Be Vietnam"/>
              <a:cs typeface="Be Vietnam"/>
              <a:sym typeface="Be Vietnam"/>
            </a:endParaRPr>
          </a:p>
        </p:txBody>
      </p:sp>
    </p:spTree>
    <p:extLst>
      <p:ext uri="{BB962C8B-B14F-4D97-AF65-F5344CB8AC3E}">
        <p14:creationId xmlns:p14="http://schemas.microsoft.com/office/powerpoint/2010/main" val="4061376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D154E1-51FA-CAA8-8040-439DE791D96B}"/>
            </a:ext>
          </a:extLst>
        </p:cNvPr>
        <p:cNvGrpSpPr/>
        <p:nvPr/>
      </p:nvGrpSpPr>
      <p:grpSpPr>
        <a:xfrm>
          <a:off x="0" y="0"/>
          <a:ext cx="0" cy="0"/>
          <a:chOff x="0" y="0"/>
          <a:chExt cx="0" cy="0"/>
        </a:xfrm>
      </p:grpSpPr>
      <p:sp>
        <p:nvSpPr>
          <p:cNvPr id="3" name="TextBox 6">
            <a:extLst>
              <a:ext uri="{FF2B5EF4-FFF2-40B4-BE49-F238E27FC236}">
                <a16:creationId xmlns:a16="http://schemas.microsoft.com/office/drawing/2014/main" id="{C09C4CD9-529D-F637-F35C-480529A6256D}"/>
              </a:ext>
            </a:extLst>
          </p:cNvPr>
          <p:cNvSpPr txBox="1"/>
          <p:nvPr/>
        </p:nvSpPr>
        <p:spPr>
          <a:xfrm>
            <a:off x="1066800" y="419100"/>
            <a:ext cx="16078200" cy="2339102"/>
          </a:xfrm>
          <a:prstGeom prst="rect">
            <a:avLst/>
          </a:prstGeom>
        </p:spPr>
        <p:txBody>
          <a:bodyPr wrap="square" lIns="0" tIns="0" rIns="0" bIns="0" rtlCol="0" anchor="t">
            <a:spAutoFit/>
          </a:bodyPr>
          <a:lstStyle/>
          <a:p>
            <a:pPr lvl="0" algn="just">
              <a:spcBef>
                <a:spcPts val="600"/>
              </a:spcBef>
              <a:spcAft>
                <a:spcPts val="600"/>
              </a:spcAft>
            </a:pPr>
            <a:r>
              <a:rPr lang="en-US" sz="4400" b="1" spc="21">
                <a:solidFill>
                  <a:srgbClr val="00B050"/>
                </a:solidFill>
                <a:latin typeface="Be Vietnam Ultra-Bold"/>
                <a:ea typeface="Be Vietnam Ultra-Bold"/>
                <a:cs typeface="Be Vietnam Ultra-Bold"/>
                <a:sym typeface="Be Vietnam Ultra-Bold"/>
              </a:rPr>
              <a:t>Bước </a:t>
            </a:r>
            <a:r>
              <a:rPr lang="vi-VN" sz="4400" b="1" spc="21">
                <a:solidFill>
                  <a:srgbClr val="00B050"/>
                </a:solidFill>
                <a:latin typeface="Be Vietnam Ultra-Bold"/>
                <a:ea typeface="Be Vietnam Ultra-Bold"/>
                <a:cs typeface="Be Vietnam Ultra-Bold"/>
                <a:sym typeface="Be Vietnam Ultra-Bold"/>
              </a:rPr>
              <a:t>3 – Soạn </a:t>
            </a:r>
            <a:r>
              <a:rPr lang="en-US" sz="4400" b="1" spc="21">
                <a:solidFill>
                  <a:srgbClr val="00B050"/>
                </a:solidFill>
                <a:latin typeface="Be Vietnam Ultra-Bold"/>
                <a:ea typeface="Be Vietnam Ultra-Bold"/>
                <a:cs typeface="Be Vietnam Ultra-Bold"/>
                <a:sym typeface="Be Vietnam Ultra-Bold"/>
              </a:rPr>
              <a:t>kế hoạch bài dạy (</a:t>
            </a:r>
            <a:r>
              <a:rPr lang="vi-VN" sz="4400" b="1" spc="21">
                <a:solidFill>
                  <a:srgbClr val="00B050"/>
                </a:solidFill>
                <a:latin typeface="Be Vietnam Ultra-Bold"/>
                <a:ea typeface="Be Vietnam Ultra-Bold"/>
                <a:cs typeface="Be Vietnam Ultra-Bold"/>
                <a:sym typeface="Be Vietnam Ultra-Bold"/>
              </a:rPr>
              <a:t>giáo án</a:t>
            </a:r>
            <a:r>
              <a:rPr lang="en-US" sz="4400" b="1" spc="21">
                <a:solidFill>
                  <a:srgbClr val="00B050"/>
                </a:solidFill>
                <a:latin typeface="Be Vietnam Ultra-Bold"/>
                <a:ea typeface="Be Vietnam Ultra-Bold"/>
                <a:cs typeface="Be Vietnam Ultra-Bold"/>
                <a:sym typeface="Be Vietnam Ultra-Bold"/>
              </a:rPr>
              <a:t>)</a:t>
            </a:r>
          </a:p>
          <a:p>
            <a:pPr marL="0" lvl="0" indent="0" algn="just">
              <a:spcBef>
                <a:spcPts val="600"/>
              </a:spcBef>
              <a:spcAft>
                <a:spcPts val="600"/>
              </a:spcAft>
            </a:pPr>
            <a:r>
              <a:rPr lang="en-US" sz="4400" b="1" spc="21">
                <a:solidFill>
                  <a:srgbClr val="FF0000"/>
                </a:solidFill>
                <a:latin typeface="Be Vietnam Ultra-Bold"/>
                <a:ea typeface="Be Vietnam Ultra-Bold"/>
                <a:cs typeface="Be Vietnam Ultra-Bold"/>
                <a:sym typeface="Be Vietnam Ultra-Bold"/>
              </a:rPr>
              <a:t>Cách 1: Giáo viên tự chọn địa chỉ tích hợp</a:t>
            </a:r>
          </a:p>
          <a:p>
            <a:pPr algn="just">
              <a:spcBef>
                <a:spcPts val="600"/>
              </a:spcBef>
              <a:spcAft>
                <a:spcPts val="600"/>
              </a:spcAft>
            </a:pPr>
            <a:r>
              <a:rPr lang="en-US" sz="4400" b="1" spc="21">
                <a:solidFill>
                  <a:srgbClr val="FF0000"/>
                </a:solidFill>
                <a:latin typeface="Be Vietnam Ultra-Bold"/>
                <a:ea typeface="Be Vietnam Ultra-Bold"/>
                <a:cs typeface="Be Vietnam Ultra-Bold"/>
                <a:sym typeface="Be Vietnam Ultra-Bold"/>
              </a:rPr>
              <a:t>Cách 2: Công cụ AI gợi ý địa chỉ tích hợp</a:t>
            </a:r>
          </a:p>
        </p:txBody>
      </p:sp>
      <p:sp>
        <p:nvSpPr>
          <p:cNvPr id="4" name="TextBox 7">
            <a:extLst>
              <a:ext uri="{FF2B5EF4-FFF2-40B4-BE49-F238E27FC236}">
                <a16:creationId xmlns:a16="http://schemas.microsoft.com/office/drawing/2014/main" id="{90A88E7F-882A-A413-29DC-2427DC4D4C42}"/>
              </a:ext>
            </a:extLst>
          </p:cNvPr>
          <p:cNvSpPr txBox="1"/>
          <p:nvPr/>
        </p:nvSpPr>
        <p:spPr>
          <a:xfrm>
            <a:off x="866775" y="2933700"/>
            <a:ext cx="16554450" cy="5047536"/>
          </a:xfrm>
          <a:prstGeom prst="rect">
            <a:avLst/>
          </a:prstGeom>
        </p:spPr>
        <p:txBody>
          <a:bodyPr wrap="square" lIns="0" tIns="0" rIns="0" bIns="0" rtlCol="0" anchor="t">
            <a:spAutoFit/>
          </a:bodyPr>
          <a:lstStyle/>
          <a:p>
            <a:pPr lvl="0" indent="457200" algn="just">
              <a:spcBef>
                <a:spcPts val="600"/>
              </a:spcBef>
              <a:spcAft>
                <a:spcPts val="600"/>
              </a:spcAft>
            </a:pPr>
            <a:r>
              <a:rPr lang="vi-VN" sz="3600" spc="35">
                <a:solidFill>
                  <a:srgbClr val="313131"/>
                </a:solidFill>
                <a:latin typeface="Be Vietnam"/>
                <a:ea typeface="Be Vietnam"/>
                <a:cs typeface="Be Vietnam"/>
                <a:sym typeface="Be Vietnam"/>
              </a:rPr>
              <a:t>Sử dụng Gemini để tạo bảng tích hợp năng lực số:</a:t>
            </a:r>
          </a:p>
          <a:p>
            <a:pPr lvl="0" indent="457200" algn="just">
              <a:spcBef>
                <a:spcPts val="600"/>
              </a:spcBef>
              <a:spcAft>
                <a:spcPts val="600"/>
              </a:spcAft>
            </a:pPr>
            <a:r>
              <a:rPr lang="vi-VN" sz="3600" b="1" spc="35">
                <a:solidFill>
                  <a:srgbClr val="313131"/>
                </a:solidFill>
                <a:latin typeface="Be Vietnam"/>
                <a:ea typeface="Be Vietnam"/>
                <a:cs typeface="Be Vietnam"/>
                <a:sym typeface="Be Vietnam"/>
              </a:rPr>
              <a:t>Bước 1. </a:t>
            </a:r>
            <a:r>
              <a:rPr lang="vi-VN" sz="3600" spc="35">
                <a:solidFill>
                  <a:srgbClr val="313131"/>
                </a:solidFill>
                <a:latin typeface="Be Vietnam"/>
                <a:ea typeface="Be Vietnam"/>
                <a:cs typeface="Be Vietnam"/>
                <a:sym typeface="Be Vietnam"/>
              </a:rPr>
              <a:t>Truy cập trang gemini.google.com</a:t>
            </a:r>
            <a:endParaRPr lang="en-US" sz="3600" spc="35">
              <a:solidFill>
                <a:srgbClr val="313131"/>
              </a:solidFill>
              <a:latin typeface="Be Vietnam"/>
              <a:ea typeface="Be Vietnam"/>
              <a:cs typeface="Be Vietnam"/>
              <a:sym typeface="Be Vietnam"/>
            </a:endParaRPr>
          </a:p>
          <a:p>
            <a:pPr lvl="0" indent="457200" algn="just">
              <a:spcBef>
                <a:spcPts val="600"/>
              </a:spcBef>
              <a:spcAft>
                <a:spcPts val="600"/>
              </a:spcAft>
            </a:pPr>
            <a:r>
              <a:rPr lang="vi-VN" sz="3600" b="1" spc="35">
                <a:solidFill>
                  <a:srgbClr val="313131"/>
                </a:solidFill>
                <a:latin typeface="Be Vietnam"/>
                <a:ea typeface="Be Vietnam"/>
                <a:cs typeface="Be Vietnam"/>
                <a:sym typeface="Be Vietnam"/>
              </a:rPr>
              <a:t>Bước 2. </a:t>
            </a:r>
            <a:r>
              <a:rPr lang="vi-VN" sz="3600" spc="35">
                <a:solidFill>
                  <a:srgbClr val="313131"/>
                </a:solidFill>
                <a:latin typeface="Be Vietnam"/>
                <a:ea typeface="Be Vietnam"/>
                <a:cs typeface="Be Vietnam"/>
                <a:sym typeface="Be Vietnam"/>
              </a:rPr>
              <a:t>Tải </a:t>
            </a:r>
            <a:r>
              <a:rPr lang="en-US" sz="3600" spc="35">
                <a:solidFill>
                  <a:srgbClr val="313131"/>
                </a:solidFill>
                <a:latin typeface="Be Vietnam"/>
                <a:ea typeface="Be Vietnam"/>
                <a:cs typeface="Be Vietnam"/>
                <a:sym typeface="Be Vietnam"/>
              </a:rPr>
              <a:t>2</a:t>
            </a:r>
            <a:r>
              <a:rPr lang="vi-VN" sz="3600" spc="35">
                <a:solidFill>
                  <a:srgbClr val="313131"/>
                </a:solidFill>
                <a:latin typeface="Be Vietnam"/>
                <a:ea typeface="Be Vietnam"/>
                <a:cs typeface="Be Vietnam"/>
                <a:sym typeface="Be Vietnam"/>
              </a:rPr>
              <a:t> tệp đính kèm (</a:t>
            </a:r>
            <a:r>
              <a:rPr lang="en-US" sz="3600" spc="35">
                <a:solidFill>
                  <a:srgbClr val="313131"/>
                </a:solidFill>
                <a:latin typeface="Be Vietnam"/>
                <a:ea typeface="Be Vietnam"/>
                <a:cs typeface="Be Vietnam"/>
                <a:sym typeface="Be Vietnam"/>
              </a:rPr>
              <a:t>file bảng tích hợp NLS ở bước 1 và file kế hoạch bài dạy muốn tích hợp </a:t>
            </a:r>
            <a:r>
              <a:rPr lang="vi-VN" sz="3600" spc="35">
                <a:solidFill>
                  <a:srgbClr val="313131"/>
                </a:solidFill>
                <a:latin typeface="Be Vietnam"/>
                <a:ea typeface="Be Vietnam"/>
                <a:cs typeface="Be Vietnam"/>
                <a:sym typeface="Be Vietnam"/>
              </a:rPr>
              <a:t>)</a:t>
            </a:r>
          </a:p>
          <a:p>
            <a:pPr lvl="0" indent="457200" algn="just">
              <a:spcBef>
                <a:spcPts val="600"/>
              </a:spcBef>
              <a:spcAft>
                <a:spcPts val="600"/>
              </a:spcAft>
            </a:pPr>
            <a:r>
              <a:rPr lang="vi-VN" sz="3600" b="1" spc="35">
                <a:solidFill>
                  <a:srgbClr val="313131"/>
                </a:solidFill>
                <a:latin typeface="Be Vietnam"/>
                <a:ea typeface="Be Vietnam"/>
                <a:cs typeface="Be Vietnam"/>
                <a:sym typeface="Be Vietnam"/>
              </a:rPr>
              <a:t>Bước 3. </a:t>
            </a:r>
            <a:r>
              <a:rPr lang="vi-VN" sz="3600" spc="35">
                <a:solidFill>
                  <a:srgbClr val="313131"/>
                </a:solidFill>
                <a:latin typeface="Be Vietnam"/>
                <a:ea typeface="Be Vietnam"/>
                <a:cs typeface="Be Vietnam"/>
                <a:sym typeface="Be Vietnam"/>
              </a:rPr>
              <a:t>Nhập câu lệnh dưới đây:</a:t>
            </a:r>
          </a:p>
          <a:p>
            <a:pPr lvl="0" indent="457200" algn="just">
              <a:spcBef>
                <a:spcPts val="600"/>
              </a:spcBef>
              <a:spcAft>
                <a:spcPts val="600"/>
              </a:spcAft>
            </a:pPr>
            <a:r>
              <a:rPr lang="vi-VN" sz="3600" spc="35">
                <a:solidFill>
                  <a:srgbClr val="313131"/>
                </a:solidFill>
                <a:latin typeface="Be Vietnam"/>
                <a:ea typeface="Be Vietnam"/>
                <a:cs typeface="Be Vietnam"/>
                <a:sym typeface="Be Vietnam"/>
              </a:rPr>
              <a:t>Bạn là giáo viên dạy môn Khoa học tự nhiên có nhiều năm kinh nghiệm, dựa vào các tệp đính kèm, bạn hãy </a:t>
            </a:r>
            <a:r>
              <a:rPr lang="en-US" sz="3600" spc="35">
                <a:solidFill>
                  <a:srgbClr val="313131"/>
                </a:solidFill>
                <a:latin typeface="Be Vietnam"/>
                <a:ea typeface="Be Vietnam"/>
                <a:cs typeface="Be Vietnam"/>
                <a:sym typeface="Be Vietnam"/>
              </a:rPr>
              <a:t>gợi ý bổ sung nội dung tích hợp năng lực số vào kế hoạch bài dạy bài ???, tô đậm phần bổ sung.</a:t>
            </a:r>
            <a:endParaRPr lang="vi-VN" sz="3600" spc="35">
              <a:solidFill>
                <a:srgbClr val="313131"/>
              </a:solidFill>
              <a:latin typeface="Be Vietnam"/>
              <a:ea typeface="Be Vietnam"/>
              <a:cs typeface="Be Vietnam"/>
              <a:sym typeface="Be Vietnam"/>
            </a:endParaRPr>
          </a:p>
        </p:txBody>
      </p:sp>
    </p:spTree>
    <p:extLst>
      <p:ext uri="{BB962C8B-B14F-4D97-AF65-F5344CB8AC3E}">
        <p14:creationId xmlns:p14="http://schemas.microsoft.com/office/powerpoint/2010/main" val="957278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wipe(lef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Effect transition="in" filter="wipe(left)">
                                      <p:cBhvr>
                                        <p:cTn id="17" dur="500"/>
                                        <p:tgtEl>
                                          <p:spTgt spid="4">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4">
                                            <p:txEl>
                                              <p:pRg st="1" end="1"/>
                                            </p:txEl>
                                          </p:spTgt>
                                        </p:tgtEl>
                                        <p:attrNameLst>
                                          <p:attrName>style.visibility</p:attrName>
                                        </p:attrNameLst>
                                      </p:cBhvr>
                                      <p:to>
                                        <p:strVal val="visible"/>
                                      </p:to>
                                    </p:set>
                                    <p:animEffect transition="in" filter="wipe(left)">
                                      <p:cBhvr>
                                        <p:cTn id="22" dur="500"/>
                                        <p:tgtEl>
                                          <p:spTgt spid="4">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4">
                                            <p:txEl>
                                              <p:pRg st="2" end="2"/>
                                            </p:txEl>
                                          </p:spTgt>
                                        </p:tgtEl>
                                        <p:attrNameLst>
                                          <p:attrName>style.visibility</p:attrName>
                                        </p:attrNameLst>
                                      </p:cBhvr>
                                      <p:to>
                                        <p:strVal val="visible"/>
                                      </p:to>
                                    </p:set>
                                    <p:animEffect transition="in" filter="wipe(left)">
                                      <p:cBhvr>
                                        <p:cTn id="27" dur="500"/>
                                        <p:tgtEl>
                                          <p:spTgt spid="4">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4">
                                            <p:txEl>
                                              <p:pRg st="3" end="3"/>
                                            </p:txEl>
                                          </p:spTgt>
                                        </p:tgtEl>
                                        <p:attrNameLst>
                                          <p:attrName>style.visibility</p:attrName>
                                        </p:attrNameLst>
                                      </p:cBhvr>
                                      <p:to>
                                        <p:strVal val="visible"/>
                                      </p:to>
                                    </p:set>
                                    <p:animEffect transition="in" filter="wipe(left)">
                                      <p:cBhvr>
                                        <p:cTn id="32" dur="500"/>
                                        <p:tgtEl>
                                          <p:spTgt spid="4">
                                            <p:txEl>
                                              <p:pRg st="3" end="3"/>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4">
                                            <p:txEl>
                                              <p:pRg st="4" end="4"/>
                                            </p:txEl>
                                          </p:spTgt>
                                        </p:tgtEl>
                                        <p:attrNameLst>
                                          <p:attrName>style.visibility</p:attrName>
                                        </p:attrNameLst>
                                      </p:cBhvr>
                                      <p:to>
                                        <p:strVal val="visible"/>
                                      </p:to>
                                    </p:set>
                                    <p:animEffect transition="in" filter="wipe(left)">
                                      <p:cBhvr>
                                        <p:cTn id="3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07C8BC-EEA2-405E-BD7C-DF81D7FEFAEA}"/>
            </a:ext>
          </a:extLst>
        </p:cNvPr>
        <p:cNvGrpSpPr/>
        <p:nvPr/>
      </p:nvGrpSpPr>
      <p:grpSpPr>
        <a:xfrm>
          <a:off x="0" y="0"/>
          <a:ext cx="0" cy="0"/>
          <a:chOff x="0" y="0"/>
          <a:chExt cx="0" cy="0"/>
        </a:xfrm>
      </p:grpSpPr>
      <p:sp>
        <p:nvSpPr>
          <p:cNvPr id="6" name="TextBox 6">
            <a:extLst>
              <a:ext uri="{FF2B5EF4-FFF2-40B4-BE49-F238E27FC236}">
                <a16:creationId xmlns:a16="http://schemas.microsoft.com/office/drawing/2014/main" id="{9A005FFD-C581-7BF9-90BC-712A1D250E7A}"/>
              </a:ext>
            </a:extLst>
          </p:cNvPr>
          <p:cNvSpPr txBox="1"/>
          <p:nvPr/>
        </p:nvSpPr>
        <p:spPr>
          <a:xfrm>
            <a:off x="1066800" y="419100"/>
            <a:ext cx="16154400" cy="677108"/>
          </a:xfrm>
          <a:prstGeom prst="rect">
            <a:avLst/>
          </a:prstGeom>
        </p:spPr>
        <p:txBody>
          <a:bodyPr wrap="square" lIns="0" tIns="0" rIns="0" bIns="0" rtlCol="0" anchor="t">
            <a:spAutoFit/>
          </a:bodyPr>
          <a:lstStyle/>
          <a:p>
            <a:pPr lvl="0" algn="just">
              <a:spcBef>
                <a:spcPts val="600"/>
              </a:spcBef>
              <a:spcAft>
                <a:spcPts val="600"/>
              </a:spcAft>
            </a:pPr>
            <a:r>
              <a:rPr lang="vi-VN" sz="4400" b="1" spc="21">
                <a:solidFill>
                  <a:srgbClr val="00B050"/>
                </a:solidFill>
                <a:latin typeface="Be Vietnam Ultra-Bold"/>
                <a:ea typeface="Be Vietnam Ultra-Bold"/>
                <a:cs typeface="Be Vietnam Ultra-Bold"/>
                <a:sym typeface="Be Vietnam Ultra-Bold"/>
              </a:rPr>
              <a:t>Bước 3 – Soạn </a:t>
            </a:r>
            <a:r>
              <a:rPr lang="en-US" sz="4400" b="1" spc="21">
                <a:solidFill>
                  <a:srgbClr val="00B050"/>
                </a:solidFill>
                <a:latin typeface="Be Vietnam Ultra-Bold"/>
                <a:ea typeface="Be Vietnam Ultra-Bold"/>
                <a:cs typeface="Be Vietnam Ultra-Bold"/>
                <a:sym typeface="Be Vietnam Ultra-Bold"/>
              </a:rPr>
              <a:t>kế hoạch bài dạy (</a:t>
            </a:r>
            <a:r>
              <a:rPr lang="vi-VN" sz="4400" b="1" spc="21">
                <a:solidFill>
                  <a:srgbClr val="00B050"/>
                </a:solidFill>
                <a:latin typeface="Be Vietnam Ultra-Bold"/>
                <a:ea typeface="Be Vietnam Ultra-Bold"/>
                <a:cs typeface="Be Vietnam Ultra-Bold"/>
                <a:sym typeface="Be Vietnam Ultra-Bold"/>
              </a:rPr>
              <a:t>giáo án</a:t>
            </a:r>
            <a:r>
              <a:rPr lang="en-US" sz="4400" b="1" spc="21">
                <a:solidFill>
                  <a:srgbClr val="00B050"/>
                </a:solidFill>
                <a:latin typeface="Be Vietnam Ultra-Bold"/>
                <a:ea typeface="Be Vietnam Ultra-Bold"/>
                <a:cs typeface="Be Vietnam Ultra-Bold"/>
                <a:sym typeface="Be Vietnam Ultra-Bold"/>
              </a:rPr>
              <a:t>)</a:t>
            </a:r>
            <a:endParaRPr lang="vi-VN" sz="4400" b="1" spc="21">
              <a:solidFill>
                <a:srgbClr val="00B050"/>
              </a:solidFill>
              <a:latin typeface="Be Vietnam Ultra-Bold"/>
              <a:ea typeface="Be Vietnam Ultra-Bold"/>
              <a:cs typeface="Be Vietnam Ultra-Bold"/>
              <a:sym typeface="Be Vietnam Ultra-Bold"/>
            </a:endParaRPr>
          </a:p>
        </p:txBody>
      </p:sp>
      <p:sp>
        <p:nvSpPr>
          <p:cNvPr id="7" name="TextBox 7">
            <a:extLst>
              <a:ext uri="{FF2B5EF4-FFF2-40B4-BE49-F238E27FC236}">
                <a16:creationId xmlns:a16="http://schemas.microsoft.com/office/drawing/2014/main" id="{71D970F7-9DCC-539B-60A1-363EE0A16DAD}"/>
              </a:ext>
            </a:extLst>
          </p:cNvPr>
          <p:cNvSpPr txBox="1"/>
          <p:nvPr/>
        </p:nvSpPr>
        <p:spPr>
          <a:xfrm>
            <a:off x="1066800" y="1510017"/>
            <a:ext cx="16554450" cy="7879080"/>
          </a:xfrm>
          <a:prstGeom prst="rect">
            <a:avLst/>
          </a:prstGeom>
        </p:spPr>
        <p:txBody>
          <a:bodyPr wrap="square" lIns="0" tIns="0" rIns="0" bIns="0" rtlCol="0" anchor="t">
            <a:spAutoFit/>
          </a:bodyPr>
          <a:lstStyle/>
          <a:p>
            <a:pPr lvl="0" indent="457200" algn="just">
              <a:spcBef>
                <a:spcPts val="600"/>
              </a:spcBef>
              <a:spcAft>
                <a:spcPts val="600"/>
              </a:spcAft>
            </a:pPr>
            <a:r>
              <a:rPr lang="vi-VN" sz="3600" spc="35">
                <a:solidFill>
                  <a:srgbClr val="313131"/>
                </a:solidFill>
                <a:latin typeface="Be Vietnam"/>
                <a:ea typeface="Be Vietnam"/>
                <a:cs typeface="Be Vietnam"/>
                <a:sym typeface="Be Vietnam"/>
              </a:rPr>
              <a:t>Bài 24: Cường độ dòng điện và Hiệu điện thế (Khoa học tự nhiên 8) </a:t>
            </a:r>
            <a:endParaRPr lang="en-US" sz="3600" spc="35">
              <a:solidFill>
                <a:srgbClr val="313131"/>
              </a:solidFill>
              <a:latin typeface="Be Vietnam"/>
              <a:ea typeface="Be Vietnam"/>
              <a:cs typeface="Be Vietnam"/>
              <a:sym typeface="Be Vietnam"/>
            </a:endParaRPr>
          </a:p>
          <a:p>
            <a:pPr lvl="0" indent="457200" algn="just">
              <a:spcBef>
                <a:spcPts val="600"/>
              </a:spcBef>
              <a:spcAft>
                <a:spcPts val="600"/>
              </a:spcAft>
            </a:pPr>
            <a:r>
              <a:rPr lang="vi-VN" sz="3600" spc="35">
                <a:solidFill>
                  <a:srgbClr val="313131"/>
                </a:solidFill>
                <a:latin typeface="Be Vietnam"/>
                <a:ea typeface="Be Vietnam"/>
                <a:cs typeface="Be Vietnam"/>
                <a:sym typeface="Be Vietnam"/>
              </a:rPr>
              <a:t>1. Tại mục </a:t>
            </a:r>
            <a:r>
              <a:rPr lang="vi-VN" sz="3600" b="1" spc="35">
                <a:solidFill>
                  <a:srgbClr val="313131"/>
                </a:solidFill>
                <a:latin typeface="Be Vietnam"/>
                <a:ea typeface="Be Vietnam"/>
                <a:cs typeface="Be Vietnam"/>
                <a:sym typeface="Be Vietnam"/>
              </a:rPr>
              <a:t>I. MỤC TIÊU</a:t>
            </a:r>
            <a:r>
              <a:rPr lang="vi-VN" sz="3600" spc="35">
                <a:solidFill>
                  <a:srgbClr val="313131"/>
                </a:solidFill>
                <a:latin typeface="Be Vietnam"/>
                <a:ea typeface="Be Vietnam"/>
                <a:cs typeface="Be Vietnam"/>
                <a:sym typeface="Be Vietnam"/>
              </a:rPr>
              <a:t>:</a:t>
            </a:r>
          </a:p>
          <a:p>
            <a:pPr lvl="0" indent="457200" algn="just">
              <a:spcBef>
                <a:spcPts val="600"/>
              </a:spcBef>
              <a:spcAft>
                <a:spcPts val="600"/>
              </a:spcAft>
            </a:pPr>
            <a:r>
              <a:rPr lang="vi-VN" sz="3600" spc="35">
                <a:solidFill>
                  <a:srgbClr val="313131"/>
                </a:solidFill>
                <a:latin typeface="Be Vietnam"/>
                <a:ea typeface="Be Vietnam"/>
                <a:cs typeface="Be Vietnam"/>
                <a:sym typeface="Be Vietnam"/>
              </a:rPr>
              <a:t>Cũ: Chỉ có </a:t>
            </a:r>
            <a:r>
              <a:rPr lang="en-US" sz="3600" spc="35">
                <a:solidFill>
                  <a:srgbClr val="313131"/>
                </a:solidFill>
                <a:latin typeface="Be Vietnam"/>
                <a:ea typeface="Be Vietnam"/>
                <a:cs typeface="Be Vietnam"/>
                <a:sym typeface="Be Vietnam"/>
              </a:rPr>
              <a:t>1. </a:t>
            </a:r>
            <a:r>
              <a:rPr lang="vi-VN" sz="3600" spc="35">
                <a:solidFill>
                  <a:srgbClr val="313131"/>
                </a:solidFill>
                <a:latin typeface="Be Vietnam"/>
                <a:ea typeface="Be Vietnam"/>
                <a:cs typeface="Be Vietnam"/>
                <a:sym typeface="Be Vietnam"/>
              </a:rPr>
              <a:t>Năng lực KHTN, </a:t>
            </a:r>
            <a:r>
              <a:rPr lang="en-US" sz="3600" spc="35">
                <a:solidFill>
                  <a:srgbClr val="313131"/>
                </a:solidFill>
                <a:latin typeface="Be Vietnam"/>
                <a:ea typeface="Be Vietnam"/>
                <a:cs typeface="Be Vietnam"/>
                <a:sym typeface="Be Vietnam"/>
              </a:rPr>
              <a:t>2. </a:t>
            </a:r>
            <a:r>
              <a:rPr lang="vi-VN" sz="3600" spc="35">
                <a:solidFill>
                  <a:srgbClr val="313131"/>
                </a:solidFill>
                <a:latin typeface="Be Vietnam"/>
                <a:ea typeface="Be Vietnam"/>
                <a:cs typeface="Be Vietnam"/>
                <a:sym typeface="Be Vietnam"/>
              </a:rPr>
              <a:t>Năng lực chung.</a:t>
            </a:r>
          </a:p>
          <a:p>
            <a:pPr lvl="0" indent="457200" algn="just">
              <a:spcBef>
                <a:spcPts val="600"/>
              </a:spcBef>
              <a:spcAft>
                <a:spcPts val="600"/>
              </a:spcAft>
            </a:pPr>
            <a:r>
              <a:rPr lang="vi-VN" sz="3600" spc="35">
                <a:solidFill>
                  <a:srgbClr val="313131"/>
                </a:solidFill>
                <a:latin typeface="Be Vietnam"/>
                <a:ea typeface="Be Vietnam"/>
                <a:cs typeface="Be Vietnam"/>
                <a:sym typeface="Be Vietnam"/>
              </a:rPr>
              <a:t>Mới: Thêm dòng:</a:t>
            </a:r>
          </a:p>
          <a:p>
            <a:pPr lvl="0" indent="457200" algn="just">
              <a:spcBef>
                <a:spcPts val="600"/>
              </a:spcBef>
              <a:spcAft>
                <a:spcPts val="600"/>
              </a:spcAft>
            </a:pPr>
            <a:r>
              <a:rPr lang="vi-VN" sz="3600" b="1" spc="35">
                <a:solidFill>
                  <a:srgbClr val="FF0000"/>
                </a:solidFill>
                <a:latin typeface="Be Vietnam"/>
                <a:ea typeface="Be Vietnam"/>
                <a:cs typeface="Be Vietnam"/>
                <a:sym typeface="Be Vietnam"/>
              </a:rPr>
              <a:t>3. Năng lực số: </a:t>
            </a:r>
            <a:r>
              <a:rPr lang="vi-VN" sz="3600" spc="35">
                <a:solidFill>
                  <a:srgbClr val="FF0000"/>
                </a:solidFill>
                <a:latin typeface="Be Vietnam"/>
                <a:ea typeface="Be Vietnam"/>
                <a:cs typeface="Be Vietnam"/>
                <a:sym typeface="Be Vietnam"/>
              </a:rPr>
              <a:t>Sử dụng được thiết bị số (điện thoại/camera) để ghi lại kết quả thí nghiệm làm minh chứng (Mã: 3.1TC1a).</a:t>
            </a:r>
          </a:p>
          <a:p>
            <a:pPr lvl="0" indent="457200" algn="just">
              <a:spcBef>
                <a:spcPts val="600"/>
              </a:spcBef>
              <a:spcAft>
                <a:spcPts val="600"/>
              </a:spcAft>
            </a:pPr>
            <a:r>
              <a:rPr lang="vi-VN" sz="3600" spc="35">
                <a:solidFill>
                  <a:srgbClr val="313131"/>
                </a:solidFill>
                <a:latin typeface="Be Vietnam"/>
                <a:ea typeface="Be Vietnam"/>
                <a:cs typeface="Be Vietnam"/>
                <a:sym typeface="Be Vietnam"/>
              </a:rPr>
              <a:t>2. Tại mục </a:t>
            </a:r>
            <a:r>
              <a:rPr lang="vi-VN" sz="3600" b="1" spc="35">
                <a:solidFill>
                  <a:srgbClr val="313131"/>
                </a:solidFill>
                <a:latin typeface="Be Vietnam"/>
                <a:ea typeface="Be Vietnam"/>
                <a:cs typeface="Be Vietnam"/>
                <a:sym typeface="Be Vietnam"/>
              </a:rPr>
              <a:t>II. TIẾN TRÌNH DẠY HỌC (Hoạt động thực hành):</a:t>
            </a:r>
          </a:p>
          <a:p>
            <a:pPr lvl="0" indent="457200" algn="just">
              <a:spcBef>
                <a:spcPts val="600"/>
              </a:spcBef>
              <a:spcAft>
                <a:spcPts val="600"/>
              </a:spcAft>
            </a:pPr>
            <a:r>
              <a:rPr lang="vi-VN" sz="3600" spc="35">
                <a:solidFill>
                  <a:srgbClr val="313131"/>
                </a:solidFill>
                <a:latin typeface="Be Vietnam"/>
                <a:ea typeface="Be Vietnam"/>
                <a:cs typeface="Be Vietnam"/>
                <a:sym typeface="Be Vietnam"/>
              </a:rPr>
              <a:t>Cũ: "HS quan sát và đọc số chỉ ampe kế."</a:t>
            </a:r>
          </a:p>
          <a:p>
            <a:pPr lvl="0" indent="457200" algn="just">
              <a:spcBef>
                <a:spcPts val="600"/>
              </a:spcBef>
              <a:spcAft>
                <a:spcPts val="600"/>
              </a:spcAft>
            </a:pPr>
            <a:r>
              <a:rPr lang="vi-VN" sz="3600" spc="35">
                <a:solidFill>
                  <a:srgbClr val="313131"/>
                </a:solidFill>
                <a:latin typeface="Be Vietnam"/>
                <a:ea typeface="Be Vietnam"/>
                <a:cs typeface="Be Vietnam"/>
                <a:sym typeface="Be Vietnam"/>
              </a:rPr>
              <a:t>Mới: Sửa thành:</a:t>
            </a:r>
          </a:p>
          <a:p>
            <a:pPr lvl="0" indent="457200" algn="just">
              <a:spcBef>
                <a:spcPts val="600"/>
              </a:spcBef>
              <a:spcAft>
                <a:spcPts val="600"/>
              </a:spcAft>
            </a:pPr>
            <a:r>
              <a:rPr lang="vi-VN" sz="3600" spc="35">
                <a:solidFill>
                  <a:srgbClr val="313131"/>
                </a:solidFill>
                <a:latin typeface="Be Vietnam"/>
                <a:ea typeface="Be Vietnam"/>
                <a:cs typeface="Be Vietnam"/>
                <a:sym typeface="Be Vietnam"/>
              </a:rPr>
              <a:t>"</a:t>
            </a:r>
            <a:r>
              <a:rPr lang="vi-VN" sz="3600" spc="35">
                <a:solidFill>
                  <a:srgbClr val="FF0000"/>
                </a:solidFill>
                <a:latin typeface="Be Vietnam"/>
                <a:ea typeface="Be Vietnam"/>
                <a:cs typeface="Be Vietnam"/>
                <a:sym typeface="Be Vietnam"/>
              </a:rPr>
              <a:t>GV yêu cầu đại diện nhóm dùng điện thoại chụp ảnh số chỉ ampe kế/vôn kế, sau đó chia sẻ lên nhóm Zalo lớp hoặc trình chiếu lên tivi để cả lớp cùng chốt kết quả</a:t>
            </a:r>
            <a:r>
              <a:rPr lang="en-US" sz="3600" spc="35">
                <a:solidFill>
                  <a:srgbClr val="FF0000"/>
                </a:solidFill>
                <a:latin typeface="Be Vietnam"/>
                <a:ea typeface="Be Vietnam"/>
                <a:cs typeface="Be Vietnam"/>
                <a:sym typeface="Be Vietnam"/>
              </a:rPr>
              <a:t>”</a:t>
            </a:r>
            <a:endParaRPr lang="vi-VN" sz="3600" spc="35">
              <a:solidFill>
                <a:srgbClr val="313131"/>
              </a:solidFill>
              <a:latin typeface="Be Vietnam"/>
              <a:ea typeface="Be Vietnam"/>
              <a:cs typeface="Be Vietnam"/>
              <a:sym typeface="Be Vietnam"/>
            </a:endParaRPr>
          </a:p>
        </p:txBody>
      </p:sp>
    </p:spTree>
    <p:extLst>
      <p:ext uri="{BB962C8B-B14F-4D97-AF65-F5344CB8AC3E}">
        <p14:creationId xmlns:p14="http://schemas.microsoft.com/office/powerpoint/2010/main" val="1589123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animEffect transition="in" filter="wipe(left)">
                                      <p:cBhvr>
                                        <p:cTn id="37" dur="500"/>
                                        <p:tgtEl>
                                          <p:spTgt spid="7">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7">
                                            <p:txEl>
                                              <p:pRg st="7" end="7"/>
                                            </p:txEl>
                                          </p:spTgt>
                                        </p:tgtEl>
                                        <p:attrNameLst>
                                          <p:attrName>style.visibility</p:attrName>
                                        </p:attrNameLst>
                                      </p:cBhvr>
                                      <p:to>
                                        <p:strVal val="visible"/>
                                      </p:to>
                                    </p:set>
                                    <p:animEffect transition="in" filter="wipe(left)">
                                      <p:cBhvr>
                                        <p:cTn id="42" dur="500"/>
                                        <p:tgtEl>
                                          <p:spTgt spid="7">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nodeType="clickEffect">
                                  <p:stCondLst>
                                    <p:cond delay="0"/>
                                  </p:stCondLst>
                                  <p:childTnLst>
                                    <p:set>
                                      <p:cBhvr>
                                        <p:cTn id="46" dur="1" fill="hold">
                                          <p:stCondLst>
                                            <p:cond delay="0"/>
                                          </p:stCondLst>
                                        </p:cTn>
                                        <p:tgtEl>
                                          <p:spTgt spid="7">
                                            <p:txEl>
                                              <p:pRg st="8" end="8"/>
                                            </p:txEl>
                                          </p:spTgt>
                                        </p:tgtEl>
                                        <p:attrNameLst>
                                          <p:attrName>style.visibility</p:attrName>
                                        </p:attrNameLst>
                                      </p:cBhvr>
                                      <p:to>
                                        <p:strVal val="visible"/>
                                      </p:to>
                                    </p:set>
                                    <p:animEffect transition="in" filter="wipe(left)">
                                      <p:cBhvr>
                                        <p:cTn id="47" dur="500"/>
                                        <p:tgtEl>
                                          <p:spTgt spid="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9F9FA"/>
        </a:solidFill>
        <a:effectLst/>
      </p:bgPr>
    </p:bg>
    <p:spTree>
      <p:nvGrpSpPr>
        <p:cNvPr id="1" name=""/>
        <p:cNvGrpSpPr/>
        <p:nvPr/>
      </p:nvGrpSpPr>
      <p:grpSpPr>
        <a:xfrm>
          <a:off x="0" y="0"/>
          <a:ext cx="0" cy="0"/>
          <a:chOff x="0" y="0"/>
          <a:chExt cx="0" cy="0"/>
        </a:xfrm>
      </p:grpSpPr>
      <p:sp>
        <p:nvSpPr>
          <p:cNvPr id="2" name="TextBox 2"/>
          <p:cNvSpPr txBox="1"/>
          <p:nvPr/>
        </p:nvSpPr>
        <p:spPr>
          <a:xfrm>
            <a:off x="666750" y="676275"/>
            <a:ext cx="9763125" cy="2616101"/>
          </a:xfrm>
          <a:prstGeom prst="rect">
            <a:avLst/>
          </a:prstGeom>
        </p:spPr>
        <p:txBody>
          <a:bodyPr lIns="0" tIns="0" rIns="0" bIns="0" rtlCol="0" anchor="t">
            <a:spAutoFit/>
          </a:bodyPr>
          <a:lstStyle/>
          <a:p>
            <a:pPr marL="0" lvl="0" indent="0" algn="just">
              <a:lnSpc>
                <a:spcPts val="10199"/>
              </a:lnSpc>
            </a:pPr>
            <a:r>
              <a:rPr lang="en-US" sz="8499">
                <a:solidFill>
                  <a:srgbClr val="3A6EA5"/>
                </a:solidFill>
                <a:latin typeface="Roca Two"/>
                <a:ea typeface="Roca Two"/>
                <a:cs typeface="Roca Two"/>
                <a:sym typeface="Roca Two"/>
              </a:rPr>
              <a:t>Trao đổi, tháo gỡ khó khăn</a:t>
            </a:r>
          </a:p>
        </p:txBody>
      </p:sp>
      <p:grpSp>
        <p:nvGrpSpPr>
          <p:cNvPr id="6" name="Group 6"/>
          <p:cNvGrpSpPr/>
          <p:nvPr/>
        </p:nvGrpSpPr>
        <p:grpSpPr>
          <a:xfrm>
            <a:off x="12172950" y="0"/>
            <a:ext cx="6115050" cy="10287000"/>
            <a:chOff x="0" y="0"/>
            <a:chExt cx="1083574" cy="1822834"/>
          </a:xfrm>
        </p:grpSpPr>
        <p:sp>
          <p:nvSpPr>
            <p:cNvPr id="7" name="Freeform 7"/>
            <p:cNvSpPr/>
            <p:nvPr/>
          </p:nvSpPr>
          <p:spPr>
            <a:xfrm>
              <a:off x="0" y="0"/>
              <a:ext cx="1083574" cy="1822834"/>
            </a:xfrm>
            <a:custGeom>
              <a:avLst/>
              <a:gdLst/>
              <a:ahLst/>
              <a:cxnLst/>
              <a:rect l="l" t="t" r="r" b="b"/>
              <a:pathLst>
                <a:path w="1083574" h="1822834">
                  <a:moveTo>
                    <a:pt x="0" y="0"/>
                  </a:moveTo>
                  <a:lnTo>
                    <a:pt x="1083574" y="0"/>
                  </a:lnTo>
                  <a:lnTo>
                    <a:pt x="1083574" y="1822834"/>
                  </a:lnTo>
                  <a:lnTo>
                    <a:pt x="0" y="1822834"/>
                  </a:lnTo>
                  <a:close/>
                </a:path>
              </a:pathLst>
            </a:custGeom>
            <a:blipFill>
              <a:blip r:embed="rId3"/>
              <a:stretch>
                <a:fillRect t="-58" b="-58"/>
              </a:stretch>
            </a:blipFill>
          </p:spPr>
        </p:sp>
      </p:gr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1EE48C-8392-F935-2DBE-843A452FA5E5}"/>
            </a:ext>
          </a:extLst>
        </p:cNvPr>
        <p:cNvGrpSpPr/>
        <p:nvPr/>
      </p:nvGrpSpPr>
      <p:grpSpPr>
        <a:xfrm>
          <a:off x="0" y="0"/>
          <a:ext cx="0" cy="0"/>
          <a:chOff x="0" y="0"/>
          <a:chExt cx="0" cy="0"/>
        </a:xfrm>
      </p:grpSpPr>
      <p:sp>
        <p:nvSpPr>
          <p:cNvPr id="2" name="TextBox 2">
            <a:extLst>
              <a:ext uri="{FF2B5EF4-FFF2-40B4-BE49-F238E27FC236}">
                <a16:creationId xmlns:a16="http://schemas.microsoft.com/office/drawing/2014/main" id="{DD230730-7846-2295-17AC-7329A4DD543D}"/>
              </a:ext>
            </a:extLst>
          </p:cNvPr>
          <p:cNvSpPr txBox="1"/>
          <p:nvPr/>
        </p:nvSpPr>
        <p:spPr>
          <a:xfrm>
            <a:off x="666750" y="676275"/>
            <a:ext cx="9763125" cy="2616101"/>
          </a:xfrm>
          <a:prstGeom prst="rect">
            <a:avLst/>
          </a:prstGeom>
        </p:spPr>
        <p:txBody>
          <a:bodyPr lIns="0" tIns="0" rIns="0" bIns="0" rtlCol="0" anchor="t">
            <a:spAutoFit/>
          </a:bodyPr>
          <a:lstStyle/>
          <a:p>
            <a:pPr marL="0" lvl="0" indent="0">
              <a:lnSpc>
                <a:spcPts val="10199"/>
              </a:lnSpc>
            </a:pPr>
            <a:r>
              <a:rPr lang="en-US" sz="8499">
                <a:solidFill>
                  <a:srgbClr val="3A6EA5"/>
                </a:solidFill>
                <a:latin typeface="Roca Two"/>
                <a:ea typeface="Roca Two"/>
                <a:cs typeface="Roca Two"/>
                <a:sym typeface="Roca Two"/>
              </a:rPr>
              <a:t>Công việc trong thời gian tới</a:t>
            </a:r>
          </a:p>
        </p:txBody>
      </p:sp>
      <p:grpSp>
        <p:nvGrpSpPr>
          <p:cNvPr id="6" name="Group 6">
            <a:extLst>
              <a:ext uri="{FF2B5EF4-FFF2-40B4-BE49-F238E27FC236}">
                <a16:creationId xmlns:a16="http://schemas.microsoft.com/office/drawing/2014/main" id="{29CC365B-E019-4593-0D49-11AF89B424C2}"/>
              </a:ext>
            </a:extLst>
          </p:cNvPr>
          <p:cNvGrpSpPr/>
          <p:nvPr/>
        </p:nvGrpSpPr>
        <p:grpSpPr>
          <a:xfrm>
            <a:off x="12172950" y="0"/>
            <a:ext cx="6115050" cy="10287000"/>
            <a:chOff x="0" y="0"/>
            <a:chExt cx="1083574" cy="1822834"/>
          </a:xfrm>
        </p:grpSpPr>
        <p:sp>
          <p:nvSpPr>
            <p:cNvPr id="7" name="Freeform 7">
              <a:extLst>
                <a:ext uri="{FF2B5EF4-FFF2-40B4-BE49-F238E27FC236}">
                  <a16:creationId xmlns:a16="http://schemas.microsoft.com/office/drawing/2014/main" id="{0CE77BFA-0F1E-9DB7-1D79-9341585138FA}"/>
                </a:ext>
              </a:extLst>
            </p:cNvPr>
            <p:cNvSpPr/>
            <p:nvPr/>
          </p:nvSpPr>
          <p:spPr>
            <a:xfrm>
              <a:off x="0" y="0"/>
              <a:ext cx="1083574" cy="1822834"/>
            </a:xfrm>
            <a:custGeom>
              <a:avLst/>
              <a:gdLst/>
              <a:ahLst/>
              <a:cxnLst/>
              <a:rect l="l" t="t" r="r" b="b"/>
              <a:pathLst>
                <a:path w="1083574" h="1822834">
                  <a:moveTo>
                    <a:pt x="0" y="0"/>
                  </a:moveTo>
                  <a:lnTo>
                    <a:pt x="1083574" y="0"/>
                  </a:lnTo>
                  <a:lnTo>
                    <a:pt x="1083574" y="1822834"/>
                  </a:lnTo>
                  <a:lnTo>
                    <a:pt x="0" y="1822834"/>
                  </a:lnTo>
                  <a:close/>
                </a:path>
              </a:pathLst>
            </a:custGeom>
            <a:blipFill>
              <a:blip r:embed="rId3"/>
              <a:stretch>
                <a:fillRect t="-58" b="-58"/>
              </a:stretch>
            </a:blipFill>
          </p:spPr>
        </p:sp>
      </p:grpSp>
      <p:sp>
        <p:nvSpPr>
          <p:cNvPr id="3" name="TextBox 7">
            <a:extLst>
              <a:ext uri="{FF2B5EF4-FFF2-40B4-BE49-F238E27FC236}">
                <a16:creationId xmlns:a16="http://schemas.microsoft.com/office/drawing/2014/main" id="{0B30764F-F766-54D9-C8B4-42166E4E91AA}"/>
              </a:ext>
            </a:extLst>
          </p:cNvPr>
          <p:cNvSpPr txBox="1"/>
          <p:nvPr/>
        </p:nvSpPr>
        <p:spPr>
          <a:xfrm>
            <a:off x="566737" y="3362862"/>
            <a:ext cx="9963150" cy="3077766"/>
          </a:xfrm>
          <a:prstGeom prst="rect">
            <a:avLst/>
          </a:prstGeom>
        </p:spPr>
        <p:txBody>
          <a:bodyPr wrap="square" lIns="0" tIns="0" rIns="0" bIns="0" rtlCol="0" anchor="t">
            <a:spAutoFit/>
          </a:bodyPr>
          <a:lstStyle/>
          <a:p>
            <a:pPr lvl="0" indent="457200" algn="just">
              <a:spcBef>
                <a:spcPts val="600"/>
              </a:spcBef>
              <a:spcAft>
                <a:spcPts val="600"/>
              </a:spcAft>
            </a:pPr>
            <a:r>
              <a:rPr lang="vi-VN" sz="3600" b="1" spc="35">
                <a:solidFill>
                  <a:srgbClr val="313131"/>
                </a:solidFill>
                <a:latin typeface="Be Vietnam"/>
                <a:ea typeface="Be Vietnam"/>
                <a:cs typeface="Be Vietnam"/>
                <a:sym typeface="Be Vietnam"/>
              </a:rPr>
              <a:t>1.</a:t>
            </a:r>
            <a:r>
              <a:rPr lang="en-US" sz="3600" b="1" spc="35">
                <a:solidFill>
                  <a:srgbClr val="313131"/>
                </a:solidFill>
                <a:latin typeface="Be Vietnam"/>
                <a:ea typeface="Be Vietnam"/>
                <a:cs typeface="Be Vietnam"/>
                <a:sym typeface="Be Vietnam"/>
              </a:rPr>
              <a:t> Tích hợp năng lực số vào kế hoạch giáo dục (phụ lục 3), kế hoạch bài dạy.</a:t>
            </a:r>
            <a:r>
              <a:rPr lang="vi-VN" sz="3600" b="1" spc="35">
                <a:solidFill>
                  <a:srgbClr val="313131"/>
                </a:solidFill>
                <a:latin typeface="Be Vietnam"/>
                <a:ea typeface="Be Vietnam"/>
                <a:cs typeface="Be Vietnam"/>
                <a:sym typeface="Be Vietnam"/>
              </a:rPr>
              <a:t> </a:t>
            </a:r>
            <a:endParaRPr lang="en-US" sz="3600" spc="35">
              <a:solidFill>
                <a:srgbClr val="313131"/>
              </a:solidFill>
              <a:latin typeface="Be Vietnam"/>
              <a:ea typeface="Be Vietnam"/>
              <a:cs typeface="Be Vietnam"/>
              <a:sym typeface="Be Vietnam"/>
            </a:endParaRPr>
          </a:p>
          <a:p>
            <a:pPr lvl="0" indent="457200" algn="just">
              <a:spcBef>
                <a:spcPts val="600"/>
              </a:spcBef>
              <a:spcAft>
                <a:spcPts val="600"/>
              </a:spcAft>
            </a:pPr>
            <a:r>
              <a:rPr lang="vi-VN" sz="3600" b="1" spc="35">
                <a:solidFill>
                  <a:srgbClr val="313131"/>
                </a:solidFill>
                <a:latin typeface="Be Vietnam"/>
                <a:ea typeface="Be Vietnam"/>
                <a:cs typeface="Be Vietnam"/>
                <a:sym typeface="Be Vietnam"/>
              </a:rPr>
              <a:t>2. </a:t>
            </a:r>
            <a:r>
              <a:rPr lang="en-US" sz="3600" b="1" spc="35">
                <a:solidFill>
                  <a:srgbClr val="313131"/>
                </a:solidFill>
                <a:latin typeface="Be Vietnam"/>
                <a:ea typeface="Be Vietnam"/>
                <a:cs typeface="Be Vietnam"/>
                <a:sym typeface="Be Vietnam"/>
              </a:rPr>
              <a:t>Chỉ tiêu: ít nhất 01 bài trong học kỳ 2.</a:t>
            </a:r>
          </a:p>
          <a:p>
            <a:pPr lvl="0" indent="457200" algn="just">
              <a:spcBef>
                <a:spcPts val="600"/>
              </a:spcBef>
              <a:spcAft>
                <a:spcPts val="600"/>
              </a:spcAft>
            </a:pPr>
            <a:r>
              <a:rPr lang="en-US" sz="3600" b="1" spc="35">
                <a:solidFill>
                  <a:srgbClr val="313131"/>
                </a:solidFill>
                <a:latin typeface="Be Vietnam"/>
                <a:ea typeface="Be Vietnam"/>
                <a:cs typeface="Be Vietnam"/>
                <a:sym typeface="Be Vietnam"/>
              </a:rPr>
              <a:t>Tổ chuyên môn sẽ gửi link để các đ/c cập nhật.</a:t>
            </a:r>
            <a:endParaRPr lang="vi-VN" sz="3600" spc="35">
              <a:solidFill>
                <a:srgbClr val="313131"/>
              </a:solidFill>
              <a:latin typeface="Be Vietnam"/>
              <a:ea typeface="Be Vietnam"/>
              <a:cs typeface="Be Vietnam"/>
              <a:sym typeface="Be Vietnam"/>
            </a:endParaRPr>
          </a:p>
        </p:txBody>
      </p:sp>
    </p:spTree>
    <p:extLst>
      <p:ext uri="{BB962C8B-B14F-4D97-AF65-F5344CB8AC3E}">
        <p14:creationId xmlns:p14="http://schemas.microsoft.com/office/powerpoint/2010/main" val="24856297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9F9FA"/>
        </a:solidFill>
        <a:effectLst/>
      </p:bgPr>
    </p:bg>
    <p:spTree>
      <p:nvGrpSpPr>
        <p:cNvPr id="1" name=""/>
        <p:cNvGrpSpPr/>
        <p:nvPr/>
      </p:nvGrpSpPr>
      <p:grpSpPr>
        <a:xfrm>
          <a:off x="0" y="0"/>
          <a:ext cx="0" cy="0"/>
          <a:chOff x="0" y="0"/>
          <a:chExt cx="0" cy="0"/>
        </a:xfrm>
      </p:grpSpPr>
      <p:sp>
        <p:nvSpPr>
          <p:cNvPr id="3" name="TextBox 3"/>
          <p:cNvSpPr txBox="1"/>
          <p:nvPr/>
        </p:nvSpPr>
        <p:spPr>
          <a:xfrm>
            <a:off x="2105025" y="3352786"/>
            <a:ext cx="14077950" cy="4381500"/>
          </a:xfrm>
          <a:prstGeom prst="rect">
            <a:avLst/>
          </a:prstGeom>
        </p:spPr>
        <p:txBody>
          <a:bodyPr lIns="0" tIns="0" rIns="0" bIns="0" rtlCol="0" anchor="t">
            <a:spAutoFit/>
          </a:bodyPr>
          <a:lstStyle/>
          <a:p>
            <a:pPr marL="0" lvl="0" indent="0" algn="ctr">
              <a:lnSpc>
                <a:spcPts val="8640"/>
              </a:lnSpc>
            </a:pPr>
            <a:r>
              <a:rPr lang="en-US" sz="7200">
                <a:solidFill>
                  <a:srgbClr val="3A6EA5"/>
                </a:solidFill>
                <a:latin typeface="Roca Two"/>
                <a:ea typeface="Roca Two"/>
                <a:cs typeface="Roca Two"/>
                <a:sym typeface="Roca Two"/>
              </a:rPr>
              <a:t>“Năng lực số không phải gánh nặng – mà là cách chúng ta ghi nhận, lan tỏa và nâng tầm những gì đã làm tốt trong dạy học.”</a:t>
            </a:r>
          </a:p>
        </p:txBody>
      </p:sp>
      <p:sp>
        <p:nvSpPr>
          <p:cNvPr id="5" name="Freeform 5"/>
          <p:cNvSpPr/>
          <p:nvPr/>
        </p:nvSpPr>
        <p:spPr>
          <a:xfrm>
            <a:off x="8634225" y="1562100"/>
            <a:ext cx="1019550" cy="895350"/>
          </a:xfrm>
          <a:custGeom>
            <a:avLst/>
            <a:gdLst/>
            <a:ahLst/>
            <a:cxnLst/>
            <a:rect l="l" t="t" r="r" b="b"/>
            <a:pathLst>
              <a:path w="1019550" h="895350">
                <a:moveTo>
                  <a:pt x="0" y="0"/>
                </a:moveTo>
                <a:lnTo>
                  <a:pt x="1019550" y="0"/>
                </a:lnTo>
                <a:lnTo>
                  <a:pt x="1019550" y="895350"/>
                </a:lnTo>
                <a:lnTo>
                  <a:pt x="0" y="895350"/>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9F9FA"/>
        </a:solidFill>
        <a:effectLst/>
      </p:bgPr>
    </p:bg>
    <p:spTree>
      <p:nvGrpSpPr>
        <p:cNvPr id="1" name=""/>
        <p:cNvGrpSpPr/>
        <p:nvPr/>
      </p:nvGrpSpPr>
      <p:grpSpPr>
        <a:xfrm>
          <a:off x="0" y="0"/>
          <a:ext cx="0" cy="0"/>
          <a:chOff x="0" y="0"/>
          <a:chExt cx="0" cy="0"/>
        </a:xfrm>
      </p:grpSpPr>
      <p:sp>
        <p:nvSpPr>
          <p:cNvPr id="2" name="AutoShape 2"/>
          <p:cNvSpPr/>
          <p:nvPr/>
        </p:nvSpPr>
        <p:spPr>
          <a:xfrm>
            <a:off x="8001000" y="685800"/>
            <a:ext cx="9620250" cy="0"/>
          </a:xfrm>
          <a:prstGeom prst="line">
            <a:avLst/>
          </a:prstGeom>
          <a:ln w="28575" cap="flat">
            <a:solidFill>
              <a:srgbClr val="3A6EA5"/>
            </a:solidFill>
            <a:prstDash val="solid"/>
            <a:headEnd type="none" w="sm" len="sm"/>
            <a:tailEnd type="none" w="sm" len="sm"/>
          </a:ln>
        </p:spPr>
      </p:sp>
      <p:sp>
        <p:nvSpPr>
          <p:cNvPr id="3" name="Freeform 3"/>
          <p:cNvSpPr/>
          <p:nvPr/>
        </p:nvSpPr>
        <p:spPr>
          <a:xfrm>
            <a:off x="2717858" y="8060757"/>
            <a:ext cx="1550987" cy="1559493"/>
          </a:xfrm>
          <a:custGeom>
            <a:avLst/>
            <a:gdLst/>
            <a:ahLst/>
            <a:cxnLst/>
            <a:rect l="l" t="t" r="r" b="b"/>
            <a:pathLst>
              <a:path w="1550987" h="1559493">
                <a:moveTo>
                  <a:pt x="0" y="0"/>
                </a:moveTo>
                <a:lnTo>
                  <a:pt x="1550986" y="0"/>
                </a:lnTo>
                <a:lnTo>
                  <a:pt x="1550986" y="1559493"/>
                </a:lnTo>
                <a:lnTo>
                  <a:pt x="0" y="1559493"/>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sp>
        <p:nvSpPr>
          <p:cNvPr id="4" name="TextBox 4"/>
          <p:cNvSpPr txBox="1"/>
          <p:nvPr/>
        </p:nvSpPr>
        <p:spPr>
          <a:xfrm>
            <a:off x="666750" y="838200"/>
            <a:ext cx="6886575" cy="2234522"/>
          </a:xfrm>
          <a:prstGeom prst="rect">
            <a:avLst/>
          </a:prstGeom>
        </p:spPr>
        <p:txBody>
          <a:bodyPr lIns="0" tIns="0" rIns="0" bIns="0" rtlCol="0" anchor="t">
            <a:spAutoFit/>
          </a:bodyPr>
          <a:lstStyle/>
          <a:p>
            <a:pPr marL="0" lvl="0" indent="0">
              <a:lnSpc>
                <a:spcPts val="8499"/>
              </a:lnSpc>
            </a:pPr>
            <a:r>
              <a:rPr lang="en-US" sz="8499">
                <a:solidFill>
                  <a:srgbClr val="3A6EA5"/>
                </a:solidFill>
                <a:latin typeface="Roca Two"/>
                <a:ea typeface="Roca Two"/>
                <a:cs typeface="Roca Two"/>
                <a:sym typeface="Roca Two"/>
              </a:rPr>
              <a:t>Triển khai Năng lực Số</a:t>
            </a:r>
          </a:p>
        </p:txBody>
      </p:sp>
      <p:grpSp>
        <p:nvGrpSpPr>
          <p:cNvPr id="5" name="Group 5"/>
          <p:cNvGrpSpPr/>
          <p:nvPr/>
        </p:nvGrpSpPr>
        <p:grpSpPr>
          <a:xfrm>
            <a:off x="8001000" y="1533525"/>
            <a:ext cx="9620250" cy="2847976"/>
            <a:chOff x="0" y="-38100"/>
            <a:chExt cx="9182100" cy="2142753"/>
          </a:xfrm>
        </p:grpSpPr>
        <p:sp>
          <p:nvSpPr>
            <p:cNvPr id="6" name="TextBox 6"/>
            <p:cNvSpPr txBox="1"/>
            <p:nvPr/>
          </p:nvSpPr>
          <p:spPr>
            <a:xfrm>
              <a:off x="0" y="-38100"/>
              <a:ext cx="9182100" cy="302240"/>
            </a:xfrm>
            <a:prstGeom prst="rect">
              <a:avLst/>
            </a:prstGeom>
          </p:spPr>
          <p:txBody>
            <a:bodyPr lIns="0" tIns="0" rIns="0" bIns="0" rtlCol="0" anchor="t">
              <a:spAutoFit/>
            </a:bodyPr>
            <a:lstStyle/>
            <a:p>
              <a:pPr marL="0" lvl="0" indent="0" algn="l">
                <a:lnSpc>
                  <a:spcPts val="2940"/>
                </a:lnSpc>
                <a:spcBef>
                  <a:spcPct val="0"/>
                </a:spcBef>
              </a:pPr>
              <a:r>
                <a:rPr lang="en-US" sz="4400" b="1" spc="21">
                  <a:solidFill>
                    <a:srgbClr val="00B050"/>
                  </a:solidFill>
                  <a:latin typeface="Be Vietnam Ultra-Bold"/>
                  <a:ea typeface="Be Vietnam Ultra-Bold"/>
                  <a:cs typeface="Be Vietnam Ultra-Bold"/>
                  <a:sym typeface="Be Vietnam Ultra-Bold"/>
                </a:rPr>
                <a:t>Mục tiêu và ý nghĩa trong giáo dục</a:t>
              </a:r>
            </a:p>
          </p:txBody>
        </p:sp>
        <p:sp>
          <p:nvSpPr>
            <p:cNvPr id="7" name="TextBox 7"/>
            <p:cNvSpPr txBox="1"/>
            <p:nvPr/>
          </p:nvSpPr>
          <p:spPr>
            <a:xfrm>
              <a:off x="0" y="437391"/>
              <a:ext cx="9182100" cy="1667262"/>
            </a:xfrm>
            <a:prstGeom prst="rect">
              <a:avLst/>
            </a:prstGeom>
          </p:spPr>
          <p:txBody>
            <a:bodyPr lIns="0" tIns="0" rIns="0" bIns="0" rtlCol="0" anchor="t">
              <a:spAutoFit/>
            </a:bodyPr>
            <a:lstStyle/>
            <a:p>
              <a:pPr marL="0" lvl="0" indent="0" algn="l">
                <a:spcBef>
                  <a:spcPts val="600"/>
                </a:spcBef>
                <a:spcAft>
                  <a:spcPts val="600"/>
                </a:spcAft>
              </a:pPr>
              <a:r>
                <a:rPr lang="en-US" sz="3600" spc="35">
                  <a:solidFill>
                    <a:srgbClr val="313131"/>
                  </a:solidFill>
                  <a:latin typeface="Be Vietnam"/>
                  <a:ea typeface="Be Vietnam"/>
                  <a:cs typeface="Be Vietnam"/>
                  <a:sym typeface="Be Vietnam"/>
                </a:rPr>
                <a:t>Năng lực số đóng vai trò </a:t>
              </a:r>
              <a:r>
                <a:rPr lang="en-US" sz="3600" b="1" spc="35">
                  <a:solidFill>
                    <a:srgbClr val="313131"/>
                  </a:solidFill>
                  <a:latin typeface="Be Vietnam Ultra-Bold"/>
                  <a:ea typeface="Be Vietnam Ultra-Bold"/>
                  <a:cs typeface="Be Vietnam Ultra-Bold"/>
                  <a:sym typeface="Be Vietnam Ultra-Bold"/>
                </a:rPr>
                <a:t>quan trọng</a:t>
              </a:r>
              <a:r>
                <a:rPr lang="en-US" sz="3600" spc="35">
                  <a:solidFill>
                    <a:srgbClr val="313131"/>
                  </a:solidFill>
                  <a:latin typeface="Be Vietnam"/>
                  <a:ea typeface="Be Vietnam"/>
                  <a:cs typeface="Be Vietnam"/>
                  <a:sym typeface="Be Vietnam"/>
                </a:rPr>
                <a:t> trong việc hình thành và phát triển kỹ năng học tập, giúp học sinh </a:t>
              </a:r>
              <a:r>
                <a:rPr lang="en-US" sz="3600" b="1" spc="35">
                  <a:solidFill>
                    <a:srgbClr val="313131"/>
                  </a:solidFill>
                  <a:latin typeface="Be Vietnam Ultra-Bold"/>
                  <a:ea typeface="Be Vietnam Ultra-Bold"/>
                  <a:cs typeface="Be Vietnam Ultra-Bold"/>
                  <a:sym typeface="Be Vietnam Ultra-Bold"/>
                </a:rPr>
                <a:t>tiếp cận kiến thức</a:t>
              </a:r>
              <a:r>
                <a:rPr lang="en-US" sz="3600" spc="35">
                  <a:solidFill>
                    <a:srgbClr val="313131"/>
                  </a:solidFill>
                  <a:latin typeface="Be Vietnam"/>
                  <a:ea typeface="Be Vietnam"/>
                  <a:cs typeface="Be Vietnam"/>
                  <a:sym typeface="Be Vietnam"/>
                </a:rPr>
                <a:t> và công nghệ hiệu quả hơn.</a:t>
              </a:r>
            </a:p>
          </p:txBody>
        </p:sp>
      </p:grpSp>
      <p:sp>
        <p:nvSpPr>
          <p:cNvPr id="8" name="Freeform 8"/>
          <p:cNvSpPr/>
          <p:nvPr/>
        </p:nvSpPr>
        <p:spPr>
          <a:xfrm>
            <a:off x="666750" y="8060757"/>
            <a:ext cx="1775820" cy="1559493"/>
          </a:xfrm>
          <a:custGeom>
            <a:avLst/>
            <a:gdLst/>
            <a:ahLst/>
            <a:cxnLst/>
            <a:rect l="l" t="t" r="r" b="b"/>
            <a:pathLst>
              <a:path w="1775820" h="1559493">
                <a:moveTo>
                  <a:pt x="0" y="0"/>
                </a:moveTo>
                <a:lnTo>
                  <a:pt x="1775820" y="0"/>
                </a:lnTo>
                <a:lnTo>
                  <a:pt x="1775820" y="1559493"/>
                </a:lnTo>
                <a:lnTo>
                  <a:pt x="0" y="1559493"/>
                </a:lnTo>
                <a:lnTo>
                  <a:pt x="0" y="0"/>
                </a:lnTo>
                <a:close/>
              </a:path>
            </a:pathLst>
          </a:custGeom>
          <a:blipFill>
            <a:blip r:embed="rId5">
              <a:extLst>
                <a:ext uri="{96DAC541-7B7A-43D3-8B79-37D633B846F1}">
                  <asvg:svgBlip xmlns:asvg="http://schemas.microsoft.com/office/drawing/2016/SVG/main" r:embed="rId6"/>
                </a:ext>
              </a:extLst>
            </a:blip>
            <a:stretch>
              <a:fillRect/>
            </a:stretch>
          </a:blipFill>
        </p:spPr>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9F9FA"/>
        </a:solidFill>
        <a:effectLst/>
      </p:bgPr>
    </p:bg>
    <p:spTree>
      <p:nvGrpSpPr>
        <p:cNvPr id="1" name=""/>
        <p:cNvGrpSpPr/>
        <p:nvPr/>
      </p:nvGrpSpPr>
      <p:grpSpPr>
        <a:xfrm>
          <a:off x="0" y="0"/>
          <a:ext cx="0" cy="0"/>
          <a:chOff x="0" y="0"/>
          <a:chExt cx="0" cy="0"/>
        </a:xfrm>
      </p:grpSpPr>
      <p:sp>
        <p:nvSpPr>
          <p:cNvPr id="2" name="AutoShape 2"/>
          <p:cNvSpPr/>
          <p:nvPr/>
        </p:nvSpPr>
        <p:spPr>
          <a:xfrm flipV="1">
            <a:off x="4067175" y="666750"/>
            <a:ext cx="13554075" cy="19050"/>
          </a:xfrm>
          <a:prstGeom prst="line">
            <a:avLst/>
          </a:prstGeom>
          <a:ln w="28575" cap="flat">
            <a:solidFill>
              <a:srgbClr val="3A6EA5"/>
            </a:solidFill>
            <a:prstDash val="solid"/>
            <a:headEnd type="none" w="sm" len="sm"/>
            <a:tailEnd type="none" w="sm" len="sm"/>
          </a:ln>
        </p:spPr>
      </p:sp>
      <p:sp>
        <p:nvSpPr>
          <p:cNvPr id="3" name="Freeform 3"/>
          <p:cNvSpPr/>
          <p:nvPr/>
        </p:nvSpPr>
        <p:spPr>
          <a:xfrm>
            <a:off x="666750" y="685800"/>
            <a:ext cx="2571750" cy="2585855"/>
          </a:xfrm>
          <a:custGeom>
            <a:avLst/>
            <a:gdLst/>
            <a:ahLst/>
            <a:cxnLst/>
            <a:rect l="l" t="t" r="r" b="b"/>
            <a:pathLst>
              <a:path w="2571750" h="2585855">
                <a:moveTo>
                  <a:pt x="0" y="0"/>
                </a:moveTo>
                <a:lnTo>
                  <a:pt x="2571750" y="0"/>
                </a:lnTo>
                <a:lnTo>
                  <a:pt x="2571750" y="2585855"/>
                </a:lnTo>
                <a:lnTo>
                  <a:pt x="0" y="2585855"/>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sp>
        <p:nvSpPr>
          <p:cNvPr id="4" name="TextBox 4"/>
          <p:cNvSpPr txBox="1"/>
          <p:nvPr/>
        </p:nvSpPr>
        <p:spPr>
          <a:xfrm>
            <a:off x="666750" y="8499476"/>
            <a:ext cx="16954500" cy="1144480"/>
          </a:xfrm>
          <a:prstGeom prst="rect">
            <a:avLst/>
          </a:prstGeom>
        </p:spPr>
        <p:txBody>
          <a:bodyPr lIns="0" tIns="0" rIns="0" bIns="0" rtlCol="0" anchor="t">
            <a:spAutoFit/>
          </a:bodyPr>
          <a:lstStyle/>
          <a:p>
            <a:pPr marL="0" lvl="0" indent="0" algn="l">
              <a:lnSpc>
                <a:spcPts val="8499"/>
              </a:lnSpc>
            </a:pPr>
            <a:r>
              <a:rPr lang="en-US" sz="8499">
                <a:solidFill>
                  <a:srgbClr val="3A6EA5"/>
                </a:solidFill>
                <a:latin typeface="Roca Two"/>
                <a:ea typeface="Roca Two"/>
                <a:cs typeface="Roca Two"/>
                <a:sym typeface="Roca Two"/>
              </a:rPr>
              <a:t>Ví dụ minh họa cụ thể về NLS</a:t>
            </a:r>
          </a:p>
        </p:txBody>
      </p:sp>
      <p:grpSp>
        <p:nvGrpSpPr>
          <p:cNvPr id="5" name="Group 5"/>
          <p:cNvGrpSpPr/>
          <p:nvPr/>
        </p:nvGrpSpPr>
        <p:grpSpPr>
          <a:xfrm>
            <a:off x="4067175" y="1179899"/>
            <a:ext cx="4010025" cy="5250784"/>
            <a:chOff x="0" y="-38100"/>
            <a:chExt cx="5346700" cy="5799964"/>
          </a:xfrm>
        </p:grpSpPr>
        <p:sp>
          <p:nvSpPr>
            <p:cNvPr id="6" name="TextBox 6"/>
            <p:cNvSpPr txBox="1"/>
            <p:nvPr/>
          </p:nvSpPr>
          <p:spPr>
            <a:xfrm>
              <a:off x="0" y="-38100"/>
              <a:ext cx="5346700" cy="679934"/>
            </a:xfrm>
            <a:prstGeom prst="rect">
              <a:avLst/>
            </a:prstGeom>
          </p:spPr>
          <p:txBody>
            <a:bodyPr lIns="0" tIns="0" rIns="0" bIns="0" rtlCol="0" anchor="t">
              <a:spAutoFit/>
            </a:bodyPr>
            <a:lstStyle/>
            <a:p>
              <a:pPr marL="0" lvl="0" indent="0" algn="ctr">
                <a:spcBef>
                  <a:spcPts val="600"/>
                </a:spcBef>
                <a:spcAft>
                  <a:spcPts val="600"/>
                </a:spcAft>
              </a:pPr>
              <a:r>
                <a:rPr lang="en-US" sz="4000" b="1" spc="21">
                  <a:solidFill>
                    <a:srgbClr val="00B050"/>
                  </a:solidFill>
                  <a:latin typeface="Be Vietnam Ultra-Bold"/>
                  <a:ea typeface="Be Vietnam Ultra-Bold"/>
                  <a:cs typeface="Be Vietnam Ultra-Bold"/>
                  <a:sym typeface="Be Vietnam Ultra-Bold"/>
                </a:rPr>
                <a:t>Tra Google</a:t>
              </a:r>
            </a:p>
          </p:txBody>
        </p:sp>
        <p:sp>
          <p:nvSpPr>
            <p:cNvPr id="7" name="TextBox 7"/>
            <p:cNvSpPr txBox="1"/>
            <p:nvPr/>
          </p:nvSpPr>
          <p:spPr>
            <a:xfrm>
              <a:off x="0" y="1478282"/>
              <a:ext cx="5346700" cy="4283582"/>
            </a:xfrm>
            <a:prstGeom prst="rect">
              <a:avLst/>
            </a:prstGeom>
          </p:spPr>
          <p:txBody>
            <a:bodyPr lIns="0" tIns="0" rIns="0" bIns="0" rtlCol="0" anchor="t">
              <a:spAutoFit/>
            </a:bodyPr>
            <a:lstStyle/>
            <a:p>
              <a:pPr marL="0" lvl="0" indent="0" algn="just">
                <a:spcBef>
                  <a:spcPts val="600"/>
                </a:spcBef>
                <a:spcAft>
                  <a:spcPts val="600"/>
                </a:spcAft>
              </a:pPr>
              <a:r>
                <a:rPr lang="en-US" sz="3600" spc="36">
                  <a:latin typeface="Be Vietnam"/>
                  <a:ea typeface="Be Vietnam"/>
                  <a:cs typeface="Be Vietnam"/>
                  <a:sym typeface="Be Vietnam"/>
                </a:rPr>
                <a:t>Học sinh sử dụng Google để tìm kiếm thông tin cần thiết cho bài học, nâng cao kỹ năng tra cứu của mình.</a:t>
              </a:r>
            </a:p>
          </p:txBody>
        </p:sp>
      </p:grpSp>
      <p:grpSp>
        <p:nvGrpSpPr>
          <p:cNvPr id="8" name="Group 8"/>
          <p:cNvGrpSpPr/>
          <p:nvPr/>
        </p:nvGrpSpPr>
        <p:grpSpPr>
          <a:xfrm>
            <a:off x="8772525" y="1179899"/>
            <a:ext cx="4010026" cy="4696787"/>
            <a:chOff x="-1" y="-38100"/>
            <a:chExt cx="5346701" cy="4964031"/>
          </a:xfrm>
        </p:grpSpPr>
        <p:sp>
          <p:nvSpPr>
            <p:cNvPr id="9" name="TextBox 9"/>
            <p:cNvSpPr txBox="1"/>
            <p:nvPr/>
          </p:nvSpPr>
          <p:spPr>
            <a:xfrm>
              <a:off x="0" y="-38100"/>
              <a:ext cx="5346700" cy="650578"/>
            </a:xfrm>
            <a:prstGeom prst="rect">
              <a:avLst/>
            </a:prstGeom>
          </p:spPr>
          <p:txBody>
            <a:bodyPr lIns="0" tIns="0" rIns="0" bIns="0" rtlCol="0" anchor="t">
              <a:spAutoFit/>
            </a:bodyPr>
            <a:lstStyle/>
            <a:p>
              <a:pPr marL="0" lvl="0" indent="0" algn="ctr">
                <a:spcBef>
                  <a:spcPts val="600"/>
                </a:spcBef>
                <a:spcAft>
                  <a:spcPts val="600"/>
                </a:spcAft>
              </a:pPr>
              <a:r>
                <a:rPr lang="en-US" sz="4000" b="1" spc="21">
                  <a:solidFill>
                    <a:srgbClr val="00B050"/>
                  </a:solidFill>
                  <a:latin typeface="Be Vietnam Ultra-Bold"/>
                  <a:ea typeface="Be Vietnam Ultra-Bold"/>
                  <a:cs typeface="Be Vietnam Ultra-Bold"/>
                  <a:sym typeface="Be Vietnam Ultra-Bold"/>
                </a:rPr>
                <a:t>Chụp Ảnh</a:t>
              </a:r>
            </a:p>
          </p:txBody>
        </p:sp>
        <p:sp>
          <p:nvSpPr>
            <p:cNvPr id="10" name="TextBox 10"/>
            <p:cNvSpPr txBox="1"/>
            <p:nvPr/>
          </p:nvSpPr>
          <p:spPr>
            <a:xfrm>
              <a:off x="-1" y="1412813"/>
              <a:ext cx="5346700" cy="3513118"/>
            </a:xfrm>
            <a:prstGeom prst="rect">
              <a:avLst/>
            </a:prstGeom>
          </p:spPr>
          <p:txBody>
            <a:bodyPr lIns="0" tIns="0" rIns="0" bIns="0" rtlCol="0" anchor="t">
              <a:spAutoFit/>
            </a:bodyPr>
            <a:lstStyle/>
            <a:p>
              <a:pPr marL="0" lvl="0" indent="0" algn="just">
                <a:spcBef>
                  <a:spcPts val="600"/>
                </a:spcBef>
                <a:spcAft>
                  <a:spcPts val="600"/>
                </a:spcAft>
              </a:pPr>
              <a:r>
                <a:rPr lang="en-US" sz="3600" spc="36">
                  <a:latin typeface="Be Vietnam"/>
                  <a:ea typeface="Be Vietnam"/>
                  <a:cs typeface="Be Vietnam"/>
                  <a:sym typeface="Be Vietnam"/>
                </a:rPr>
                <a:t>HS chụp ảnh bài làm của mình để tạo sản phẩm số, giúp ghi lại quá trình học tập một cách sáng tạo.</a:t>
              </a:r>
            </a:p>
          </p:txBody>
        </p:sp>
      </p:grpSp>
      <p:grpSp>
        <p:nvGrpSpPr>
          <p:cNvPr id="11" name="Group 11"/>
          <p:cNvGrpSpPr/>
          <p:nvPr/>
        </p:nvGrpSpPr>
        <p:grpSpPr>
          <a:xfrm>
            <a:off x="13611225" y="1179899"/>
            <a:ext cx="4010025" cy="5804783"/>
            <a:chOff x="0" y="-38100"/>
            <a:chExt cx="5346700" cy="7739711"/>
          </a:xfrm>
        </p:grpSpPr>
        <p:sp>
          <p:nvSpPr>
            <p:cNvPr id="12" name="TextBox 12"/>
            <p:cNvSpPr txBox="1"/>
            <p:nvPr/>
          </p:nvSpPr>
          <p:spPr>
            <a:xfrm>
              <a:off x="0" y="-38100"/>
              <a:ext cx="5346700" cy="1846660"/>
            </a:xfrm>
            <a:prstGeom prst="rect">
              <a:avLst/>
            </a:prstGeom>
          </p:spPr>
          <p:txBody>
            <a:bodyPr lIns="0" tIns="0" rIns="0" bIns="0" rtlCol="0" anchor="t">
              <a:spAutoFit/>
            </a:bodyPr>
            <a:lstStyle/>
            <a:p>
              <a:pPr marL="0" lvl="0" indent="0" algn="ctr">
                <a:spcBef>
                  <a:spcPts val="600"/>
                </a:spcBef>
                <a:spcAft>
                  <a:spcPts val="600"/>
                </a:spcAft>
              </a:pPr>
              <a:r>
                <a:rPr lang="en-US" sz="4000" b="1" spc="21">
                  <a:solidFill>
                    <a:srgbClr val="00B050"/>
                  </a:solidFill>
                  <a:latin typeface="Be Vietnam Ultra-Bold"/>
                  <a:ea typeface="Be Vietnam Ultra-Bold"/>
                  <a:cs typeface="Be Vietnam Ultra-Bold"/>
                  <a:sym typeface="Be Vietnam Ultra-Bold"/>
                </a:rPr>
                <a:t>Sử Dụng </a:t>
              </a:r>
            </a:p>
            <a:p>
              <a:pPr marL="0" lvl="0" indent="0" algn="ctr">
                <a:spcBef>
                  <a:spcPts val="600"/>
                </a:spcBef>
                <a:spcAft>
                  <a:spcPts val="600"/>
                </a:spcAft>
              </a:pPr>
              <a:r>
                <a:rPr lang="en-US" sz="4000" b="1" spc="21">
                  <a:solidFill>
                    <a:srgbClr val="00B050"/>
                  </a:solidFill>
                  <a:latin typeface="Be Vietnam Ultra-Bold"/>
                  <a:ea typeface="Be Vietnam Ultra-Bold"/>
                  <a:cs typeface="Be Vietnam Ultra-Bold"/>
                  <a:sym typeface="Be Vietnam Ultra-Bold"/>
                </a:rPr>
                <a:t>Phần Mềm</a:t>
              </a:r>
            </a:p>
          </p:txBody>
        </p:sp>
        <p:sp>
          <p:nvSpPr>
            <p:cNvPr id="13" name="TextBox 13"/>
            <p:cNvSpPr txBox="1"/>
            <p:nvPr/>
          </p:nvSpPr>
          <p:spPr>
            <a:xfrm>
              <a:off x="0" y="1792301"/>
              <a:ext cx="5346700" cy="5909310"/>
            </a:xfrm>
            <a:prstGeom prst="rect">
              <a:avLst/>
            </a:prstGeom>
          </p:spPr>
          <p:txBody>
            <a:bodyPr lIns="0" tIns="0" rIns="0" bIns="0" rtlCol="0" anchor="t">
              <a:spAutoFit/>
            </a:bodyPr>
            <a:lstStyle/>
            <a:p>
              <a:pPr marL="0" lvl="0" indent="0" algn="just">
                <a:spcBef>
                  <a:spcPts val="600"/>
                </a:spcBef>
                <a:spcAft>
                  <a:spcPts val="600"/>
                </a:spcAft>
              </a:pPr>
              <a:r>
                <a:rPr lang="en-US" sz="3600" spc="36">
                  <a:latin typeface="Be Vietnam"/>
                  <a:ea typeface="Be Vietnam"/>
                  <a:cs typeface="Be Vietnam"/>
                  <a:sym typeface="Be Vietnam"/>
                </a:rPr>
                <a:t>Học sinh dùng phần mềm PhET để thực hiện các thí nghiệm ảo, phát triển kỹ năng sử dụng công cụ số trong học tập.</a:t>
              </a: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left)">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wipe(left)">
                                      <p:cBhvr>
                                        <p:cTn id="1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9F9FA"/>
        </a:solidFill>
        <a:effectLst/>
      </p:bgPr>
    </p:bg>
    <p:spTree>
      <p:nvGrpSpPr>
        <p:cNvPr id="1" name=""/>
        <p:cNvGrpSpPr/>
        <p:nvPr/>
      </p:nvGrpSpPr>
      <p:grpSpPr>
        <a:xfrm>
          <a:off x="0" y="0"/>
          <a:ext cx="0" cy="0"/>
          <a:chOff x="0" y="0"/>
          <a:chExt cx="0" cy="0"/>
        </a:xfrm>
      </p:grpSpPr>
      <p:sp>
        <p:nvSpPr>
          <p:cNvPr id="2" name="AutoShape 2"/>
          <p:cNvSpPr/>
          <p:nvPr/>
        </p:nvSpPr>
        <p:spPr>
          <a:xfrm>
            <a:off x="4267201" y="609600"/>
            <a:ext cx="12954000" cy="0"/>
          </a:xfrm>
          <a:prstGeom prst="line">
            <a:avLst/>
          </a:prstGeom>
          <a:ln w="28575" cap="flat">
            <a:solidFill>
              <a:srgbClr val="3A6EA5"/>
            </a:solidFill>
            <a:prstDash val="solid"/>
            <a:headEnd type="none" w="sm" len="sm"/>
            <a:tailEnd type="none" w="sm" len="sm"/>
          </a:ln>
        </p:spPr>
      </p:sp>
      <p:sp>
        <p:nvSpPr>
          <p:cNvPr id="3" name="Freeform 3"/>
          <p:cNvSpPr/>
          <p:nvPr/>
        </p:nvSpPr>
        <p:spPr>
          <a:xfrm>
            <a:off x="666750" y="685800"/>
            <a:ext cx="2571750" cy="2585855"/>
          </a:xfrm>
          <a:custGeom>
            <a:avLst/>
            <a:gdLst/>
            <a:ahLst/>
            <a:cxnLst/>
            <a:rect l="l" t="t" r="r" b="b"/>
            <a:pathLst>
              <a:path w="2571750" h="2585855">
                <a:moveTo>
                  <a:pt x="0" y="0"/>
                </a:moveTo>
                <a:lnTo>
                  <a:pt x="2571750" y="0"/>
                </a:lnTo>
                <a:lnTo>
                  <a:pt x="2571750" y="2585855"/>
                </a:lnTo>
                <a:lnTo>
                  <a:pt x="0" y="2585855"/>
                </a:lnTo>
                <a:lnTo>
                  <a:pt x="0" y="0"/>
                </a:lnTo>
                <a:close/>
              </a:path>
            </a:pathLst>
          </a:custGeom>
          <a:blipFill>
            <a:blip r:embed="rId3">
              <a:extLst>
                <a:ext uri="{96DAC541-7B7A-43D3-8B79-37D633B846F1}">
                  <asvg:svgBlip xmlns:asvg="http://schemas.microsoft.com/office/drawing/2016/SVG/main" r:embed="rId4"/>
                </a:ext>
              </a:extLst>
            </a:blip>
            <a:stretch>
              <a:fillRect/>
            </a:stretch>
          </a:blipFill>
        </p:spPr>
      </p:sp>
      <p:sp>
        <p:nvSpPr>
          <p:cNvPr id="4" name="TextBox 4"/>
          <p:cNvSpPr txBox="1"/>
          <p:nvPr/>
        </p:nvSpPr>
        <p:spPr>
          <a:xfrm>
            <a:off x="4267200" y="927778"/>
            <a:ext cx="12954001" cy="2234522"/>
          </a:xfrm>
          <a:prstGeom prst="rect">
            <a:avLst/>
          </a:prstGeom>
        </p:spPr>
        <p:txBody>
          <a:bodyPr wrap="square" lIns="0" tIns="0" rIns="0" bIns="0" rtlCol="0" anchor="t">
            <a:spAutoFit/>
          </a:bodyPr>
          <a:lstStyle/>
          <a:p>
            <a:pPr marL="0" lvl="0" indent="0" algn="just">
              <a:lnSpc>
                <a:spcPts val="8499"/>
              </a:lnSpc>
            </a:pPr>
            <a:r>
              <a:rPr lang="en-US" sz="8499">
                <a:solidFill>
                  <a:srgbClr val="3A6EA5"/>
                </a:solidFill>
                <a:latin typeface="Roca Two"/>
                <a:ea typeface="Roca Two"/>
                <a:cs typeface="Roca Two"/>
                <a:sym typeface="Roca Two"/>
              </a:rPr>
              <a:t>4 Mã năng lực số cốt lõi của môn KHTN</a:t>
            </a:r>
          </a:p>
        </p:txBody>
      </p:sp>
      <p:sp>
        <p:nvSpPr>
          <p:cNvPr id="6" name="TextBox 6"/>
          <p:cNvSpPr txBox="1"/>
          <p:nvPr/>
        </p:nvSpPr>
        <p:spPr>
          <a:xfrm>
            <a:off x="4267200" y="3009900"/>
            <a:ext cx="6448425" cy="615553"/>
          </a:xfrm>
          <a:prstGeom prst="rect">
            <a:avLst/>
          </a:prstGeom>
        </p:spPr>
        <p:txBody>
          <a:bodyPr lIns="0" tIns="0" rIns="0" bIns="0" rtlCol="0" anchor="t">
            <a:spAutoFit/>
          </a:bodyPr>
          <a:lstStyle/>
          <a:p>
            <a:pPr marL="0" lvl="0" indent="0" algn="l">
              <a:spcBef>
                <a:spcPts val="600"/>
              </a:spcBef>
              <a:spcAft>
                <a:spcPts val="600"/>
              </a:spcAft>
            </a:pPr>
            <a:r>
              <a:rPr lang="en-US" sz="4000" b="1" spc="21">
                <a:solidFill>
                  <a:srgbClr val="00B050"/>
                </a:solidFill>
                <a:latin typeface="Be Vietnam Ultra-Bold"/>
                <a:ea typeface="Be Vietnam Ultra-Bold"/>
                <a:cs typeface="Be Vietnam Ultra-Bold"/>
                <a:sym typeface="Be Vietnam Ultra-Bold"/>
              </a:rPr>
              <a:t>Tra Google 1.1.TC1b</a:t>
            </a:r>
          </a:p>
        </p:txBody>
      </p:sp>
      <p:sp>
        <p:nvSpPr>
          <p:cNvPr id="7" name="TextBox 7"/>
          <p:cNvSpPr txBox="1"/>
          <p:nvPr/>
        </p:nvSpPr>
        <p:spPr>
          <a:xfrm>
            <a:off x="4267200" y="3571311"/>
            <a:ext cx="6448425" cy="2264531"/>
          </a:xfrm>
          <a:prstGeom prst="rect">
            <a:avLst/>
          </a:prstGeom>
        </p:spPr>
        <p:txBody>
          <a:bodyPr lIns="0" tIns="0" rIns="0" bIns="0" rtlCol="0" anchor="t">
            <a:spAutoFit/>
          </a:bodyPr>
          <a:lstStyle/>
          <a:p>
            <a:pPr marL="0" lvl="0" indent="0" algn="l">
              <a:spcBef>
                <a:spcPts val="600"/>
              </a:spcBef>
              <a:spcAft>
                <a:spcPts val="600"/>
              </a:spcAft>
            </a:pPr>
            <a:r>
              <a:rPr lang="en-US" sz="3600" spc="36">
                <a:solidFill>
                  <a:srgbClr val="313131"/>
                </a:solidFill>
                <a:latin typeface="Be Vietnam"/>
                <a:ea typeface="Be Vietnam"/>
                <a:cs typeface="Be Vietnam"/>
                <a:sym typeface="Be Vietnam"/>
              </a:rPr>
              <a:t>Học sinh sử dụng Google để tìm kiếm </a:t>
            </a:r>
            <a:r>
              <a:rPr lang="en-US" sz="3600" b="1" spc="36">
                <a:solidFill>
                  <a:srgbClr val="313131"/>
                </a:solidFill>
                <a:latin typeface="Be Vietnam Ultra-Bold"/>
                <a:ea typeface="Be Vietnam Ultra-Bold"/>
                <a:cs typeface="Be Vietnam Ultra-Bold"/>
                <a:sym typeface="Be Vietnam Ultra-Bold"/>
              </a:rPr>
              <a:t>thông tin số</a:t>
            </a:r>
            <a:r>
              <a:rPr lang="en-US" sz="3600" spc="36">
                <a:solidFill>
                  <a:srgbClr val="313131"/>
                </a:solidFill>
                <a:latin typeface="Be Vietnam"/>
                <a:ea typeface="Be Vietnam"/>
                <a:cs typeface="Be Vietnam"/>
                <a:sym typeface="Be Vietnam"/>
              </a:rPr>
              <a:t>, giúp phát triển kỹ năng tìm kiếm và lọc thông tin hiệu quả.</a:t>
            </a:r>
          </a:p>
        </p:txBody>
      </p:sp>
      <p:sp>
        <p:nvSpPr>
          <p:cNvPr id="9" name="TextBox 9"/>
          <p:cNvSpPr txBox="1"/>
          <p:nvPr/>
        </p:nvSpPr>
        <p:spPr>
          <a:xfrm>
            <a:off x="4267200" y="6067285"/>
            <a:ext cx="6448425" cy="615553"/>
          </a:xfrm>
          <a:prstGeom prst="rect">
            <a:avLst/>
          </a:prstGeom>
        </p:spPr>
        <p:txBody>
          <a:bodyPr lIns="0" tIns="0" rIns="0" bIns="0" rtlCol="0" anchor="t">
            <a:spAutoFit/>
          </a:bodyPr>
          <a:lstStyle/>
          <a:p>
            <a:pPr lvl="0">
              <a:spcBef>
                <a:spcPts val="600"/>
              </a:spcBef>
              <a:spcAft>
                <a:spcPts val="600"/>
              </a:spcAft>
            </a:pPr>
            <a:r>
              <a:rPr lang="en-US" sz="4000" b="1" spc="21">
                <a:solidFill>
                  <a:srgbClr val="00B050"/>
                </a:solidFill>
                <a:latin typeface="Be Vietnam Ultra-Bold"/>
                <a:ea typeface="Be Vietnam Ultra-Bold"/>
                <a:cs typeface="Be Vietnam Ultra-Bold"/>
                <a:sym typeface="Be Vietnam Ultra-Bold"/>
              </a:rPr>
              <a:t>Làm Slide 2.4.TC1a</a:t>
            </a:r>
          </a:p>
        </p:txBody>
      </p:sp>
      <p:sp>
        <p:nvSpPr>
          <p:cNvPr id="10" name="TextBox 10"/>
          <p:cNvSpPr txBox="1"/>
          <p:nvPr/>
        </p:nvSpPr>
        <p:spPr>
          <a:xfrm>
            <a:off x="4267200" y="6628696"/>
            <a:ext cx="6448425" cy="2769989"/>
          </a:xfrm>
          <a:prstGeom prst="rect">
            <a:avLst/>
          </a:prstGeom>
        </p:spPr>
        <p:txBody>
          <a:bodyPr lIns="0" tIns="0" rIns="0" bIns="0" rtlCol="0" anchor="t">
            <a:spAutoFit/>
          </a:bodyPr>
          <a:lstStyle/>
          <a:p>
            <a:pPr marL="0" lvl="0" indent="0" algn="l">
              <a:spcBef>
                <a:spcPts val="600"/>
              </a:spcBef>
              <a:spcAft>
                <a:spcPts val="600"/>
              </a:spcAft>
            </a:pPr>
            <a:r>
              <a:rPr lang="en-US" sz="3600" spc="36">
                <a:solidFill>
                  <a:srgbClr val="313131"/>
                </a:solidFill>
                <a:latin typeface="Be Vietnam"/>
                <a:ea typeface="Be Vietnam"/>
                <a:cs typeface="Be Vietnam"/>
                <a:sym typeface="Be Vietnam"/>
              </a:rPr>
              <a:t>Học sinh thực hiện bài tập nhóm bằng cách tạo slide và chia sẻ qua các ứng dụng, khuyến khích </a:t>
            </a:r>
            <a:r>
              <a:rPr lang="en-US" sz="3600" b="1" spc="36">
                <a:solidFill>
                  <a:srgbClr val="313131"/>
                </a:solidFill>
                <a:latin typeface="Be Vietnam Ultra-Bold"/>
                <a:ea typeface="Be Vietnam Ultra-Bold"/>
                <a:cs typeface="Be Vietnam Ultra-Bold"/>
                <a:sym typeface="Be Vietnam Ultra-Bold"/>
              </a:rPr>
              <a:t>hợp tác và chia sẻ</a:t>
            </a:r>
            <a:r>
              <a:rPr lang="en-US" sz="3600" spc="36">
                <a:solidFill>
                  <a:srgbClr val="313131"/>
                </a:solidFill>
                <a:latin typeface="Be Vietnam"/>
                <a:ea typeface="Be Vietnam"/>
                <a:cs typeface="Be Vietnam"/>
                <a:sym typeface="Be Vietnam"/>
              </a:rPr>
              <a:t>.</a:t>
            </a:r>
          </a:p>
        </p:txBody>
      </p:sp>
      <p:sp>
        <p:nvSpPr>
          <p:cNvPr id="12" name="TextBox 12"/>
          <p:cNvSpPr txBox="1"/>
          <p:nvPr/>
        </p:nvSpPr>
        <p:spPr>
          <a:xfrm>
            <a:off x="11172825" y="3009900"/>
            <a:ext cx="6448425" cy="615553"/>
          </a:xfrm>
          <a:prstGeom prst="rect">
            <a:avLst/>
          </a:prstGeom>
        </p:spPr>
        <p:txBody>
          <a:bodyPr lIns="0" tIns="0" rIns="0" bIns="0" rtlCol="0" anchor="t">
            <a:spAutoFit/>
          </a:bodyPr>
          <a:lstStyle/>
          <a:p>
            <a:pPr lvl="0">
              <a:spcBef>
                <a:spcPts val="600"/>
              </a:spcBef>
              <a:spcAft>
                <a:spcPts val="600"/>
              </a:spcAft>
            </a:pPr>
            <a:r>
              <a:rPr lang="en-US" sz="4000" b="1" spc="21">
                <a:solidFill>
                  <a:srgbClr val="00B050"/>
                </a:solidFill>
                <a:latin typeface="Be Vietnam Ultra-Bold"/>
                <a:ea typeface="Be Vietnam Ultra-Bold"/>
                <a:cs typeface="Be Vietnam Ultra-Bold"/>
                <a:sym typeface="Be Vietnam Ultra-Bold"/>
              </a:rPr>
              <a:t>Chụp Ảnh 3.1.TC1a</a:t>
            </a:r>
          </a:p>
        </p:txBody>
      </p:sp>
      <p:sp>
        <p:nvSpPr>
          <p:cNvPr id="13" name="TextBox 13"/>
          <p:cNvSpPr txBox="1"/>
          <p:nvPr/>
        </p:nvSpPr>
        <p:spPr>
          <a:xfrm>
            <a:off x="11172825" y="3571311"/>
            <a:ext cx="6448425" cy="2264531"/>
          </a:xfrm>
          <a:prstGeom prst="rect">
            <a:avLst/>
          </a:prstGeom>
        </p:spPr>
        <p:txBody>
          <a:bodyPr lIns="0" tIns="0" rIns="0" bIns="0" rtlCol="0" anchor="t">
            <a:spAutoFit/>
          </a:bodyPr>
          <a:lstStyle/>
          <a:p>
            <a:pPr marL="0" lvl="0" indent="0" algn="l">
              <a:spcBef>
                <a:spcPts val="600"/>
              </a:spcBef>
              <a:spcAft>
                <a:spcPts val="600"/>
              </a:spcAft>
            </a:pPr>
            <a:r>
              <a:rPr lang="en-US" sz="3600" spc="36">
                <a:solidFill>
                  <a:srgbClr val="313131"/>
                </a:solidFill>
                <a:latin typeface="Be Vietnam"/>
                <a:ea typeface="Be Vietnam"/>
                <a:cs typeface="Be Vietnam"/>
                <a:sym typeface="Be Vietnam"/>
              </a:rPr>
              <a:t>Học sinh thực hành chụp ảnh tài liệu và bài làm, tạo ra </a:t>
            </a:r>
            <a:r>
              <a:rPr lang="en-US" sz="3600" b="1" spc="36">
                <a:solidFill>
                  <a:srgbClr val="313131"/>
                </a:solidFill>
                <a:latin typeface="Be Vietnam Ultra-Bold"/>
                <a:ea typeface="Be Vietnam Ultra-Bold"/>
                <a:cs typeface="Be Vietnam Ultra-Bold"/>
                <a:sym typeface="Be Vietnam Ultra-Bold"/>
              </a:rPr>
              <a:t>sản phẩm số</a:t>
            </a:r>
            <a:r>
              <a:rPr lang="en-US" sz="3600" spc="36">
                <a:solidFill>
                  <a:srgbClr val="313131"/>
                </a:solidFill>
                <a:latin typeface="Be Vietnam"/>
                <a:ea typeface="Be Vietnam"/>
                <a:cs typeface="Be Vietnam"/>
                <a:sym typeface="Be Vietnam"/>
              </a:rPr>
              <a:t> minh chứng cho quá trình học tập.</a:t>
            </a:r>
          </a:p>
        </p:txBody>
      </p:sp>
      <p:sp>
        <p:nvSpPr>
          <p:cNvPr id="15" name="TextBox 15"/>
          <p:cNvSpPr txBox="1"/>
          <p:nvPr/>
        </p:nvSpPr>
        <p:spPr>
          <a:xfrm>
            <a:off x="11172825" y="6067285"/>
            <a:ext cx="6448425" cy="615553"/>
          </a:xfrm>
          <a:prstGeom prst="rect">
            <a:avLst/>
          </a:prstGeom>
        </p:spPr>
        <p:txBody>
          <a:bodyPr lIns="0" tIns="0" rIns="0" bIns="0" rtlCol="0" anchor="t">
            <a:spAutoFit/>
          </a:bodyPr>
          <a:lstStyle/>
          <a:p>
            <a:pPr lvl="0">
              <a:spcBef>
                <a:spcPts val="600"/>
              </a:spcBef>
              <a:spcAft>
                <a:spcPts val="600"/>
              </a:spcAft>
            </a:pPr>
            <a:r>
              <a:rPr lang="en-US" sz="4000" b="1" spc="21">
                <a:solidFill>
                  <a:srgbClr val="00B050"/>
                </a:solidFill>
                <a:latin typeface="Be Vietnam Ultra-Bold"/>
                <a:ea typeface="Be Vietnam Ultra-Bold"/>
                <a:cs typeface="Be Vietnam Ultra-Bold"/>
                <a:sym typeface="Be Vietnam Ultra-Bold"/>
              </a:rPr>
              <a:t>Dùng PhET 5.3.TC1a</a:t>
            </a:r>
          </a:p>
        </p:txBody>
      </p:sp>
      <p:sp>
        <p:nvSpPr>
          <p:cNvPr id="16" name="TextBox 16"/>
          <p:cNvSpPr txBox="1"/>
          <p:nvPr/>
        </p:nvSpPr>
        <p:spPr>
          <a:xfrm>
            <a:off x="11172825" y="6628696"/>
            <a:ext cx="6448425" cy="2769989"/>
          </a:xfrm>
          <a:prstGeom prst="rect">
            <a:avLst/>
          </a:prstGeom>
        </p:spPr>
        <p:txBody>
          <a:bodyPr lIns="0" tIns="0" rIns="0" bIns="0" rtlCol="0" anchor="t">
            <a:spAutoFit/>
          </a:bodyPr>
          <a:lstStyle/>
          <a:p>
            <a:pPr marL="0" lvl="0" indent="0" algn="l">
              <a:spcBef>
                <a:spcPts val="600"/>
              </a:spcBef>
              <a:spcAft>
                <a:spcPts val="600"/>
              </a:spcAft>
            </a:pPr>
            <a:r>
              <a:rPr lang="en-US" sz="3600" spc="36">
                <a:solidFill>
                  <a:srgbClr val="313131"/>
                </a:solidFill>
                <a:latin typeface="Be Vietnam"/>
                <a:ea typeface="Be Vietnam"/>
                <a:cs typeface="Be Vietnam"/>
                <a:sym typeface="Be Vietnam"/>
              </a:rPr>
              <a:t>Học sinh sử dụng phần mềm PhET để mô phỏng và tính toán, nâng cao kỹ năng </a:t>
            </a:r>
            <a:r>
              <a:rPr lang="en-US" sz="3600" b="1" spc="36">
                <a:solidFill>
                  <a:srgbClr val="313131"/>
                </a:solidFill>
                <a:latin typeface="Be Vietnam Ultra-Bold"/>
                <a:ea typeface="Be Vietnam Ultra-Bold"/>
                <a:cs typeface="Be Vietnam Ultra-Bold"/>
                <a:sym typeface="Be Vietnam Ultra-Bold"/>
              </a:rPr>
              <a:t>sử dụng công cụ số</a:t>
            </a:r>
            <a:r>
              <a:rPr lang="en-US" sz="3600" spc="36">
                <a:solidFill>
                  <a:srgbClr val="313131"/>
                </a:solidFill>
                <a:latin typeface="Be Vietnam"/>
                <a:ea typeface="Be Vietnam"/>
                <a:cs typeface="Be Vietnam"/>
                <a:sym typeface="Be Vietnam"/>
              </a:rPr>
              <a:t> chuyên ngành.</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wipe(left)">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wipe(left)">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wipe(left)">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wipe(left)">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wipe(left)">
                                      <p:cBhvr>
                                        <p:cTn id="37" dur="500"/>
                                        <p:tgtEl>
                                          <p:spTgt spid="15"/>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wipe(left)">
                                      <p:cBhvr>
                                        <p:cTn id="4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9" grpId="0"/>
      <p:bldP spid="10" grpId="0"/>
      <p:bldP spid="12" grpId="0"/>
      <p:bldP spid="13" grpId="0"/>
      <p:bldP spid="15" grpId="0"/>
      <p:bldP spid="16"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9F9FA"/>
        </a:solidFill>
        <a:effectLst/>
      </p:bgPr>
    </p:bg>
    <p:spTree>
      <p:nvGrpSpPr>
        <p:cNvPr id="1" name=""/>
        <p:cNvGrpSpPr/>
        <p:nvPr/>
      </p:nvGrpSpPr>
      <p:grpSpPr>
        <a:xfrm>
          <a:off x="0" y="0"/>
          <a:ext cx="0" cy="0"/>
          <a:chOff x="0" y="0"/>
          <a:chExt cx="0" cy="0"/>
        </a:xfrm>
      </p:grpSpPr>
      <p:sp>
        <p:nvSpPr>
          <p:cNvPr id="2" name="AutoShape 2"/>
          <p:cNvSpPr/>
          <p:nvPr/>
        </p:nvSpPr>
        <p:spPr>
          <a:xfrm>
            <a:off x="8382000" y="838200"/>
            <a:ext cx="7800975" cy="0"/>
          </a:xfrm>
          <a:prstGeom prst="line">
            <a:avLst/>
          </a:prstGeom>
          <a:ln w="28575" cap="flat">
            <a:solidFill>
              <a:srgbClr val="3A6EA5"/>
            </a:solidFill>
            <a:prstDash val="solid"/>
            <a:headEnd type="none" w="sm" len="sm"/>
            <a:tailEnd type="none" w="sm" len="sm"/>
          </a:ln>
        </p:spPr>
      </p:sp>
      <p:sp>
        <p:nvSpPr>
          <p:cNvPr id="3" name="Freeform 3"/>
          <p:cNvSpPr/>
          <p:nvPr/>
        </p:nvSpPr>
        <p:spPr>
          <a:xfrm>
            <a:off x="2717858" y="8060757"/>
            <a:ext cx="1550987" cy="1559493"/>
          </a:xfrm>
          <a:custGeom>
            <a:avLst/>
            <a:gdLst/>
            <a:ahLst/>
            <a:cxnLst/>
            <a:rect l="l" t="t" r="r" b="b"/>
            <a:pathLst>
              <a:path w="1550987" h="1559493">
                <a:moveTo>
                  <a:pt x="0" y="0"/>
                </a:moveTo>
                <a:lnTo>
                  <a:pt x="1550986" y="0"/>
                </a:lnTo>
                <a:lnTo>
                  <a:pt x="1550986" y="1559493"/>
                </a:lnTo>
                <a:lnTo>
                  <a:pt x="0" y="155949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TextBox 4"/>
          <p:cNvSpPr txBox="1"/>
          <p:nvPr/>
        </p:nvSpPr>
        <p:spPr>
          <a:xfrm>
            <a:off x="666750" y="838200"/>
            <a:ext cx="6886575" cy="2234522"/>
          </a:xfrm>
          <a:prstGeom prst="rect">
            <a:avLst/>
          </a:prstGeom>
        </p:spPr>
        <p:txBody>
          <a:bodyPr lIns="0" tIns="0" rIns="0" bIns="0" rtlCol="0" anchor="t">
            <a:spAutoFit/>
          </a:bodyPr>
          <a:lstStyle/>
          <a:p>
            <a:pPr marL="0" lvl="0" indent="0">
              <a:lnSpc>
                <a:spcPts val="8499"/>
              </a:lnSpc>
            </a:pPr>
            <a:r>
              <a:rPr lang="en-US" sz="8499">
                <a:solidFill>
                  <a:srgbClr val="3A6EA5"/>
                </a:solidFill>
                <a:latin typeface="Roca Two"/>
                <a:ea typeface="Roca Two"/>
                <a:cs typeface="Roca Two"/>
                <a:sym typeface="Roca Two"/>
              </a:rPr>
              <a:t>Quy trình triển khai</a:t>
            </a:r>
          </a:p>
        </p:txBody>
      </p:sp>
      <p:grpSp>
        <p:nvGrpSpPr>
          <p:cNvPr id="5" name="Group 5"/>
          <p:cNvGrpSpPr/>
          <p:nvPr/>
        </p:nvGrpSpPr>
        <p:grpSpPr>
          <a:xfrm>
            <a:off x="8382000" y="1409676"/>
            <a:ext cx="7800975" cy="4572024"/>
            <a:chOff x="0" y="-38100"/>
            <a:chExt cx="9182100" cy="3556569"/>
          </a:xfrm>
        </p:grpSpPr>
        <p:sp>
          <p:nvSpPr>
            <p:cNvPr id="6" name="TextBox 6"/>
            <p:cNvSpPr txBox="1"/>
            <p:nvPr/>
          </p:nvSpPr>
          <p:spPr>
            <a:xfrm>
              <a:off x="0" y="-38100"/>
              <a:ext cx="9182100" cy="1053442"/>
            </a:xfrm>
            <a:prstGeom prst="rect">
              <a:avLst/>
            </a:prstGeom>
          </p:spPr>
          <p:txBody>
            <a:bodyPr lIns="0" tIns="0" rIns="0" bIns="0" rtlCol="0" anchor="t">
              <a:spAutoFit/>
            </a:bodyPr>
            <a:lstStyle/>
            <a:p>
              <a:pPr marL="0" lvl="0" indent="0" algn="l">
                <a:spcBef>
                  <a:spcPts val="600"/>
                </a:spcBef>
                <a:spcAft>
                  <a:spcPts val="600"/>
                </a:spcAft>
              </a:pPr>
              <a:r>
                <a:rPr lang="en-US" sz="4400" b="1" spc="21">
                  <a:solidFill>
                    <a:srgbClr val="00B050"/>
                  </a:solidFill>
                  <a:latin typeface="Be Vietnam Ultra-Bold"/>
                  <a:ea typeface="Be Vietnam Ultra-Bold"/>
                  <a:cs typeface="Be Vietnam Ultra-Bold"/>
                  <a:sym typeface="Be Vietnam Ultra-Bold"/>
                </a:rPr>
                <a:t>Các bước thực hiện năng lực số trong dạy học</a:t>
              </a:r>
            </a:p>
          </p:txBody>
        </p:sp>
        <p:sp>
          <p:nvSpPr>
            <p:cNvPr id="7" name="TextBox 7"/>
            <p:cNvSpPr txBox="1"/>
            <p:nvPr/>
          </p:nvSpPr>
          <p:spPr>
            <a:xfrm>
              <a:off x="0" y="1363701"/>
              <a:ext cx="9182100" cy="2154768"/>
            </a:xfrm>
            <a:prstGeom prst="rect">
              <a:avLst/>
            </a:prstGeom>
          </p:spPr>
          <p:txBody>
            <a:bodyPr lIns="0" tIns="0" rIns="0" bIns="0" rtlCol="0" anchor="t">
              <a:spAutoFit/>
            </a:bodyPr>
            <a:lstStyle/>
            <a:p>
              <a:pPr marL="0" lvl="0" indent="0" algn="just">
                <a:spcBef>
                  <a:spcPts val="600"/>
                </a:spcBef>
                <a:spcAft>
                  <a:spcPts val="600"/>
                </a:spcAft>
              </a:pPr>
              <a:r>
                <a:rPr lang="en-US" sz="3600" spc="35">
                  <a:solidFill>
                    <a:srgbClr val="313131"/>
                  </a:solidFill>
                  <a:latin typeface="Be Vietnam"/>
                  <a:ea typeface="Be Vietnam"/>
                  <a:cs typeface="Be Vietnam"/>
                  <a:sym typeface="Be Vietnam"/>
                </a:rPr>
                <a:t>Quy trình triển khai năng lực số gồm ba bước chính, giúp giáo viên dễ dàng tích hợp các công nghệ số vào kế hoạch giảng dạy, nâng cao hiệu quả học tập cho học sinh.</a:t>
              </a:r>
            </a:p>
          </p:txBody>
        </p:sp>
      </p:grpSp>
      <p:sp>
        <p:nvSpPr>
          <p:cNvPr id="8" name="Freeform 8"/>
          <p:cNvSpPr/>
          <p:nvPr/>
        </p:nvSpPr>
        <p:spPr>
          <a:xfrm>
            <a:off x="666750" y="8060757"/>
            <a:ext cx="1775820" cy="1559493"/>
          </a:xfrm>
          <a:custGeom>
            <a:avLst/>
            <a:gdLst/>
            <a:ahLst/>
            <a:cxnLst/>
            <a:rect l="l" t="t" r="r" b="b"/>
            <a:pathLst>
              <a:path w="1775820" h="1559493">
                <a:moveTo>
                  <a:pt x="0" y="0"/>
                </a:moveTo>
                <a:lnTo>
                  <a:pt x="1775820" y="0"/>
                </a:lnTo>
                <a:lnTo>
                  <a:pt x="1775820" y="1559493"/>
                </a:lnTo>
                <a:lnTo>
                  <a:pt x="0" y="155949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9F9FA"/>
        </a:solidFill>
        <a:effectLst/>
      </p:bgPr>
    </p:bg>
    <p:spTree>
      <p:nvGrpSpPr>
        <p:cNvPr id="1" name=""/>
        <p:cNvGrpSpPr/>
        <p:nvPr/>
      </p:nvGrpSpPr>
      <p:grpSpPr>
        <a:xfrm>
          <a:off x="0" y="0"/>
          <a:ext cx="0" cy="0"/>
          <a:chOff x="0" y="0"/>
          <a:chExt cx="0" cy="0"/>
        </a:xfrm>
      </p:grpSpPr>
      <p:sp>
        <p:nvSpPr>
          <p:cNvPr id="2" name="AutoShape 2"/>
          <p:cNvSpPr/>
          <p:nvPr/>
        </p:nvSpPr>
        <p:spPr>
          <a:xfrm>
            <a:off x="7886700" y="685800"/>
            <a:ext cx="8953500" cy="0"/>
          </a:xfrm>
          <a:prstGeom prst="line">
            <a:avLst/>
          </a:prstGeom>
          <a:ln w="28575" cap="flat">
            <a:solidFill>
              <a:srgbClr val="3A6EA5"/>
            </a:solidFill>
            <a:prstDash val="solid"/>
            <a:headEnd type="none" w="sm" len="sm"/>
            <a:tailEnd type="none" w="sm" len="sm"/>
          </a:ln>
        </p:spPr>
      </p:sp>
      <p:sp>
        <p:nvSpPr>
          <p:cNvPr id="3" name="Freeform 3"/>
          <p:cNvSpPr/>
          <p:nvPr/>
        </p:nvSpPr>
        <p:spPr>
          <a:xfrm>
            <a:off x="2717858" y="8060757"/>
            <a:ext cx="1550987" cy="1559493"/>
          </a:xfrm>
          <a:custGeom>
            <a:avLst/>
            <a:gdLst/>
            <a:ahLst/>
            <a:cxnLst/>
            <a:rect l="l" t="t" r="r" b="b"/>
            <a:pathLst>
              <a:path w="1550987" h="1559493">
                <a:moveTo>
                  <a:pt x="0" y="0"/>
                </a:moveTo>
                <a:lnTo>
                  <a:pt x="1550986" y="0"/>
                </a:lnTo>
                <a:lnTo>
                  <a:pt x="1550986" y="1559493"/>
                </a:lnTo>
                <a:lnTo>
                  <a:pt x="0" y="1559493"/>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4" name="TextBox 4"/>
          <p:cNvSpPr txBox="1"/>
          <p:nvPr/>
        </p:nvSpPr>
        <p:spPr>
          <a:xfrm>
            <a:off x="666750" y="838200"/>
            <a:ext cx="6886575" cy="2197099"/>
          </a:xfrm>
          <a:prstGeom prst="rect">
            <a:avLst/>
          </a:prstGeom>
        </p:spPr>
        <p:txBody>
          <a:bodyPr lIns="0" tIns="0" rIns="0" bIns="0" rtlCol="0" anchor="t">
            <a:spAutoFit/>
          </a:bodyPr>
          <a:lstStyle/>
          <a:p>
            <a:pPr marL="0" lvl="0" indent="0" algn="l">
              <a:lnSpc>
                <a:spcPts val="8499"/>
              </a:lnSpc>
            </a:pPr>
            <a:r>
              <a:rPr lang="en-US" sz="8499">
                <a:solidFill>
                  <a:srgbClr val="3A6EA5"/>
                </a:solidFill>
                <a:latin typeface="Roca Two"/>
                <a:ea typeface="Roca Two"/>
                <a:cs typeface="Roca Two"/>
                <a:sym typeface="Roca Two"/>
              </a:rPr>
              <a:t>Triển khai Năng lực Số</a:t>
            </a:r>
          </a:p>
        </p:txBody>
      </p:sp>
      <p:sp>
        <p:nvSpPr>
          <p:cNvPr id="6" name="TextBox 6"/>
          <p:cNvSpPr txBox="1"/>
          <p:nvPr/>
        </p:nvSpPr>
        <p:spPr>
          <a:xfrm>
            <a:off x="7905750" y="832909"/>
            <a:ext cx="9086850" cy="1354217"/>
          </a:xfrm>
          <a:prstGeom prst="rect">
            <a:avLst/>
          </a:prstGeom>
        </p:spPr>
        <p:txBody>
          <a:bodyPr lIns="0" tIns="0" rIns="0" bIns="0" rtlCol="0" anchor="t">
            <a:spAutoFit/>
          </a:bodyPr>
          <a:lstStyle/>
          <a:p>
            <a:pPr marL="0" lvl="0" indent="0" algn="just">
              <a:spcBef>
                <a:spcPts val="600"/>
              </a:spcBef>
              <a:spcAft>
                <a:spcPts val="600"/>
              </a:spcAft>
            </a:pPr>
            <a:r>
              <a:rPr lang="en-US" sz="4400" b="1" spc="21">
                <a:solidFill>
                  <a:srgbClr val="00B050"/>
                </a:solidFill>
                <a:latin typeface="Be Vietnam Ultra-Bold"/>
                <a:ea typeface="Be Vietnam Ultra-Bold"/>
                <a:cs typeface="Be Vietnam Ultra-Bold"/>
                <a:sym typeface="Be Vietnam Ultra-Bold"/>
              </a:rPr>
              <a:t>Bước 1 – Chọn bài dạy phù hợp</a:t>
            </a:r>
          </a:p>
        </p:txBody>
      </p:sp>
      <p:sp>
        <p:nvSpPr>
          <p:cNvPr id="7" name="TextBox 7"/>
          <p:cNvSpPr txBox="1"/>
          <p:nvPr/>
        </p:nvSpPr>
        <p:spPr>
          <a:xfrm>
            <a:off x="7905750" y="1510017"/>
            <a:ext cx="9086850" cy="1107996"/>
          </a:xfrm>
          <a:prstGeom prst="rect">
            <a:avLst/>
          </a:prstGeom>
        </p:spPr>
        <p:txBody>
          <a:bodyPr lIns="0" tIns="0" rIns="0" bIns="0" rtlCol="0" anchor="t">
            <a:spAutoFit/>
          </a:bodyPr>
          <a:lstStyle/>
          <a:p>
            <a:pPr marL="0" lvl="0" indent="0" algn="just">
              <a:spcBef>
                <a:spcPts val="600"/>
              </a:spcBef>
              <a:spcAft>
                <a:spcPts val="600"/>
              </a:spcAft>
            </a:pPr>
            <a:r>
              <a:rPr lang="en-US" sz="3600" spc="35">
                <a:solidFill>
                  <a:srgbClr val="313131"/>
                </a:solidFill>
                <a:latin typeface="Be Vietnam"/>
                <a:ea typeface="Be Vietnam"/>
                <a:cs typeface="Be Vietnam"/>
                <a:sym typeface="Be Vietnam"/>
              </a:rPr>
              <a:t>Lựa chọn bài dạy phù hợp để tối ưu hóa khả năng tích hợp năng lực số.</a:t>
            </a:r>
          </a:p>
        </p:txBody>
      </p:sp>
      <p:sp>
        <p:nvSpPr>
          <p:cNvPr id="8" name="TextBox 8"/>
          <p:cNvSpPr txBox="1"/>
          <p:nvPr/>
        </p:nvSpPr>
        <p:spPr>
          <a:xfrm>
            <a:off x="7905750" y="3545801"/>
            <a:ext cx="9086850" cy="1354217"/>
          </a:xfrm>
          <a:prstGeom prst="rect">
            <a:avLst/>
          </a:prstGeom>
        </p:spPr>
        <p:txBody>
          <a:bodyPr lIns="0" tIns="0" rIns="0" bIns="0" rtlCol="0" anchor="t">
            <a:spAutoFit/>
          </a:bodyPr>
          <a:lstStyle/>
          <a:p>
            <a:pPr marL="0" lvl="0" indent="0" algn="just">
              <a:spcBef>
                <a:spcPts val="600"/>
              </a:spcBef>
              <a:spcAft>
                <a:spcPts val="600"/>
              </a:spcAft>
            </a:pPr>
            <a:r>
              <a:rPr lang="en-US" sz="4400" b="1" spc="21">
                <a:solidFill>
                  <a:srgbClr val="00B050"/>
                </a:solidFill>
                <a:latin typeface="Be Vietnam Ultra-Bold"/>
                <a:ea typeface="Be Vietnam Ultra-Bold"/>
                <a:cs typeface="Be Vietnam Ultra-Bold"/>
                <a:sym typeface="Be Vietnam Ultra-Bold"/>
              </a:rPr>
              <a:t>Bước 2 – Bổ sung vào kế hoạch</a:t>
            </a:r>
          </a:p>
        </p:txBody>
      </p:sp>
      <p:sp>
        <p:nvSpPr>
          <p:cNvPr id="9" name="TextBox 9"/>
          <p:cNvSpPr txBox="1"/>
          <p:nvPr/>
        </p:nvSpPr>
        <p:spPr>
          <a:xfrm>
            <a:off x="7905750" y="4222909"/>
            <a:ext cx="9086850" cy="2215991"/>
          </a:xfrm>
          <a:prstGeom prst="rect">
            <a:avLst/>
          </a:prstGeom>
        </p:spPr>
        <p:txBody>
          <a:bodyPr lIns="0" tIns="0" rIns="0" bIns="0" rtlCol="0" anchor="t">
            <a:spAutoFit/>
          </a:bodyPr>
          <a:lstStyle/>
          <a:p>
            <a:pPr marL="0" lvl="0" indent="0" algn="just">
              <a:spcBef>
                <a:spcPts val="600"/>
              </a:spcBef>
              <a:spcAft>
                <a:spcPts val="600"/>
              </a:spcAft>
            </a:pPr>
            <a:r>
              <a:rPr lang="en-US" sz="3600" spc="35">
                <a:solidFill>
                  <a:srgbClr val="313131"/>
                </a:solidFill>
                <a:latin typeface="Be Vietnam"/>
                <a:ea typeface="Be Vietnam"/>
                <a:cs typeface="Be Vietnam"/>
                <a:sym typeface="Be Vietnam"/>
              </a:rPr>
              <a:t>Thêm thông tin “Năng lực số: [Hành động của HS]” vào kế hoạch dạy học để rõ ràng về các hoạt động sẽ thực hiện.</a:t>
            </a:r>
          </a:p>
        </p:txBody>
      </p:sp>
      <p:sp>
        <p:nvSpPr>
          <p:cNvPr id="10" name="TextBox 10"/>
          <p:cNvSpPr txBox="1"/>
          <p:nvPr/>
        </p:nvSpPr>
        <p:spPr>
          <a:xfrm>
            <a:off x="7905750" y="6327171"/>
            <a:ext cx="9086850" cy="677108"/>
          </a:xfrm>
          <a:prstGeom prst="rect">
            <a:avLst/>
          </a:prstGeom>
        </p:spPr>
        <p:txBody>
          <a:bodyPr lIns="0" tIns="0" rIns="0" bIns="0" rtlCol="0" anchor="t">
            <a:spAutoFit/>
          </a:bodyPr>
          <a:lstStyle/>
          <a:p>
            <a:pPr marL="0" lvl="0" indent="0" algn="just">
              <a:spcBef>
                <a:spcPts val="600"/>
              </a:spcBef>
              <a:spcAft>
                <a:spcPts val="600"/>
              </a:spcAft>
            </a:pPr>
            <a:r>
              <a:rPr lang="en-US" sz="4400" b="1" spc="21">
                <a:solidFill>
                  <a:srgbClr val="00B050"/>
                </a:solidFill>
                <a:latin typeface="Be Vietnam Ultra-Bold"/>
                <a:ea typeface="Be Vietnam Ultra-Bold"/>
                <a:cs typeface="Be Vietnam Ultra-Bold"/>
                <a:sym typeface="Be Vietnam Ultra-Bold"/>
              </a:rPr>
              <a:t>Bước 3 – Soạn giáo án</a:t>
            </a:r>
          </a:p>
        </p:txBody>
      </p:sp>
      <p:sp>
        <p:nvSpPr>
          <p:cNvPr id="11" name="TextBox 11"/>
          <p:cNvSpPr txBox="1"/>
          <p:nvPr/>
        </p:nvSpPr>
        <p:spPr>
          <a:xfrm>
            <a:off x="7905750" y="7004279"/>
            <a:ext cx="9086850" cy="2215991"/>
          </a:xfrm>
          <a:prstGeom prst="rect">
            <a:avLst/>
          </a:prstGeom>
        </p:spPr>
        <p:txBody>
          <a:bodyPr lIns="0" tIns="0" rIns="0" bIns="0" rtlCol="0" anchor="t">
            <a:spAutoFit/>
          </a:bodyPr>
          <a:lstStyle/>
          <a:p>
            <a:pPr marL="0" lvl="0" indent="0" algn="just">
              <a:spcBef>
                <a:spcPts val="600"/>
              </a:spcBef>
              <a:spcAft>
                <a:spcPts val="600"/>
              </a:spcAft>
            </a:pPr>
            <a:r>
              <a:rPr lang="en-US" sz="3600" spc="35">
                <a:solidFill>
                  <a:srgbClr val="313131"/>
                </a:solidFill>
                <a:latin typeface="Be Vietnam"/>
                <a:ea typeface="Be Vietnam"/>
                <a:cs typeface="Be Vietnam"/>
                <a:sym typeface="Be Vietnam"/>
              </a:rPr>
              <a:t>Điều chỉnh giáo án để bao gồm </a:t>
            </a:r>
            <a:r>
              <a:rPr lang="en-US" sz="3600" spc="35">
                <a:solidFill>
                  <a:srgbClr val="313131"/>
                </a:solidFill>
                <a:latin typeface="Be Vietnam" panose="020B0604020202020204" charset="0"/>
                <a:ea typeface="Be Vietnam Ultra-Bold"/>
                <a:cs typeface="Be Vietnam Ultra-Bold"/>
                <a:sym typeface="Be Vietnam Ultra-Bold"/>
              </a:rPr>
              <a:t>mục tiêu NLS</a:t>
            </a:r>
            <a:r>
              <a:rPr lang="en-US" sz="3600" spc="35">
                <a:solidFill>
                  <a:srgbClr val="313131"/>
                </a:solidFill>
                <a:latin typeface="Be Vietnam" panose="020B0604020202020204" charset="0"/>
                <a:ea typeface="Be Vietnam"/>
                <a:cs typeface="Be Vietnam"/>
                <a:sym typeface="Be Vietnam"/>
              </a:rPr>
              <a:t> </a:t>
            </a:r>
            <a:r>
              <a:rPr lang="en-US" sz="3600" spc="35">
                <a:solidFill>
                  <a:srgbClr val="313131"/>
                </a:solidFill>
                <a:latin typeface="Be Vietnam"/>
                <a:ea typeface="Be Vietnam"/>
                <a:cs typeface="Be Vietnam"/>
                <a:sym typeface="Be Vietnam"/>
              </a:rPr>
              <a:t>và các hoạt động học tập tích hợp công nghệ số, đảm bảo tính hiệu quả trong giảng dạy.</a:t>
            </a:r>
          </a:p>
        </p:txBody>
      </p:sp>
      <p:sp>
        <p:nvSpPr>
          <p:cNvPr id="12" name="Freeform 12"/>
          <p:cNvSpPr/>
          <p:nvPr/>
        </p:nvSpPr>
        <p:spPr>
          <a:xfrm>
            <a:off x="666750" y="8060757"/>
            <a:ext cx="1775820" cy="1559493"/>
          </a:xfrm>
          <a:custGeom>
            <a:avLst/>
            <a:gdLst/>
            <a:ahLst/>
            <a:cxnLst/>
            <a:rect l="l" t="t" r="r" b="b"/>
            <a:pathLst>
              <a:path w="1775820" h="1559493">
                <a:moveTo>
                  <a:pt x="0" y="0"/>
                </a:moveTo>
                <a:lnTo>
                  <a:pt x="1775820" y="0"/>
                </a:lnTo>
                <a:lnTo>
                  <a:pt x="1775820" y="1559493"/>
                </a:lnTo>
                <a:lnTo>
                  <a:pt x="0" y="155949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left)">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left)">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left)">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wipe(left)">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wipe(left)">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wipe(left)">
                                      <p:cBhvr>
                                        <p:cTn id="3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9871A1-66AC-D5D6-F8E1-288025EDCB84}"/>
            </a:ext>
          </a:extLst>
        </p:cNvPr>
        <p:cNvGrpSpPr/>
        <p:nvPr/>
      </p:nvGrpSpPr>
      <p:grpSpPr>
        <a:xfrm>
          <a:off x="0" y="0"/>
          <a:ext cx="0" cy="0"/>
          <a:chOff x="0" y="0"/>
          <a:chExt cx="0" cy="0"/>
        </a:xfrm>
      </p:grpSpPr>
      <p:sp>
        <p:nvSpPr>
          <p:cNvPr id="6" name="TextBox 6">
            <a:extLst>
              <a:ext uri="{FF2B5EF4-FFF2-40B4-BE49-F238E27FC236}">
                <a16:creationId xmlns:a16="http://schemas.microsoft.com/office/drawing/2014/main" id="{78F4FF22-D1E5-5BC9-53C5-DF4EB7E98425}"/>
              </a:ext>
            </a:extLst>
          </p:cNvPr>
          <p:cNvSpPr txBox="1"/>
          <p:nvPr/>
        </p:nvSpPr>
        <p:spPr>
          <a:xfrm>
            <a:off x="1066800" y="419100"/>
            <a:ext cx="15773400" cy="2339102"/>
          </a:xfrm>
          <a:prstGeom prst="rect">
            <a:avLst/>
          </a:prstGeom>
        </p:spPr>
        <p:txBody>
          <a:bodyPr wrap="square" lIns="0" tIns="0" rIns="0" bIns="0" rtlCol="0" anchor="t">
            <a:spAutoFit/>
          </a:bodyPr>
          <a:lstStyle/>
          <a:p>
            <a:pPr marL="0" lvl="0" indent="0" algn="just">
              <a:spcBef>
                <a:spcPts val="600"/>
              </a:spcBef>
              <a:spcAft>
                <a:spcPts val="600"/>
              </a:spcAft>
            </a:pPr>
            <a:r>
              <a:rPr lang="en-US" sz="4400" b="1" spc="21">
                <a:solidFill>
                  <a:srgbClr val="00B050"/>
                </a:solidFill>
                <a:latin typeface="Be Vietnam Ultra-Bold"/>
                <a:ea typeface="Be Vietnam Ultra-Bold"/>
                <a:cs typeface="Be Vietnam Ultra-Bold"/>
                <a:sym typeface="Be Vietnam Ultra-Bold"/>
              </a:rPr>
              <a:t>Bước 1 – Chọn bài dạy phù hợp</a:t>
            </a:r>
          </a:p>
          <a:p>
            <a:pPr lvl="0" algn="just">
              <a:spcBef>
                <a:spcPts val="600"/>
              </a:spcBef>
              <a:spcAft>
                <a:spcPts val="600"/>
              </a:spcAft>
            </a:pPr>
            <a:r>
              <a:rPr lang="en-US" sz="4400" b="1" spc="21">
                <a:solidFill>
                  <a:srgbClr val="FF0000"/>
                </a:solidFill>
                <a:latin typeface="Be Vietnam Ultra-Bold"/>
                <a:ea typeface="Be Vietnam Ultra-Bold"/>
                <a:cs typeface="Be Vietnam Ultra-Bold"/>
                <a:sym typeface="Be Vietnam Ultra-Bold"/>
              </a:rPr>
              <a:t>Cách 1: Giáo viên tự chọn bài và nội dung tích hợp NLS</a:t>
            </a:r>
          </a:p>
          <a:p>
            <a:pPr algn="just">
              <a:spcBef>
                <a:spcPts val="600"/>
              </a:spcBef>
              <a:spcAft>
                <a:spcPts val="600"/>
              </a:spcAft>
            </a:pPr>
            <a:r>
              <a:rPr lang="en-US" sz="4400" b="1" spc="21">
                <a:solidFill>
                  <a:srgbClr val="FF0000"/>
                </a:solidFill>
                <a:latin typeface="Be Vietnam Ultra-Bold"/>
                <a:ea typeface="Be Vietnam Ultra-Bold"/>
                <a:cs typeface="Be Vietnam Ultra-Bold"/>
                <a:sym typeface="Be Vietnam Ultra-Bold"/>
              </a:rPr>
              <a:t>Cách 2: Công cụ AI gợi ý bài và nội dung tích hợp NLS</a:t>
            </a:r>
          </a:p>
        </p:txBody>
      </p:sp>
    </p:spTree>
    <p:extLst>
      <p:ext uri="{BB962C8B-B14F-4D97-AF65-F5344CB8AC3E}">
        <p14:creationId xmlns:p14="http://schemas.microsoft.com/office/powerpoint/2010/main" val="1245462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wipe(left)">
                                      <p:cBhvr>
                                        <p:cTn id="7" dur="500"/>
                                        <p:tgtEl>
                                          <p:spTgt spid="6">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6">
                                            <p:txEl>
                                              <p:pRg st="2" end="2"/>
                                            </p:txEl>
                                          </p:spTgt>
                                        </p:tgtEl>
                                        <p:attrNameLst>
                                          <p:attrName>style.visibility</p:attrName>
                                        </p:attrNameLst>
                                      </p:cBhvr>
                                      <p:to>
                                        <p:strVal val="visible"/>
                                      </p:to>
                                    </p:set>
                                    <p:animEffect transition="in" filter="wipe(left)">
                                      <p:cBhvr>
                                        <p:cTn id="12"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EDFD44-171D-BC26-7325-4B6B5C10803A}"/>
            </a:ext>
          </a:extLst>
        </p:cNvPr>
        <p:cNvGrpSpPr/>
        <p:nvPr/>
      </p:nvGrpSpPr>
      <p:grpSpPr>
        <a:xfrm>
          <a:off x="0" y="0"/>
          <a:ext cx="0" cy="0"/>
          <a:chOff x="0" y="0"/>
          <a:chExt cx="0" cy="0"/>
        </a:xfrm>
      </p:grpSpPr>
      <p:sp>
        <p:nvSpPr>
          <p:cNvPr id="6" name="TextBox 6">
            <a:extLst>
              <a:ext uri="{FF2B5EF4-FFF2-40B4-BE49-F238E27FC236}">
                <a16:creationId xmlns:a16="http://schemas.microsoft.com/office/drawing/2014/main" id="{A28C5865-BC44-11DA-892A-B7CB02E0819F}"/>
              </a:ext>
            </a:extLst>
          </p:cNvPr>
          <p:cNvSpPr txBox="1"/>
          <p:nvPr/>
        </p:nvSpPr>
        <p:spPr>
          <a:xfrm>
            <a:off x="1066799" y="419100"/>
            <a:ext cx="16354425" cy="1508105"/>
          </a:xfrm>
          <a:prstGeom prst="rect">
            <a:avLst/>
          </a:prstGeom>
        </p:spPr>
        <p:txBody>
          <a:bodyPr wrap="square" lIns="0" tIns="0" rIns="0" bIns="0" rtlCol="0" anchor="t">
            <a:spAutoFit/>
          </a:bodyPr>
          <a:lstStyle/>
          <a:p>
            <a:pPr marL="0" lvl="0" indent="0" algn="just">
              <a:spcBef>
                <a:spcPts val="600"/>
              </a:spcBef>
              <a:spcAft>
                <a:spcPts val="600"/>
              </a:spcAft>
            </a:pPr>
            <a:r>
              <a:rPr lang="en-US" sz="4400" b="1" spc="21">
                <a:solidFill>
                  <a:srgbClr val="00B050"/>
                </a:solidFill>
                <a:latin typeface="Be Vietnam Ultra-Bold"/>
                <a:ea typeface="Be Vietnam Ultra-Bold"/>
                <a:cs typeface="Be Vietnam Ultra-Bold"/>
                <a:sym typeface="Be Vietnam Ultra-Bold"/>
              </a:rPr>
              <a:t>Bước 1 – Chọn bài dạy phù hợp</a:t>
            </a:r>
          </a:p>
          <a:p>
            <a:pPr lvl="0" algn="just">
              <a:spcBef>
                <a:spcPts val="600"/>
              </a:spcBef>
              <a:spcAft>
                <a:spcPts val="600"/>
              </a:spcAft>
            </a:pPr>
            <a:r>
              <a:rPr lang="en-US" sz="4400" b="1" spc="21">
                <a:solidFill>
                  <a:srgbClr val="FF0000"/>
                </a:solidFill>
                <a:latin typeface="Be Vietnam Ultra-Bold"/>
                <a:ea typeface="Be Vietnam Ultra-Bold"/>
                <a:cs typeface="Be Vietnam Ultra-Bold"/>
                <a:sym typeface="Be Vietnam Ultra-Bold"/>
              </a:rPr>
              <a:t>Cách 1: Giáo viên tự chọn</a:t>
            </a:r>
          </a:p>
        </p:txBody>
      </p:sp>
      <p:sp>
        <p:nvSpPr>
          <p:cNvPr id="7" name="TextBox 7">
            <a:extLst>
              <a:ext uri="{FF2B5EF4-FFF2-40B4-BE49-F238E27FC236}">
                <a16:creationId xmlns:a16="http://schemas.microsoft.com/office/drawing/2014/main" id="{5B09C94F-85C5-C057-B83A-EB6CCDB7661B}"/>
              </a:ext>
            </a:extLst>
          </p:cNvPr>
          <p:cNvSpPr txBox="1"/>
          <p:nvPr/>
        </p:nvSpPr>
        <p:spPr>
          <a:xfrm>
            <a:off x="866775" y="2163306"/>
            <a:ext cx="16554450" cy="7171194"/>
          </a:xfrm>
          <a:prstGeom prst="rect">
            <a:avLst/>
          </a:prstGeom>
        </p:spPr>
        <p:txBody>
          <a:bodyPr wrap="square" lIns="0" tIns="0" rIns="0" bIns="0" rtlCol="0" anchor="t">
            <a:spAutoFit/>
          </a:bodyPr>
          <a:lstStyle/>
          <a:p>
            <a:pPr lvl="0" indent="457200" algn="just">
              <a:spcBef>
                <a:spcPts val="600"/>
              </a:spcBef>
              <a:spcAft>
                <a:spcPts val="600"/>
              </a:spcAft>
            </a:pPr>
            <a:r>
              <a:rPr lang="vi-VN" sz="3600" b="1" spc="35">
                <a:solidFill>
                  <a:srgbClr val="313131"/>
                </a:solidFill>
                <a:latin typeface="Be Vietnam"/>
                <a:ea typeface="Be Vietnam"/>
                <a:cs typeface="Be Vietnam"/>
                <a:sym typeface="Be Vietnam"/>
              </a:rPr>
              <a:t>1. Nhóm bài tìm hiểu kiến thức mới, liên hệ thực tế:</a:t>
            </a:r>
          </a:p>
          <a:p>
            <a:pPr lvl="0" indent="457200" algn="just">
              <a:spcBef>
                <a:spcPts val="600"/>
              </a:spcBef>
              <a:spcAft>
                <a:spcPts val="600"/>
              </a:spcAft>
            </a:pPr>
            <a:r>
              <a:rPr lang="vi-VN" sz="3600" spc="35">
                <a:solidFill>
                  <a:srgbClr val="313131"/>
                </a:solidFill>
                <a:latin typeface="Be Vietnam"/>
                <a:ea typeface="Be Vietnam"/>
                <a:cs typeface="Be Vietnam"/>
                <a:sym typeface="Be Vietnam"/>
              </a:rPr>
              <a:t>Hành động: HS tra Google, xem Youtube, đọc báo mạng...</a:t>
            </a:r>
          </a:p>
          <a:p>
            <a:pPr lvl="0" indent="457200" algn="just">
              <a:spcBef>
                <a:spcPts val="600"/>
              </a:spcBef>
              <a:spcAft>
                <a:spcPts val="600"/>
              </a:spcAft>
            </a:pPr>
            <a:r>
              <a:rPr lang="vi-VN" sz="3600" spc="35">
                <a:solidFill>
                  <a:srgbClr val="313131"/>
                </a:solidFill>
                <a:latin typeface="Be Vietnam"/>
                <a:ea typeface="Be Vietnam"/>
                <a:cs typeface="Be Vietnam"/>
                <a:sym typeface="Be Vietnam"/>
              </a:rPr>
              <a:t>Mục tiêu (Copy vào giáo án):</a:t>
            </a:r>
          </a:p>
          <a:p>
            <a:pPr lvl="0" indent="457200" algn="just">
              <a:spcBef>
                <a:spcPts val="600"/>
              </a:spcBef>
              <a:spcAft>
                <a:spcPts val="600"/>
              </a:spcAft>
            </a:pPr>
            <a:r>
              <a:rPr lang="vi-VN" sz="3600" spc="35">
                <a:solidFill>
                  <a:srgbClr val="313131"/>
                </a:solidFill>
                <a:latin typeface="Be Vietnam"/>
                <a:ea typeface="Be Vietnam"/>
                <a:cs typeface="Be Vietnam"/>
                <a:sym typeface="Be Vietnam"/>
              </a:rPr>
              <a:t>NLS: Thực hiện được việc tìm kiếm và lọc thông tin liên quan đến bài học trên môi trường số (Mã: 1.1TC1b).</a:t>
            </a:r>
          </a:p>
          <a:p>
            <a:pPr lvl="0" indent="457200" algn="just">
              <a:spcBef>
                <a:spcPts val="600"/>
              </a:spcBef>
              <a:spcAft>
                <a:spcPts val="600"/>
              </a:spcAft>
            </a:pPr>
            <a:r>
              <a:rPr lang="vi-VN" sz="3600" b="1" spc="35">
                <a:solidFill>
                  <a:srgbClr val="313131"/>
                </a:solidFill>
                <a:latin typeface="Be Vietnam"/>
                <a:ea typeface="Be Vietnam"/>
                <a:cs typeface="Be Vietnam"/>
                <a:sym typeface="Be Vietnam"/>
              </a:rPr>
              <a:t>2. Nhóm bài Thực hành thí nghiệm/Chế tạo:</a:t>
            </a:r>
          </a:p>
          <a:p>
            <a:pPr lvl="0" indent="457200" algn="just">
              <a:spcBef>
                <a:spcPts val="600"/>
              </a:spcBef>
              <a:spcAft>
                <a:spcPts val="600"/>
              </a:spcAft>
            </a:pPr>
            <a:r>
              <a:rPr lang="vi-VN" sz="3600" spc="35">
                <a:solidFill>
                  <a:srgbClr val="313131"/>
                </a:solidFill>
                <a:latin typeface="Be Vietnam"/>
                <a:ea typeface="Be Vietnam"/>
                <a:cs typeface="Be Vietnam"/>
                <a:sym typeface="Be Vietnam"/>
              </a:rPr>
              <a:t>Hành động: HS chụp ảnh mẫu vật, quay video hiện tượng, ghi âm kết quả.</a:t>
            </a:r>
          </a:p>
          <a:p>
            <a:pPr lvl="0" indent="457200" algn="just">
              <a:spcBef>
                <a:spcPts val="600"/>
              </a:spcBef>
              <a:spcAft>
                <a:spcPts val="600"/>
              </a:spcAft>
            </a:pPr>
            <a:r>
              <a:rPr lang="vi-VN" sz="3600" spc="35">
                <a:solidFill>
                  <a:srgbClr val="313131"/>
                </a:solidFill>
                <a:latin typeface="Be Vietnam"/>
                <a:ea typeface="Be Vietnam"/>
                <a:cs typeface="Be Vietnam"/>
                <a:sym typeface="Be Vietnam"/>
              </a:rPr>
              <a:t>Mục tiêu (Copy vào giáo án):</a:t>
            </a:r>
          </a:p>
          <a:p>
            <a:pPr lvl="0" indent="457200" algn="just">
              <a:spcBef>
                <a:spcPts val="600"/>
              </a:spcBef>
              <a:spcAft>
                <a:spcPts val="600"/>
              </a:spcAft>
            </a:pPr>
            <a:r>
              <a:rPr lang="vi-VN" sz="3600" spc="35">
                <a:solidFill>
                  <a:srgbClr val="313131"/>
                </a:solidFill>
                <a:latin typeface="Be Vietnam"/>
                <a:ea typeface="Be Vietnam"/>
                <a:cs typeface="Be Vietnam"/>
                <a:sym typeface="Be Vietnam"/>
              </a:rPr>
              <a:t>NLS: Sử dụng thiết bị số để tạo ra sản phẩm (ảnh/video) minh chứng cho quá trình thực hành (Mã: 3.1TC1a).</a:t>
            </a:r>
          </a:p>
        </p:txBody>
      </p:sp>
    </p:spTree>
    <p:extLst>
      <p:ext uri="{BB962C8B-B14F-4D97-AF65-F5344CB8AC3E}">
        <p14:creationId xmlns:p14="http://schemas.microsoft.com/office/powerpoint/2010/main" val="15074375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animEffect transition="in" filter="wipe(left)">
                                      <p:cBhvr>
                                        <p:cTn id="37" dur="500"/>
                                        <p:tgtEl>
                                          <p:spTgt spid="7">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7">
                                            <p:txEl>
                                              <p:pRg st="7" end="7"/>
                                            </p:txEl>
                                          </p:spTgt>
                                        </p:tgtEl>
                                        <p:attrNameLst>
                                          <p:attrName>style.visibility</p:attrName>
                                        </p:attrNameLst>
                                      </p:cBhvr>
                                      <p:to>
                                        <p:strVal val="visible"/>
                                      </p:to>
                                    </p:set>
                                    <p:animEffect transition="in" filter="wipe(left)">
                                      <p:cBhvr>
                                        <p:cTn id="42" dur="500"/>
                                        <p:tgtEl>
                                          <p:spTgt spid="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FFA028-4461-D099-468B-78203AA484FC}"/>
            </a:ext>
          </a:extLst>
        </p:cNvPr>
        <p:cNvGrpSpPr/>
        <p:nvPr/>
      </p:nvGrpSpPr>
      <p:grpSpPr>
        <a:xfrm>
          <a:off x="0" y="0"/>
          <a:ext cx="0" cy="0"/>
          <a:chOff x="0" y="0"/>
          <a:chExt cx="0" cy="0"/>
        </a:xfrm>
      </p:grpSpPr>
      <p:sp>
        <p:nvSpPr>
          <p:cNvPr id="7" name="TextBox 7">
            <a:extLst>
              <a:ext uri="{FF2B5EF4-FFF2-40B4-BE49-F238E27FC236}">
                <a16:creationId xmlns:a16="http://schemas.microsoft.com/office/drawing/2014/main" id="{4B7DEF5D-1C6D-6DE6-3609-9B99448193AC}"/>
              </a:ext>
            </a:extLst>
          </p:cNvPr>
          <p:cNvSpPr txBox="1"/>
          <p:nvPr/>
        </p:nvSpPr>
        <p:spPr>
          <a:xfrm>
            <a:off x="866775" y="2126174"/>
            <a:ext cx="16554450" cy="7725192"/>
          </a:xfrm>
          <a:prstGeom prst="rect">
            <a:avLst/>
          </a:prstGeom>
        </p:spPr>
        <p:txBody>
          <a:bodyPr wrap="square" lIns="0" tIns="0" rIns="0" bIns="0" rtlCol="0" anchor="t">
            <a:spAutoFit/>
          </a:bodyPr>
          <a:lstStyle/>
          <a:p>
            <a:pPr lvl="0" indent="457200" algn="just">
              <a:spcBef>
                <a:spcPts val="600"/>
              </a:spcBef>
              <a:spcAft>
                <a:spcPts val="600"/>
              </a:spcAft>
            </a:pPr>
            <a:r>
              <a:rPr lang="vi-VN" sz="3600" b="1" spc="35">
                <a:latin typeface="Be Vietnam"/>
                <a:ea typeface="Be Vietnam"/>
                <a:cs typeface="Be Vietnam"/>
                <a:sym typeface="Be Vietnam"/>
              </a:rPr>
              <a:t>3. Nhóm bài làm việc nhóm/Thuyết trình:</a:t>
            </a:r>
          </a:p>
          <a:p>
            <a:pPr lvl="0" indent="457200" algn="just">
              <a:spcBef>
                <a:spcPts val="600"/>
              </a:spcBef>
              <a:spcAft>
                <a:spcPts val="600"/>
              </a:spcAft>
            </a:pPr>
            <a:r>
              <a:rPr lang="vi-VN" sz="3600" spc="35">
                <a:latin typeface="Be Vietnam"/>
                <a:ea typeface="Be Vietnam"/>
                <a:cs typeface="Be Vietnam"/>
                <a:sym typeface="Be Vietnam"/>
              </a:rPr>
              <a:t>Hành động: HS làm Slide PowerPoint, làm Infographic, gửi file qua Zalo/Padlet.</a:t>
            </a:r>
          </a:p>
          <a:p>
            <a:pPr lvl="0" indent="457200" algn="just">
              <a:spcBef>
                <a:spcPts val="600"/>
              </a:spcBef>
              <a:spcAft>
                <a:spcPts val="600"/>
              </a:spcAft>
            </a:pPr>
            <a:r>
              <a:rPr lang="vi-VN" sz="3600" spc="35">
                <a:latin typeface="Be Vietnam"/>
                <a:ea typeface="Be Vietnam"/>
                <a:cs typeface="Be Vietnam"/>
                <a:sym typeface="Be Vietnam"/>
              </a:rPr>
              <a:t>Mục tiêu (Copy vào giáo án):</a:t>
            </a:r>
          </a:p>
          <a:p>
            <a:pPr lvl="0" indent="457200" algn="just">
              <a:spcBef>
                <a:spcPts val="600"/>
              </a:spcBef>
              <a:spcAft>
                <a:spcPts val="600"/>
              </a:spcAft>
            </a:pPr>
            <a:r>
              <a:rPr lang="vi-VN" sz="3600" spc="35">
                <a:latin typeface="Be Vietnam"/>
                <a:ea typeface="Be Vietnam"/>
                <a:cs typeface="Be Vietnam"/>
                <a:sym typeface="Be Vietnam"/>
              </a:rPr>
              <a:t>NLS: Sử dụng được công cụ số để hợp tác và chia sẻ sản phẩm học tập với nhóm (Mã: 2.4TC1a).</a:t>
            </a:r>
          </a:p>
          <a:p>
            <a:pPr lvl="0" indent="457200" algn="just">
              <a:spcBef>
                <a:spcPts val="600"/>
              </a:spcBef>
              <a:spcAft>
                <a:spcPts val="600"/>
              </a:spcAft>
            </a:pPr>
            <a:r>
              <a:rPr lang="vi-VN" sz="3600" b="1" spc="35">
                <a:latin typeface="Be Vietnam"/>
                <a:ea typeface="Be Vietnam"/>
                <a:cs typeface="Be Vietnam"/>
                <a:sym typeface="Be Vietnam"/>
              </a:rPr>
              <a:t>4. Nhóm bài Mô phỏng/Tính toán phức tạp:</a:t>
            </a:r>
          </a:p>
          <a:p>
            <a:pPr lvl="0" indent="457200" algn="just">
              <a:spcBef>
                <a:spcPts val="600"/>
              </a:spcBef>
              <a:spcAft>
                <a:spcPts val="600"/>
              </a:spcAft>
            </a:pPr>
            <a:r>
              <a:rPr lang="vi-VN" sz="3600" spc="35">
                <a:latin typeface="Be Vietnam"/>
                <a:ea typeface="Be Vietnam"/>
                <a:cs typeface="Be Vietnam"/>
                <a:sym typeface="Be Vietnam"/>
              </a:rPr>
              <a:t>Hành động: Dùng thí nghiệm ảo (PhET), dùng Excel tính toán số liệu, dùng App nhận diện cây/con vật (Google Lens).</a:t>
            </a:r>
          </a:p>
          <a:p>
            <a:pPr lvl="0" indent="457200" algn="just">
              <a:spcBef>
                <a:spcPts val="600"/>
              </a:spcBef>
              <a:spcAft>
                <a:spcPts val="600"/>
              </a:spcAft>
            </a:pPr>
            <a:r>
              <a:rPr lang="vi-VN" sz="3600" spc="35">
                <a:latin typeface="Be Vietnam"/>
                <a:ea typeface="Be Vietnam"/>
                <a:cs typeface="Be Vietnam"/>
                <a:sym typeface="Be Vietnam"/>
              </a:rPr>
              <a:t>Mục tiêu (Copy vào giáo án):</a:t>
            </a:r>
          </a:p>
          <a:p>
            <a:pPr lvl="0" indent="457200" algn="just">
              <a:spcBef>
                <a:spcPts val="600"/>
              </a:spcBef>
              <a:spcAft>
                <a:spcPts val="600"/>
              </a:spcAft>
            </a:pPr>
            <a:r>
              <a:rPr lang="vi-VN" sz="3600" spc="35">
                <a:latin typeface="Be Vietnam"/>
                <a:ea typeface="Be Vietnam"/>
                <a:cs typeface="Be Vietnam"/>
                <a:sym typeface="Be Vietnam"/>
              </a:rPr>
              <a:t>NLS: Sử dụng được phần mềm/ứng dụng chuyên ngành để hỗ trợ giải quyết vấn đề bài học (Mã: 5.3TC1a).</a:t>
            </a:r>
          </a:p>
        </p:txBody>
      </p:sp>
      <p:sp>
        <p:nvSpPr>
          <p:cNvPr id="3" name="TextBox 6">
            <a:extLst>
              <a:ext uri="{FF2B5EF4-FFF2-40B4-BE49-F238E27FC236}">
                <a16:creationId xmlns:a16="http://schemas.microsoft.com/office/drawing/2014/main" id="{250F1FFD-D0DE-8C77-9945-BE9520DB5DD3}"/>
              </a:ext>
            </a:extLst>
          </p:cNvPr>
          <p:cNvSpPr txBox="1"/>
          <p:nvPr/>
        </p:nvSpPr>
        <p:spPr>
          <a:xfrm>
            <a:off x="1066799" y="419100"/>
            <a:ext cx="16354425" cy="1508105"/>
          </a:xfrm>
          <a:prstGeom prst="rect">
            <a:avLst/>
          </a:prstGeom>
        </p:spPr>
        <p:txBody>
          <a:bodyPr wrap="square" lIns="0" tIns="0" rIns="0" bIns="0" rtlCol="0" anchor="t">
            <a:spAutoFit/>
          </a:bodyPr>
          <a:lstStyle/>
          <a:p>
            <a:pPr marL="0" lvl="0" indent="0" algn="just">
              <a:spcBef>
                <a:spcPts val="600"/>
              </a:spcBef>
              <a:spcAft>
                <a:spcPts val="600"/>
              </a:spcAft>
            </a:pPr>
            <a:r>
              <a:rPr lang="en-US" sz="4400" b="1" spc="21">
                <a:solidFill>
                  <a:srgbClr val="00B050"/>
                </a:solidFill>
                <a:latin typeface="Be Vietnam Ultra-Bold"/>
                <a:ea typeface="Be Vietnam Ultra-Bold"/>
                <a:cs typeface="Be Vietnam Ultra-Bold"/>
                <a:sym typeface="Be Vietnam Ultra-Bold"/>
              </a:rPr>
              <a:t>Bước 1 – Chọn bài dạy phù hợp</a:t>
            </a:r>
          </a:p>
          <a:p>
            <a:pPr marL="0" lvl="0" indent="0" algn="just">
              <a:spcBef>
                <a:spcPts val="600"/>
              </a:spcBef>
              <a:spcAft>
                <a:spcPts val="600"/>
              </a:spcAft>
            </a:pPr>
            <a:r>
              <a:rPr lang="en-US" sz="4400" b="1" spc="21">
                <a:solidFill>
                  <a:srgbClr val="FF0000"/>
                </a:solidFill>
                <a:latin typeface="Be Vietnam Ultra-Bold"/>
                <a:ea typeface="Be Vietnam Ultra-Bold"/>
                <a:cs typeface="Be Vietnam Ultra-Bold"/>
                <a:sym typeface="Be Vietnam Ultra-Bold"/>
              </a:rPr>
              <a:t>Cách 1: Giáo viên tự chọn</a:t>
            </a:r>
          </a:p>
        </p:txBody>
      </p:sp>
    </p:spTree>
    <p:extLst>
      <p:ext uri="{BB962C8B-B14F-4D97-AF65-F5344CB8AC3E}">
        <p14:creationId xmlns:p14="http://schemas.microsoft.com/office/powerpoint/2010/main" val="3850239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animEffect transition="in" filter="wipe(left)">
                                      <p:cBhvr>
                                        <p:cTn id="37" dur="500"/>
                                        <p:tgtEl>
                                          <p:spTgt spid="7">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nodeType="clickEffect">
                                  <p:stCondLst>
                                    <p:cond delay="0"/>
                                  </p:stCondLst>
                                  <p:childTnLst>
                                    <p:set>
                                      <p:cBhvr>
                                        <p:cTn id="41" dur="1" fill="hold">
                                          <p:stCondLst>
                                            <p:cond delay="0"/>
                                          </p:stCondLst>
                                        </p:cTn>
                                        <p:tgtEl>
                                          <p:spTgt spid="7">
                                            <p:txEl>
                                              <p:pRg st="7" end="7"/>
                                            </p:txEl>
                                          </p:spTgt>
                                        </p:tgtEl>
                                        <p:attrNameLst>
                                          <p:attrName>style.visibility</p:attrName>
                                        </p:attrNameLst>
                                      </p:cBhvr>
                                      <p:to>
                                        <p:strVal val="visible"/>
                                      </p:to>
                                    </p:set>
                                    <p:animEffect transition="in" filter="wipe(left)">
                                      <p:cBhvr>
                                        <p:cTn id="42" dur="500"/>
                                        <p:tgtEl>
                                          <p:spTgt spid="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226</TotalTime>
  <Words>2140</Words>
  <Application>Microsoft Office PowerPoint</Application>
  <PresentationFormat>Custom</PresentationFormat>
  <Paragraphs>132</Paragraphs>
  <Slides>16</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Calibri</vt:lpstr>
      <vt:lpstr>Arial</vt:lpstr>
      <vt:lpstr>Roca Two</vt:lpstr>
      <vt:lpstr>Be Vietnam</vt:lpstr>
      <vt:lpstr>Be Vietnam Ultra-Bold</vt:lpstr>
      <vt:lpstr>Roca Two Bold</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thuyết trình - Triển khai Năng lực Số</dc:title>
  <dc:description>Bài thuyết trình - Triển khai Năng lực Số</dc:description>
  <cp:lastModifiedBy>Trung Giang</cp:lastModifiedBy>
  <cp:revision>21</cp:revision>
  <dcterms:created xsi:type="dcterms:W3CDTF">2006-08-16T00:00:00Z</dcterms:created>
  <dcterms:modified xsi:type="dcterms:W3CDTF">2026-01-20T13:32:31Z</dcterms:modified>
  <dc:identifier>DAG-2focPHU</dc:identifier>
</cp:coreProperties>
</file>